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embeddedFontLst>
    <p:embeddedFont>
      <p:font typeface="Roboto"/>
      <p:regular r:id="rId30"/>
      <p:bold r:id="rId31"/>
      <p:italic r:id="rId32"/>
      <p:boldItalic r:id="rId33"/>
    </p:embeddedFont>
    <p:embeddedFont>
      <p:font typeface="Lato"/>
      <p:regular r:id="rId34"/>
      <p:bold r:id="rId35"/>
      <p:italic r:id="rId36"/>
      <p:boldItalic r:id="rId37"/>
    </p:embeddedFont>
    <p:embeddedFont>
      <p:font typeface="Montserrat"/>
      <p:regular r:id="rId38"/>
      <p:bold r:id="rId39"/>
      <p:italic r:id="rId40"/>
      <p:boldItalic r:id="rId41"/>
    </p:embeddedFont>
    <p:embeddedFont>
      <p:font typeface="Source Sans Pro"/>
      <p:regular r:id="rId42"/>
      <p:bold r:id="rId43"/>
      <p:italic r:id="rId44"/>
      <p:boldItalic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-italic.fntdata"/><Relationship Id="rId20" Type="http://schemas.openxmlformats.org/officeDocument/2006/relationships/slide" Target="slides/slide15.xml"/><Relationship Id="rId42" Type="http://schemas.openxmlformats.org/officeDocument/2006/relationships/font" Target="fonts/SourceSansPro-regular.fntdata"/><Relationship Id="rId41" Type="http://schemas.openxmlformats.org/officeDocument/2006/relationships/font" Target="fonts/Montserrat-boldItalic.fntdata"/><Relationship Id="rId22" Type="http://schemas.openxmlformats.org/officeDocument/2006/relationships/slide" Target="slides/slide17.xml"/><Relationship Id="rId44" Type="http://schemas.openxmlformats.org/officeDocument/2006/relationships/font" Target="fonts/SourceSansPro-italic.fntdata"/><Relationship Id="rId21" Type="http://schemas.openxmlformats.org/officeDocument/2006/relationships/slide" Target="slides/slide16.xml"/><Relationship Id="rId43" Type="http://schemas.openxmlformats.org/officeDocument/2006/relationships/font" Target="fonts/SourceSansPro-bold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45" Type="http://schemas.openxmlformats.org/officeDocument/2006/relationships/font" Target="fonts/SourceSansPr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bold.fntdata"/><Relationship Id="rId30" Type="http://schemas.openxmlformats.org/officeDocument/2006/relationships/font" Target="fonts/Roboto-regular.fntdata"/><Relationship Id="rId11" Type="http://schemas.openxmlformats.org/officeDocument/2006/relationships/slide" Target="slides/slide6.xml"/><Relationship Id="rId33" Type="http://schemas.openxmlformats.org/officeDocument/2006/relationships/font" Target="fonts/Roboto-boldItalic.fntdata"/><Relationship Id="rId10" Type="http://schemas.openxmlformats.org/officeDocument/2006/relationships/slide" Target="slides/slide5.xml"/><Relationship Id="rId32" Type="http://schemas.openxmlformats.org/officeDocument/2006/relationships/font" Target="fonts/Roboto-italic.fntdata"/><Relationship Id="rId13" Type="http://schemas.openxmlformats.org/officeDocument/2006/relationships/slide" Target="slides/slide8.xml"/><Relationship Id="rId35" Type="http://schemas.openxmlformats.org/officeDocument/2006/relationships/font" Target="fonts/Lato-bold.fntdata"/><Relationship Id="rId12" Type="http://schemas.openxmlformats.org/officeDocument/2006/relationships/slide" Target="slides/slide7.xml"/><Relationship Id="rId34" Type="http://schemas.openxmlformats.org/officeDocument/2006/relationships/font" Target="fonts/Lato-regular.fntdata"/><Relationship Id="rId15" Type="http://schemas.openxmlformats.org/officeDocument/2006/relationships/slide" Target="slides/slide10.xml"/><Relationship Id="rId37" Type="http://schemas.openxmlformats.org/officeDocument/2006/relationships/font" Target="fonts/Lato-boldItalic.fntdata"/><Relationship Id="rId14" Type="http://schemas.openxmlformats.org/officeDocument/2006/relationships/slide" Target="slides/slide9.xml"/><Relationship Id="rId36" Type="http://schemas.openxmlformats.org/officeDocument/2006/relationships/font" Target="fonts/Lato-italic.fntdata"/><Relationship Id="rId17" Type="http://schemas.openxmlformats.org/officeDocument/2006/relationships/slide" Target="slides/slide12.xml"/><Relationship Id="rId39" Type="http://schemas.openxmlformats.org/officeDocument/2006/relationships/font" Target="fonts/Montserrat-bold.fntdata"/><Relationship Id="rId16" Type="http://schemas.openxmlformats.org/officeDocument/2006/relationships/slide" Target="slides/slide11.xml"/><Relationship Id="rId38" Type="http://schemas.openxmlformats.org/officeDocument/2006/relationships/font" Target="fonts/Montserrat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rive.google.com/file/d/1t5zQLYadEJXPmX74dzg-TFIFqJlBB92b/view?usp=sharing" TargetMode="External"/><Relationship Id="rId3" Type="http://schemas.openxmlformats.org/officeDocument/2006/relationships/hyperlink" Target="https://drive.google.com/file/d/1nZ2HpHpUyPhWYHeM3C7rs2JYVb2Oq8Jl/view?usp=sharing" TargetMode="Externa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259c2e270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259c2e270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288db85a90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288db85a90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32639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200">
              <a:solidFill>
                <a:srgbClr val="232323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25a484ed4c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25a484ed4c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Los inputs estudiados fueron: …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</a:rPr>
              <a:t>Los outputs estudiados fueron: ...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32f7675f7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32f7675f7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Los inputs estudiados fueron: …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</a:rPr>
              <a:t>Los outputs estudiados fueron: ...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321009a413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321009a41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Los inputs estudiados fueron: …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</a:rPr>
              <a:t>Los outputs estudiados fueron: ...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32a4a795c6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32a4a795c6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259ea55c70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259ea55c70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32a4a795c6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32a4a795c6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495 → </a:t>
            </a:r>
            <a:r>
              <a:rPr lang="es" sz="10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2"/>
              </a:rPr>
              <a:t>https://drive.google.com/file/d/1t5zQLYadEJXPmX74dzg-TFIFqJlBB92b/view?usp=sharing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690 → </a:t>
            </a:r>
            <a:r>
              <a:rPr lang="es" sz="10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https://drive.google.com/file/d/1nZ2HpHpUyPhWYHeM3C7rs2JYVb2Oq8Jl/view?usp=sharing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3453886ea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3453886ea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Mayor conecntracion en los bines del centro.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32a4a795c6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32a4a795c6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Al igual que la anterior hay mayor </a:t>
            </a:r>
            <a:r>
              <a:rPr lang="es"/>
              <a:t>concentración</a:t>
            </a:r>
            <a:r>
              <a:rPr lang="es"/>
              <a:t> en los bines del centro, pero hay menos bines vacios.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32a4a795c6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132a4a795c6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</a:rPr>
              <a:t>Aparecen partículas en los bines más alejado del centro.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259ea55c7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259ea55c7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32a4a795c6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32a4a795c6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Aun mayor dispersion de los datos que en las anteriores.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321009a413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1321009a413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Lo que podemos ver en este grafico, donde el eje y esta en escala logaritmica, es que para todos los N, el error del ajuste es del orden de 10^-4.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Parece haber una tendencia que al disminuir la cantidad de </a:t>
            </a:r>
            <a:r>
              <a:rPr lang="es"/>
              <a:t>partículas</a:t>
            </a:r>
            <a:r>
              <a:rPr lang="es"/>
              <a:t> iniciales, el error del ajuste disminuye.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259ea55c70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1259ea55c70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259ea55c70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1259ea55c70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Ya mencionamos la gran parte de las conclusiones a lo largo de los resultados.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Estas son las </a:t>
            </a:r>
            <a:r>
              <a:rPr lang="es"/>
              <a:t>más</a:t>
            </a:r>
            <a:r>
              <a:rPr lang="es"/>
              <a:t> significativas.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25a484ed4c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125a484ed4c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321009a413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321009a413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288db85a90_1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288db85a90_1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32a4a795c6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32a4a795c6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259ea55c7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259ea55c7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259ea55c70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259ea55c70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288db85a90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288db85a9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259ea55c70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259ea55c70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Relationship Id="rId4" Type="http://schemas.openxmlformats.org/officeDocument/2006/relationships/image" Target="../media/image17.png"/><Relationship Id="rId5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drive.google.com/file/d/1nZ2HpHpUyPhWYHeM3C7rs2JYVb2Oq8Jl/view?usp=sharing" TargetMode="External"/><Relationship Id="rId4" Type="http://schemas.openxmlformats.org/officeDocument/2006/relationships/hyperlink" Target="https://drive.google.com/file/d/1t5zQLYadEJXPmX74dzg-TFIFqJlBB92b/view?usp=sharing" TargetMode="External"/><Relationship Id="rId5" Type="http://schemas.openxmlformats.org/officeDocument/2006/relationships/hyperlink" Target="http://drive.google.com/file/d/1t5zQLYadEJXPmX74dzg-TFIFqJlBB92b/view" TargetMode="External"/><Relationship Id="rId6" Type="http://schemas.openxmlformats.org/officeDocument/2006/relationships/image" Target="../media/image8.jpg"/><Relationship Id="rId7" Type="http://schemas.openxmlformats.org/officeDocument/2006/relationships/hyperlink" Target="http://drive.google.com/file/d/1nZ2HpHpUyPhWYHeM3C7rs2JYVb2Oq8Jl/view" TargetMode="External"/><Relationship Id="rId8" Type="http://schemas.openxmlformats.org/officeDocument/2006/relationships/image" Target="../media/image16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Relationship Id="rId4" Type="http://schemas.openxmlformats.org/officeDocument/2006/relationships/image" Target="../media/image15.png"/><Relationship Id="rId5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Relationship Id="rId4" Type="http://schemas.openxmlformats.org/officeDocument/2006/relationships/image" Target="../media/image10.png"/><Relationship Id="rId5" Type="http://schemas.openxmlformats.org/officeDocument/2006/relationships/image" Target="../media/image1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9.png"/><Relationship Id="rId4" Type="http://schemas.openxmlformats.org/officeDocument/2006/relationships/image" Target="../media/image22.png"/><Relationship Id="rId5" Type="http://schemas.openxmlformats.org/officeDocument/2006/relationships/image" Target="../media/image2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3.png"/><Relationship Id="rId4" Type="http://schemas.openxmlformats.org/officeDocument/2006/relationships/image" Target="../media/image20.png"/><Relationship Id="rId5" Type="http://schemas.openxmlformats.org/officeDocument/2006/relationships/image" Target="../media/image2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8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920"/>
              <a:t>Recuperatorio </a:t>
            </a:r>
            <a:r>
              <a:rPr lang="es" sz="2920"/>
              <a:t>TP 5</a:t>
            </a:r>
            <a:endParaRPr sz="292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920"/>
              <a:t>Medios Granulares</a:t>
            </a:r>
            <a:endParaRPr sz="2920"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Simulación de Sistemas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Grupo 13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Galende, Lautaro</a:t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Ratti, Valentín</a:t>
            </a:r>
            <a:endParaRPr sz="1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Simulaciones</a:t>
            </a:r>
            <a:endParaRPr sz="2400"/>
          </a:p>
        </p:txBody>
      </p:sp>
      <p:sp>
        <p:nvSpPr>
          <p:cNvPr id="141" name="Google Shape;141;p2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42" name="Google Shape;142;p22"/>
          <p:cNvSpPr txBox="1"/>
          <p:nvPr/>
        </p:nvSpPr>
        <p:spPr>
          <a:xfrm>
            <a:off x="142275" y="787950"/>
            <a:ext cx="45525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508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Billar de Galton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3" name="Google Shape;143;p22"/>
          <p:cNvPicPr preferRelativeResize="0"/>
          <p:nvPr/>
        </p:nvPicPr>
        <p:blipFill rotWithShape="1">
          <a:blip r:embed="rId3">
            <a:alphaModFix/>
          </a:blip>
          <a:srcRect b="16561" l="19184" r="26375" t="24542"/>
          <a:stretch/>
        </p:blipFill>
        <p:spPr>
          <a:xfrm>
            <a:off x="2364726" y="1222750"/>
            <a:ext cx="4414551" cy="3336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Simulaciones</a:t>
            </a:r>
            <a:endParaRPr sz="2400"/>
          </a:p>
        </p:txBody>
      </p:sp>
      <p:sp>
        <p:nvSpPr>
          <p:cNvPr id="149" name="Google Shape;149;p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50" name="Google Shape;150;p23"/>
          <p:cNvSpPr txBox="1"/>
          <p:nvPr/>
        </p:nvSpPr>
        <p:spPr>
          <a:xfrm>
            <a:off x="270750" y="1397550"/>
            <a:ext cx="4301100" cy="35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marR="20955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s" sz="1600">
                <a:latin typeface="Roboto"/>
                <a:ea typeface="Roboto"/>
                <a:cs typeface="Roboto"/>
                <a:sym typeface="Roboto"/>
              </a:rPr>
              <a:t>N </a:t>
            </a:r>
            <a:r>
              <a:rPr lang="es" sz="16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∈</a:t>
            </a:r>
            <a:r>
              <a:rPr lang="es" sz="1600"/>
              <a:t> </a:t>
            </a:r>
            <a:r>
              <a:rPr lang="es" sz="1600">
                <a:latin typeface="Roboto"/>
                <a:ea typeface="Roboto"/>
                <a:cs typeface="Roboto"/>
                <a:sym typeface="Roboto"/>
              </a:rPr>
              <a:t>{300, 495, 690, 990}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20955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s" sz="1600">
                <a:latin typeface="Roboto"/>
                <a:ea typeface="Roboto"/>
                <a:cs typeface="Roboto"/>
                <a:sym typeface="Roboto"/>
              </a:rPr>
              <a:t>R = 4</a:t>
            </a:r>
            <a:r>
              <a:rPr lang="es" sz="1600">
                <a:latin typeface="Roboto"/>
                <a:ea typeface="Roboto"/>
                <a:cs typeface="Roboto"/>
                <a:sym typeface="Roboto"/>
              </a:rPr>
              <a:t>x10</a:t>
            </a:r>
            <a:r>
              <a:rPr baseline="30000" lang="es" sz="1800">
                <a:latin typeface="Roboto"/>
                <a:ea typeface="Roboto"/>
                <a:cs typeface="Roboto"/>
                <a:sym typeface="Roboto"/>
              </a:rPr>
              <a:t>-3</a:t>
            </a:r>
            <a:r>
              <a:rPr lang="es" sz="1600">
                <a:latin typeface="Roboto"/>
                <a:ea typeface="Roboto"/>
                <a:cs typeface="Roboto"/>
                <a:sym typeface="Roboto"/>
              </a:rPr>
              <a:t> m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20955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s" sz="1600">
                <a:latin typeface="Roboto"/>
                <a:ea typeface="Roboto"/>
                <a:cs typeface="Roboto"/>
                <a:sym typeface="Roboto"/>
              </a:rPr>
              <a:t>m = 0.01 kg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20955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s" sz="1600">
                <a:latin typeface="Roboto"/>
                <a:ea typeface="Roboto"/>
                <a:cs typeface="Roboto"/>
                <a:sym typeface="Roboto"/>
              </a:rPr>
              <a:t>L = 0.7 m 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20955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s" sz="1600">
                <a:latin typeface="Roboto"/>
                <a:ea typeface="Roboto"/>
                <a:cs typeface="Roboto"/>
                <a:sym typeface="Roboto"/>
              </a:rPr>
              <a:t>W = 1.2 m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20955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s" sz="1600">
                <a:latin typeface="Roboto"/>
                <a:ea typeface="Roboto"/>
                <a:cs typeface="Roboto"/>
                <a:sym typeface="Roboto"/>
              </a:rPr>
              <a:t>Kn = 1x10</a:t>
            </a:r>
            <a:r>
              <a:rPr baseline="30000" lang="es" sz="1800">
                <a:latin typeface="Roboto"/>
                <a:ea typeface="Roboto"/>
                <a:cs typeface="Roboto"/>
                <a:sym typeface="Roboto"/>
              </a:rPr>
              <a:t>4</a:t>
            </a:r>
            <a:r>
              <a:rPr lang="es" sz="1600">
                <a:latin typeface="Roboto"/>
                <a:ea typeface="Roboto"/>
                <a:cs typeface="Roboto"/>
                <a:sym typeface="Roboto"/>
              </a:rPr>
              <a:t> N/m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20955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SzPts val="1600"/>
              <a:buFont typeface="Roboto"/>
              <a:buChar char="●"/>
            </a:pPr>
            <a:r>
              <a:rPr lang="es" sz="1600">
                <a:latin typeface="Roboto"/>
                <a:ea typeface="Roboto"/>
                <a:cs typeface="Roboto"/>
                <a:sym typeface="Roboto"/>
              </a:rPr>
              <a:t>Kt = 2 Kn = 2x10</a:t>
            </a:r>
            <a:r>
              <a:rPr baseline="30000" lang="es" sz="1800">
                <a:latin typeface="Roboto"/>
                <a:ea typeface="Roboto"/>
                <a:cs typeface="Roboto"/>
                <a:sym typeface="Roboto"/>
              </a:rPr>
              <a:t>4</a:t>
            </a:r>
            <a:r>
              <a:rPr lang="es" sz="1600">
                <a:latin typeface="Roboto"/>
                <a:ea typeface="Roboto"/>
                <a:cs typeface="Roboto"/>
                <a:sym typeface="Roboto"/>
              </a:rPr>
              <a:t> N/m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1" name="Google Shape;151;p23"/>
          <p:cNvSpPr txBox="1"/>
          <p:nvPr/>
        </p:nvSpPr>
        <p:spPr>
          <a:xfrm>
            <a:off x="142275" y="787950"/>
            <a:ext cx="2547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508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Parámetros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2" name="Google Shape;152;p23"/>
          <p:cNvSpPr txBox="1"/>
          <p:nvPr/>
        </p:nvSpPr>
        <p:spPr>
          <a:xfrm>
            <a:off x="4370100" y="998050"/>
            <a:ext cx="4630800" cy="40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marR="20955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s" sz="1600">
                <a:latin typeface="Roboto"/>
                <a:ea typeface="Roboto"/>
                <a:cs typeface="Roboto"/>
                <a:sym typeface="Roboto"/>
              </a:rPr>
              <a:t>Distancia entre obstáculos 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marR="20955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Roboto"/>
              <a:buChar char="○"/>
            </a:pPr>
            <a:r>
              <a:rPr lang="es" sz="1600">
                <a:latin typeface="Roboto"/>
                <a:ea typeface="Roboto"/>
                <a:cs typeface="Roboto"/>
                <a:sym typeface="Roboto"/>
              </a:rPr>
              <a:t>ancho = 0.054 m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marR="20955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Roboto"/>
              <a:buChar char="○"/>
            </a:pPr>
            <a:r>
              <a:rPr lang="es" sz="1600">
                <a:latin typeface="Roboto"/>
                <a:ea typeface="Roboto"/>
                <a:cs typeface="Roboto"/>
                <a:sym typeface="Roboto"/>
              </a:rPr>
              <a:t>alto = 0.047 m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20955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s" sz="1600">
                <a:latin typeface="Roboto"/>
                <a:ea typeface="Roboto"/>
                <a:cs typeface="Roboto"/>
                <a:sym typeface="Roboto"/>
              </a:rPr>
              <a:t>R</a:t>
            </a:r>
            <a:r>
              <a:rPr baseline="-25000" lang="es" sz="1600">
                <a:latin typeface="Roboto"/>
                <a:ea typeface="Roboto"/>
                <a:cs typeface="Roboto"/>
                <a:sym typeface="Roboto"/>
              </a:rPr>
              <a:t>obstáculo</a:t>
            </a:r>
            <a:r>
              <a:rPr lang="es" sz="1600">
                <a:latin typeface="Roboto"/>
                <a:ea typeface="Roboto"/>
                <a:cs typeface="Roboto"/>
                <a:sym typeface="Roboto"/>
              </a:rPr>
              <a:t> = 6x10</a:t>
            </a:r>
            <a:r>
              <a:rPr baseline="30000" lang="es" sz="1800">
                <a:latin typeface="Roboto"/>
                <a:ea typeface="Roboto"/>
                <a:cs typeface="Roboto"/>
                <a:sym typeface="Roboto"/>
              </a:rPr>
              <a:t>-3</a:t>
            </a:r>
            <a:r>
              <a:rPr lang="es" sz="1600">
                <a:latin typeface="Roboto"/>
                <a:ea typeface="Roboto"/>
                <a:cs typeface="Roboto"/>
                <a:sym typeface="Roboto"/>
              </a:rPr>
              <a:t> m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20955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s" sz="1600">
                <a:latin typeface="Roboto"/>
                <a:ea typeface="Roboto"/>
                <a:cs typeface="Roboto"/>
                <a:sym typeface="Roboto"/>
              </a:rPr>
              <a:t>Alto de las paredes de los "bines" = 0.1 m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20955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s" sz="1600">
                <a:latin typeface="Roboto"/>
                <a:ea typeface="Roboto"/>
                <a:cs typeface="Roboto"/>
                <a:sym typeface="Roboto"/>
              </a:rPr>
              <a:t>Gamma = 10 kg/s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20955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s" sz="1600">
                <a:latin typeface="Roboto"/>
                <a:ea typeface="Roboto"/>
                <a:cs typeface="Roboto"/>
                <a:sym typeface="Roboto"/>
              </a:rPr>
              <a:t>DT = 5x10</a:t>
            </a:r>
            <a:r>
              <a:rPr baseline="30000" lang="es" sz="1800">
                <a:latin typeface="Roboto"/>
                <a:ea typeface="Roboto"/>
                <a:cs typeface="Roboto"/>
                <a:sym typeface="Roboto"/>
              </a:rPr>
              <a:t>-5</a:t>
            </a:r>
            <a:r>
              <a:rPr lang="es" sz="1600">
                <a:latin typeface="Roboto"/>
                <a:ea typeface="Roboto"/>
                <a:cs typeface="Roboto"/>
                <a:sym typeface="Roboto"/>
              </a:rPr>
              <a:t> s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20955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SzPts val="1600"/>
              <a:buFont typeface="Roboto"/>
              <a:buChar char="●"/>
            </a:pPr>
            <a:r>
              <a:rPr lang="es" sz="1600">
                <a:latin typeface="Roboto"/>
                <a:ea typeface="Roboto"/>
                <a:cs typeface="Roboto"/>
                <a:sym typeface="Roboto"/>
              </a:rPr>
              <a:t>Ancho del "bin" = 0.054 m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Simulaciones</a:t>
            </a:r>
            <a:endParaRPr sz="2400"/>
          </a:p>
        </p:txBody>
      </p:sp>
      <p:sp>
        <p:nvSpPr>
          <p:cNvPr id="158" name="Google Shape;158;p2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59" name="Google Shape;159;p24"/>
          <p:cNvSpPr txBox="1"/>
          <p:nvPr/>
        </p:nvSpPr>
        <p:spPr>
          <a:xfrm>
            <a:off x="142275" y="787950"/>
            <a:ext cx="2547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508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Aclaraciones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Google Shape;160;p24"/>
          <p:cNvSpPr txBox="1"/>
          <p:nvPr/>
        </p:nvSpPr>
        <p:spPr>
          <a:xfrm>
            <a:off x="322250" y="1329300"/>
            <a:ext cx="8636400" cy="25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Las partículas se dejan caer en filas de 15, sin velocidad inicial, por encima de la primera hilera de obstáculos.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Las mismas 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están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 centradas con respecto al eje x, levemente corridas hacia izquierda o derecha de manera aleatoria.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Entre cada fila hay una distancia de 1cm.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Al llegar a un </a:t>
            </a:r>
            <a:r>
              <a:rPr lang="es" sz="1600">
                <a:latin typeface="Roboto"/>
                <a:ea typeface="Roboto"/>
                <a:cs typeface="Roboto"/>
                <a:sym typeface="Roboto"/>
              </a:rPr>
              <a:t>"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bin</a:t>
            </a:r>
            <a:r>
              <a:rPr lang="es" sz="1600">
                <a:latin typeface="Roboto"/>
                <a:ea typeface="Roboto"/>
                <a:cs typeface="Roboto"/>
                <a:sym typeface="Roboto"/>
              </a:rPr>
              <a:t>"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, las partículas vuelven a tener velocidad 0 y así caen por efecto de la gravedad dentro de los </a:t>
            </a:r>
            <a:r>
              <a:rPr lang="es" sz="1600">
                <a:latin typeface="Roboto"/>
                <a:ea typeface="Roboto"/>
                <a:cs typeface="Roboto"/>
                <a:sym typeface="Roboto"/>
              </a:rPr>
              <a:t>"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bines</a:t>
            </a:r>
            <a:r>
              <a:rPr lang="es" sz="1600">
                <a:latin typeface="Roboto"/>
                <a:ea typeface="Roboto"/>
                <a:cs typeface="Roboto"/>
                <a:sym typeface="Roboto"/>
              </a:rPr>
              <a:t>"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1000"/>
              </a:spcAft>
              <a:buSzPts val="1400"/>
              <a:buFont typeface="Roboto"/>
              <a:buChar char="●"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Dentro de los </a:t>
            </a:r>
            <a:r>
              <a:rPr lang="es" sz="1600">
                <a:latin typeface="Roboto"/>
                <a:ea typeface="Roboto"/>
                <a:cs typeface="Roboto"/>
                <a:sym typeface="Roboto"/>
              </a:rPr>
              <a:t>"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bines</a:t>
            </a:r>
            <a:r>
              <a:rPr lang="es" sz="1600">
                <a:latin typeface="Roboto"/>
                <a:ea typeface="Roboto"/>
                <a:cs typeface="Roboto"/>
                <a:sym typeface="Roboto"/>
              </a:rPr>
              <a:t>"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 no hay colisiones entre partículas.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5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Simulaciones</a:t>
            </a:r>
            <a:endParaRPr sz="2400"/>
          </a:p>
        </p:txBody>
      </p:sp>
      <p:sp>
        <p:nvSpPr>
          <p:cNvPr id="166" name="Google Shape;166;p2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67" name="Google Shape;167;p25"/>
          <p:cNvSpPr txBox="1"/>
          <p:nvPr/>
        </p:nvSpPr>
        <p:spPr>
          <a:xfrm>
            <a:off x="218475" y="1760325"/>
            <a:ext cx="8481600" cy="11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marR="20955" rtl="0" algn="l">
              <a:lnSpc>
                <a:spcPct val="116666"/>
              </a:lnSpc>
              <a:spcBef>
                <a:spcPts val="100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s" sz="1600">
                <a:latin typeface="Roboto"/>
                <a:ea typeface="Roboto"/>
                <a:cs typeface="Roboto"/>
                <a:sym typeface="Roboto"/>
              </a:rPr>
              <a:t>Posición y velocidad de las partículas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20955" rtl="0" algn="l">
              <a:lnSpc>
                <a:spcPct val="116666"/>
              </a:lnSpc>
              <a:spcBef>
                <a:spcPts val="100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s" sz="1600">
                <a:latin typeface="Roboto"/>
                <a:ea typeface="Roboto"/>
                <a:cs typeface="Roboto"/>
                <a:sym typeface="Roboto"/>
              </a:rPr>
              <a:t>Número</a:t>
            </a:r>
            <a:r>
              <a:rPr lang="es" sz="1600">
                <a:latin typeface="Roboto"/>
                <a:ea typeface="Roboto"/>
                <a:cs typeface="Roboto"/>
                <a:sym typeface="Roboto"/>
              </a:rPr>
              <a:t> de </a:t>
            </a:r>
            <a:r>
              <a:rPr lang="es" sz="1600">
                <a:latin typeface="Roboto"/>
                <a:ea typeface="Roboto"/>
                <a:cs typeface="Roboto"/>
                <a:sym typeface="Roboto"/>
              </a:rPr>
              <a:t>partículas</a:t>
            </a:r>
            <a:r>
              <a:rPr lang="es" sz="1600">
                <a:latin typeface="Roboto"/>
                <a:ea typeface="Roboto"/>
                <a:cs typeface="Roboto"/>
                <a:sym typeface="Roboto"/>
              </a:rPr>
              <a:t> en cada "bin"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8" name="Google Shape;168;p25"/>
          <p:cNvSpPr txBox="1"/>
          <p:nvPr/>
        </p:nvSpPr>
        <p:spPr>
          <a:xfrm>
            <a:off x="142275" y="1016550"/>
            <a:ext cx="4552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508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Outputs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Simulaciones</a:t>
            </a:r>
            <a:endParaRPr sz="2400"/>
          </a:p>
        </p:txBody>
      </p:sp>
      <p:sp>
        <p:nvSpPr>
          <p:cNvPr id="174" name="Google Shape;174;p2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75" name="Google Shape;175;p26"/>
          <p:cNvSpPr txBox="1"/>
          <p:nvPr/>
        </p:nvSpPr>
        <p:spPr>
          <a:xfrm>
            <a:off x="218475" y="1455525"/>
            <a:ext cx="8481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marR="20955" rtl="0" algn="l">
              <a:lnSpc>
                <a:spcPct val="116666"/>
              </a:lnSpc>
              <a:spcBef>
                <a:spcPts val="100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s" sz="1600">
                <a:latin typeface="Roboto"/>
                <a:ea typeface="Roboto"/>
                <a:cs typeface="Roboto"/>
                <a:sym typeface="Roboto"/>
              </a:rPr>
              <a:t>Error del ajuste a distribución gaussiana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6" name="Google Shape;176;p26"/>
          <p:cNvSpPr txBox="1"/>
          <p:nvPr/>
        </p:nvSpPr>
        <p:spPr>
          <a:xfrm>
            <a:off x="142275" y="787950"/>
            <a:ext cx="45525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508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Observable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7" name="Google Shape;17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7575" y="1886625"/>
            <a:ext cx="2801910" cy="72330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6"/>
          <p:cNvSpPr txBox="1"/>
          <p:nvPr/>
        </p:nvSpPr>
        <p:spPr>
          <a:xfrm>
            <a:off x="218475" y="2657625"/>
            <a:ext cx="8481600" cy="13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20955" rtl="0" algn="l">
              <a:lnSpc>
                <a:spcPct val="116666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600">
                <a:latin typeface="Roboto"/>
                <a:ea typeface="Roboto"/>
                <a:cs typeface="Roboto"/>
                <a:sym typeface="Roboto"/>
              </a:rPr>
              <a:t>donde: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914400" marR="20955" rtl="0" algn="l">
              <a:lnSpc>
                <a:spcPct val="116666"/>
              </a:lnSpc>
              <a:spcBef>
                <a:spcPts val="1000"/>
              </a:spcBef>
              <a:spcAft>
                <a:spcPts val="0"/>
              </a:spcAft>
              <a:buSzPts val="1600"/>
              <a:buFont typeface="Roboto"/>
              <a:buChar char="○"/>
            </a:pPr>
            <a:r>
              <a:rPr lang="es" sz="1600"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baseline="-25000" lang="es" sz="2000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s" sz="16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" sz="1600">
                <a:latin typeface="Roboto"/>
                <a:ea typeface="Roboto"/>
                <a:cs typeface="Roboto"/>
                <a:sym typeface="Roboto"/>
              </a:rPr>
              <a:t>= densidad de partículas en el i-ésimo "bin" → 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914400" marR="20955" rtl="0" algn="l">
              <a:lnSpc>
                <a:spcPct val="116666"/>
              </a:lnSpc>
              <a:spcBef>
                <a:spcPts val="1000"/>
              </a:spcBef>
              <a:spcAft>
                <a:spcPts val="1000"/>
              </a:spcAft>
              <a:buSzPts val="1600"/>
              <a:buFont typeface="Roboto"/>
              <a:buChar char="○"/>
            </a:pPr>
            <a:r>
              <a:rPr lang="es" sz="1600"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lang="es" sz="1600">
                <a:latin typeface="Roboto"/>
                <a:ea typeface="Roboto"/>
                <a:cs typeface="Roboto"/>
                <a:sym typeface="Roboto"/>
              </a:rPr>
              <a:t> = </a:t>
            </a:r>
            <a:r>
              <a:rPr lang="es" sz="1600">
                <a:latin typeface="Roboto"/>
                <a:ea typeface="Roboto"/>
                <a:cs typeface="Roboto"/>
                <a:sym typeface="Roboto"/>
              </a:rPr>
              <a:t>distribución gaussiana (con media de los datos) → 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9" name="Google Shape;179;p26"/>
          <p:cNvPicPr preferRelativeResize="0"/>
          <p:nvPr/>
        </p:nvPicPr>
        <p:blipFill rotWithShape="1">
          <a:blip r:embed="rId4">
            <a:alphaModFix/>
          </a:blip>
          <a:srcRect b="10943" l="0" r="0" t="17062"/>
          <a:stretch/>
        </p:blipFill>
        <p:spPr>
          <a:xfrm>
            <a:off x="5574675" y="3180675"/>
            <a:ext cx="1171575" cy="28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0" name="Google Shape;180;p26"/>
          <p:cNvGrpSpPr/>
          <p:nvPr/>
        </p:nvGrpSpPr>
        <p:grpSpPr>
          <a:xfrm>
            <a:off x="6214163" y="3544876"/>
            <a:ext cx="1490878" cy="795426"/>
            <a:chOff x="6214163" y="3544876"/>
            <a:chExt cx="1490878" cy="795426"/>
          </a:xfrm>
        </p:grpSpPr>
        <p:pic>
          <p:nvPicPr>
            <p:cNvPr id="181" name="Google Shape;181;p2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215352" y="3544876"/>
              <a:ext cx="1489689" cy="7233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2" name="Google Shape;182;p26"/>
            <p:cNvSpPr txBox="1"/>
            <p:nvPr/>
          </p:nvSpPr>
          <p:spPr>
            <a:xfrm>
              <a:off x="6214163" y="3909202"/>
              <a:ext cx="2364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600">
                  <a:latin typeface="Times New Roman"/>
                  <a:ea typeface="Times New Roman"/>
                  <a:cs typeface="Times New Roman"/>
                  <a:sym typeface="Times New Roman"/>
                </a:rPr>
                <a:t>C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83" name="Google Shape;183;p26"/>
            <p:cNvSpPr txBox="1"/>
            <p:nvPr/>
          </p:nvSpPr>
          <p:spPr>
            <a:xfrm>
              <a:off x="7318640" y="3799967"/>
              <a:ext cx="2364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800">
                  <a:latin typeface="Times New Roman"/>
                  <a:ea typeface="Times New Roman"/>
                  <a:cs typeface="Times New Roman"/>
                  <a:sym typeface="Times New Roman"/>
                </a:rPr>
                <a:t>C</a:t>
              </a:r>
              <a:endParaRPr sz="8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7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Resultados</a:t>
            </a:r>
            <a:endParaRPr/>
          </a:p>
        </p:txBody>
      </p:sp>
      <p:sp>
        <p:nvSpPr>
          <p:cNvPr id="189" name="Google Shape;189;p2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Resultados</a:t>
            </a:r>
            <a:endParaRPr sz="2400"/>
          </a:p>
        </p:txBody>
      </p:sp>
      <p:sp>
        <p:nvSpPr>
          <p:cNvPr id="195" name="Google Shape;195;p2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96" name="Google Shape;196;p28"/>
          <p:cNvSpPr txBox="1"/>
          <p:nvPr/>
        </p:nvSpPr>
        <p:spPr>
          <a:xfrm>
            <a:off x="682275" y="784500"/>
            <a:ext cx="3306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20955" rtl="0" algn="ctr">
              <a:lnSpc>
                <a:spcPct val="116666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600">
                <a:latin typeface="Roboto"/>
                <a:ea typeface="Roboto"/>
                <a:cs typeface="Roboto"/>
                <a:sym typeface="Roboto"/>
              </a:rPr>
              <a:t>N = 495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7" name="Google Shape;197;p28"/>
          <p:cNvSpPr txBox="1"/>
          <p:nvPr/>
        </p:nvSpPr>
        <p:spPr>
          <a:xfrm>
            <a:off x="5089850" y="784500"/>
            <a:ext cx="2976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20955" rtl="0" algn="ctr">
              <a:lnSpc>
                <a:spcPct val="116666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600">
                <a:latin typeface="Roboto"/>
                <a:ea typeface="Roboto"/>
                <a:cs typeface="Roboto"/>
                <a:sym typeface="Roboto"/>
              </a:rPr>
              <a:t>N = 690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8" name="Google Shape;198;p28"/>
          <p:cNvSpPr txBox="1"/>
          <p:nvPr/>
        </p:nvSpPr>
        <p:spPr>
          <a:xfrm>
            <a:off x="4971300" y="4564225"/>
            <a:ext cx="3369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https://drive.google.com/file/d/1nZ2HpHpUyPhWYHeM3C7rs2JYVb2Oq8Jl/view?usp=sharing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9" name="Google Shape;199;p28"/>
          <p:cNvSpPr txBox="1"/>
          <p:nvPr/>
        </p:nvSpPr>
        <p:spPr>
          <a:xfrm>
            <a:off x="682325" y="4597900"/>
            <a:ext cx="3306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https://drive.google.com/file/d/1t5zQLYadEJXPmX74dzg-TFIFqJlBB92b/view?usp=sharing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0" name="Google Shape;200;p28" title="500-lamda10.mov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51525" y="1215600"/>
            <a:ext cx="3077500" cy="307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28" title="700-lamda10.mov">
            <a:hlinkClick r:id="rId7"/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089850" y="1368000"/>
            <a:ext cx="2976500" cy="297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9"/>
          <p:cNvSpPr txBox="1"/>
          <p:nvPr>
            <p:ph type="title"/>
          </p:nvPr>
        </p:nvSpPr>
        <p:spPr>
          <a:xfrm>
            <a:off x="98250" y="16350"/>
            <a:ext cx="67335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Resultados</a:t>
            </a:r>
            <a:endParaRPr sz="2400"/>
          </a:p>
        </p:txBody>
      </p:sp>
      <p:sp>
        <p:nvSpPr>
          <p:cNvPr id="207" name="Google Shape;207;p2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08" name="Google Shape;208;p29"/>
          <p:cNvSpPr txBox="1"/>
          <p:nvPr/>
        </p:nvSpPr>
        <p:spPr>
          <a:xfrm>
            <a:off x="153325" y="862475"/>
            <a:ext cx="1845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20955" rtl="0" algn="ctr">
              <a:lnSpc>
                <a:spcPct val="116666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600">
                <a:latin typeface="Roboto"/>
                <a:ea typeface="Roboto"/>
                <a:cs typeface="Roboto"/>
                <a:sym typeface="Roboto"/>
              </a:rPr>
              <a:t>N = 300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9" name="Google Shape;209;p29"/>
          <p:cNvPicPr preferRelativeResize="0"/>
          <p:nvPr/>
        </p:nvPicPr>
        <p:blipFill rotWithShape="1">
          <a:blip r:embed="rId3">
            <a:alphaModFix/>
          </a:blip>
          <a:srcRect b="0" l="0" r="0" t="6208"/>
          <a:stretch/>
        </p:blipFill>
        <p:spPr>
          <a:xfrm>
            <a:off x="305725" y="1770775"/>
            <a:ext cx="3840600" cy="238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29"/>
          <p:cNvPicPr preferRelativeResize="0"/>
          <p:nvPr/>
        </p:nvPicPr>
        <p:blipFill rotWithShape="1">
          <a:blip r:embed="rId4">
            <a:alphaModFix/>
          </a:blip>
          <a:srcRect b="0" l="0" r="0" t="7287"/>
          <a:stretch/>
        </p:blipFill>
        <p:spPr>
          <a:xfrm>
            <a:off x="4777125" y="718200"/>
            <a:ext cx="3107000" cy="214439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29"/>
          <p:cNvPicPr preferRelativeResize="0"/>
          <p:nvPr/>
        </p:nvPicPr>
        <p:blipFill rotWithShape="1">
          <a:blip r:embed="rId5">
            <a:alphaModFix/>
          </a:blip>
          <a:srcRect b="0" l="0" r="0" t="5917"/>
          <a:stretch/>
        </p:blipFill>
        <p:spPr>
          <a:xfrm>
            <a:off x="4781438" y="2904668"/>
            <a:ext cx="3107000" cy="21845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0"/>
          <p:cNvSpPr txBox="1"/>
          <p:nvPr>
            <p:ph type="title"/>
          </p:nvPr>
        </p:nvSpPr>
        <p:spPr>
          <a:xfrm>
            <a:off x="98250" y="16350"/>
            <a:ext cx="67335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Resultados</a:t>
            </a:r>
            <a:endParaRPr sz="2400"/>
          </a:p>
        </p:txBody>
      </p:sp>
      <p:sp>
        <p:nvSpPr>
          <p:cNvPr id="217" name="Google Shape;217;p3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18" name="Google Shape;218;p30"/>
          <p:cNvSpPr txBox="1"/>
          <p:nvPr/>
        </p:nvSpPr>
        <p:spPr>
          <a:xfrm>
            <a:off x="222575" y="834250"/>
            <a:ext cx="1585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20955" rtl="0" algn="ctr">
              <a:lnSpc>
                <a:spcPct val="116666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600">
                <a:latin typeface="Roboto"/>
                <a:ea typeface="Roboto"/>
                <a:cs typeface="Roboto"/>
                <a:sym typeface="Roboto"/>
              </a:rPr>
              <a:t>N = 495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19" name="Google Shape;219;p30"/>
          <p:cNvPicPr preferRelativeResize="0"/>
          <p:nvPr/>
        </p:nvPicPr>
        <p:blipFill rotWithShape="1">
          <a:blip r:embed="rId3">
            <a:alphaModFix/>
          </a:blip>
          <a:srcRect b="0" l="0" r="0" t="6129"/>
          <a:stretch/>
        </p:blipFill>
        <p:spPr>
          <a:xfrm>
            <a:off x="374975" y="1638175"/>
            <a:ext cx="3693550" cy="2592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30"/>
          <p:cNvPicPr preferRelativeResize="0"/>
          <p:nvPr/>
        </p:nvPicPr>
        <p:blipFill rotWithShape="1">
          <a:blip r:embed="rId4">
            <a:alphaModFix/>
          </a:blip>
          <a:srcRect b="0" l="0" r="0" t="6594"/>
          <a:stretch/>
        </p:blipFill>
        <p:spPr>
          <a:xfrm>
            <a:off x="4749525" y="714338"/>
            <a:ext cx="3060400" cy="2135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30"/>
          <p:cNvPicPr preferRelativeResize="0"/>
          <p:nvPr/>
        </p:nvPicPr>
        <p:blipFill rotWithShape="1">
          <a:blip r:embed="rId5">
            <a:alphaModFix/>
          </a:blip>
          <a:srcRect b="0" l="0" r="0" t="6916"/>
          <a:stretch/>
        </p:blipFill>
        <p:spPr>
          <a:xfrm>
            <a:off x="4749525" y="2945033"/>
            <a:ext cx="3060399" cy="21355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1"/>
          <p:cNvSpPr txBox="1"/>
          <p:nvPr>
            <p:ph type="title"/>
          </p:nvPr>
        </p:nvSpPr>
        <p:spPr>
          <a:xfrm>
            <a:off x="98250" y="16350"/>
            <a:ext cx="67335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Resultados</a:t>
            </a:r>
            <a:endParaRPr sz="2400"/>
          </a:p>
        </p:txBody>
      </p:sp>
      <p:sp>
        <p:nvSpPr>
          <p:cNvPr id="227" name="Google Shape;227;p3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28" name="Google Shape;228;p31"/>
          <p:cNvSpPr txBox="1"/>
          <p:nvPr/>
        </p:nvSpPr>
        <p:spPr>
          <a:xfrm>
            <a:off x="304800" y="852525"/>
            <a:ext cx="1372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20955" rtl="0" algn="ctr">
              <a:lnSpc>
                <a:spcPct val="116666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600">
                <a:latin typeface="Roboto"/>
                <a:ea typeface="Roboto"/>
                <a:cs typeface="Roboto"/>
                <a:sym typeface="Roboto"/>
              </a:rPr>
              <a:t>N = 690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9" name="Google Shape;229;p31"/>
          <p:cNvPicPr preferRelativeResize="0"/>
          <p:nvPr/>
        </p:nvPicPr>
        <p:blipFill rotWithShape="1">
          <a:blip r:embed="rId3">
            <a:alphaModFix/>
          </a:blip>
          <a:srcRect b="0" l="0" r="0" t="6147"/>
          <a:stretch/>
        </p:blipFill>
        <p:spPr>
          <a:xfrm>
            <a:off x="360200" y="1572575"/>
            <a:ext cx="3562826" cy="245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31"/>
          <p:cNvPicPr preferRelativeResize="0"/>
          <p:nvPr/>
        </p:nvPicPr>
        <p:blipFill rotWithShape="1">
          <a:blip r:embed="rId4">
            <a:alphaModFix/>
          </a:blip>
          <a:srcRect b="0" l="0" r="0" t="6664"/>
          <a:stretch/>
        </p:blipFill>
        <p:spPr>
          <a:xfrm>
            <a:off x="4572000" y="2913201"/>
            <a:ext cx="3107000" cy="2176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31"/>
          <p:cNvPicPr preferRelativeResize="0"/>
          <p:nvPr/>
        </p:nvPicPr>
        <p:blipFill rotWithShape="1">
          <a:blip r:embed="rId5">
            <a:alphaModFix/>
          </a:blip>
          <a:srcRect b="0" l="0" r="0" t="7218"/>
          <a:stretch/>
        </p:blipFill>
        <p:spPr>
          <a:xfrm>
            <a:off x="4608050" y="716088"/>
            <a:ext cx="3034907" cy="210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Introducción</a:t>
            </a:r>
            <a:endParaRPr/>
          </a:p>
        </p:txBody>
      </p:sp>
      <p:sp>
        <p:nvSpPr>
          <p:cNvPr id="74" name="Google Shape;74;p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2"/>
          <p:cNvSpPr txBox="1"/>
          <p:nvPr>
            <p:ph type="title"/>
          </p:nvPr>
        </p:nvSpPr>
        <p:spPr>
          <a:xfrm>
            <a:off x="98250" y="16350"/>
            <a:ext cx="67335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Resultados</a:t>
            </a:r>
            <a:endParaRPr sz="2400"/>
          </a:p>
        </p:txBody>
      </p:sp>
      <p:sp>
        <p:nvSpPr>
          <p:cNvPr id="237" name="Google Shape;237;p3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38" name="Google Shape;238;p32"/>
          <p:cNvSpPr txBox="1"/>
          <p:nvPr/>
        </p:nvSpPr>
        <p:spPr>
          <a:xfrm>
            <a:off x="141800" y="863100"/>
            <a:ext cx="1653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20955" rtl="0" algn="ctr">
              <a:lnSpc>
                <a:spcPct val="116666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600">
                <a:latin typeface="Roboto"/>
                <a:ea typeface="Roboto"/>
                <a:cs typeface="Roboto"/>
                <a:sym typeface="Roboto"/>
              </a:rPr>
              <a:t>N = 990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9" name="Google Shape;239;p32"/>
          <p:cNvPicPr preferRelativeResize="0"/>
          <p:nvPr/>
        </p:nvPicPr>
        <p:blipFill rotWithShape="1">
          <a:blip r:embed="rId3">
            <a:alphaModFix/>
          </a:blip>
          <a:srcRect b="0" l="0" r="0" t="6707"/>
          <a:stretch/>
        </p:blipFill>
        <p:spPr>
          <a:xfrm>
            <a:off x="218000" y="1625100"/>
            <a:ext cx="3711050" cy="257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32"/>
          <p:cNvPicPr preferRelativeResize="0"/>
          <p:nvPr/>
        </p:nvPicPr>
        <p:blipFill rotWithShape="1">
          <a:blip r:embed="rId4">
            <a:alphaModFix/>
          </a:blip>
          <a:srcRect b="0" l="0" r="0" t="7458"/>
          <a:stretch/>
        </p:blipFill>
        <p:spPr>
          <a:xfrm>
            <a:off x="4596575" y="2943125"/>
            <a:ext cx="3064140" cy="212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32"/>
          <p:cNvPicPr preferRelativeResize="0"/>
          <p:nvPr/>
        </p:nvPicPr>
        <p:blipFill rotWithShape="1">
          <a:blip r:embed="rId5">
            <a:alphaModFix/>
          </a:blip>
          <a:srcRect b="0" l="0" r="0" t="7373"/>
          <a:stretch/>
        </p:blipFill>
        <p:spPr>
          <a:xfrm>
            <a:off x="4596575" y="737450"/>
            <a:ext cx="3003046" cy="208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3"/>
          <p:cNvSpPr txBox="1"/>
          <p:nvPr>
            <p:ph type="title"/>
          </p:nvPr>
        </p:nvSpPr>
        <p:spPr>
          <a:xfrm>
            <a:off x="98250" y="16350"/>
            <a:ext cx="67335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Error del ajuste vs N</a:t>
            </a:r>
            <a:endParaRPr sz="2400"/>
          </a:p>
        </p:txBody>
      </p:sp>
      <p:sp>
        <p:nvSpPr>
          <p:cNvPr id="247" name="Google Shape;247;p3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48" name="Google Shape;248;p33"/>
          <p:cNvSpPr txBox="1"/>
          <p:nvPr>
            <p:ph type="title"/>
          </p:nvPr>
        </p:nvSpPr>
        <p:spPr>
          <a:xfrm>
            <a:off x="8148900" y="16350"/>
            <a:ext cx="995100" cy="32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i="1" lang="es" sz="1200"/>
              <a:t>Resultados</a:t>
            </a:r>
            <a:endParaRPr i="1" sz="1200"/>
          </a:p>
        </p:txBody>
      </p:sp>
      <p:pic>
        <p:nvPicPr>
          <p:cNvPr id="249" name="Google Shape;24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2850" y="779350"/>
            <a:ext cx="5645892" cy="421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4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Conclusiones</a:t>
            </a:r>
            <a:endParaRPr/>
          </a:p>
        </p:txBody>
      </p:sp>
      <p:sp>
        <p:nvSpPr>
          <p:cNvPr id="255" name="Google Shape;255;p3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600"/>
              <a:t>Conclusiones</a:t>
            </a:r>
            <a:endParaRPr sz="2600"/>
          </a:p>
        </p:txBody>
      </p:sp>
      <p:sp>
        <p:nvSpPr>
          <p:cNvPr id="261" name="Google Shape;261;p3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62" name="Google Shape;262;p35"/>
          <p:cNvSpPr txBox="1"/>
          <p:nvPr/>
        </p:nvSpPr>
        <p:spPr>
          <a:xfrm>
            <a:off x="323375" y="2091850"/>
            <a:ext cx="82458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s" sz="1800">
                <a:latin typeface="Source Sans Pro"/>
                <a:ea typeface="Source Sans Pro"/>
                <a:cs typeface="Source Sans Pro"/>
                <a:sym typeface="Source Sans Pro"/>
              </a:rPr>
              <a:t>Al aumentar la cantidad de partículas, comienzan a aparecer partículas en los </a:t>
            </a:r>
            <a:r>
              <a:rPr lang="es" sz="1600">
                <a:latin typeface="Roboto"/>
                <a:ea typeface="Roboto"/>
                <a:cs typeface="Roboto"/>
                <a:sym typeface="Roboto"/>
              </a:rPr>
              <a:t>"</a:t>
            </a:r>
            <a:r>
              <a:rPr lang="es" sz="1800">
                <a:latin typeface="Source Sans Pro"/>
                <a:ea typeface="Source Sans Pro"/>
                <a:cs typeface="Source Sans Pro"/>
                <a:sym typeface="Source Sans Pro"/>
              </a:rPr>
              <a:t>bines</a:t>
            </a:r>
            <a:r>
              <a:rPr lang="es" sz="1600">
                <a:latin typeface="Roboto"/>
                <a:ea typeface="Roboto"/>
                <a:cs typeface="Roboto"/>
                <a:sym typeface="Roboto"/>
              </a:rPr>
              <a:t>"</a:t>
            </a:r>
            <a:r>
              <a:rPr lang="es" sz="1800"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s" sz="1800">
                <a:latin typeface="Source Sans Pro"/>
                <a:ea typeface="Source Sans Pro"/>
                <a:cs typeface="Source Sans Pro"/>
                <a:sym typeface="Source Sans Pro"/>
              </a:rPr>
              <a:t>más</a:t>
            </a:r>
            <a:r>
              <a:rPr lang="es" sz="1800">
                <a:latin typeface="Source Sans Pro"/>
                <a:ea typeface="Source Sans Pro"/>
                <a:cs typeface="Source Sans Pro"/>
                <a:sym typeface="Source Sans Pro"/>
              </a:rPr>
              <a:t> alejados del centro.</a:t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○"/>
            </a:pPr>
            <a:r>
              <a:rPr lang="es" sz="1800">
                <a:latin typeface="Source Sans Pro"/>
                <a:ea typeface="Source Sans Pro"/>
                <a:cs typeface="Source Sans Pro"/>
                <a:sym typeface="Source Sans Pro"/>
              </a:rPr>
              <a:t>A mayor N, mayor </a:t>
            </a:r>
            <a:r>
              <a:rPr lang="es" sz="1800">
                <a:latin typeface="Source Sans Pro"/>
                <a:ea typeface="Source Sans Pro"/>
                <a:cs typeface="Source Sans Pro"/>
                <a:sym typeface="Source Sans Pro"/>
              </a:rPr>
              <a:t>desvío</a:t>
            </a:r>
            <a:r>
              <a:rPr lang="es" sz="1800"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s" sz="1800">
                <a:latin typeface="Source Sans Pro"/>
                <a:ea typeface="Source Sans Pro"/>
                <a:cs typeface="Source Sans Pro"/>
                <a:sym typeface="Source Sans Pro"/>
              </a:rPr>
              <a:t>estándar.</a:t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s" sz="1800">
                <a:latin typeface="Source Sans Pro"/>
                <a:ea typeface="Source Sans Pro"/>
                <a:cs typeface="Source Sans Pro"/>
                <a:sym typeface="Source Sans Pro"/>
              </a:rPr>
              <a:t>Para todos los N el error es del orden de </a:t>
            </a:r>
            <a:r>
              <a:rPr lang="es" sz="1600">
                <a:latin typeface="Roboto"/>
                <a:ea typeface="Roboto"/>
                <a:cs typeface="Roboto"/>
                <a:sym typeface="Roboto"/>
              </a:rPr>
              <a:t>10</a:t>
            </a:r>
            <a:r>
              <a:rPr baseline="30000" lang="es" sz="1800">
                <a:latin typeface="Roboto"/>
                <a:ea typeface="Roboto"/>
                <a:cs typeface="Roboto"/>
                <a:sym typeface="Roboto"/>
              </a:rPr>
              <a:t>-4</a:t>
            </a:r>
            <a:r>
              <a:rPr lang="es" sz="1800">
                <a:latin typeface="Source Sans Pro"/>
                <a:ea typeface="Source Sans Pro"/>
                <a:cs typeface="Source Sans Pro"/>
                <a:sym typeface="Source Sans Pro"/>
              </a:rPr>
              <a:t>. Aunque disminuye levemente al aumentar N.</a:t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6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Gracias</a:t>
            </a:r>
            <a:endParaRPr/>
          </a:p>
        </p:txBody>
      </p:sp>
      <p:sp>
        <p:nvSpPr>
          <p:cNvPr id="268" name="Google Shape;268;p3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Introducción</a:t>
            </a:r>
            <a:endParaRPr sz="2400"/>
          </a:p>
        </p:txBody>
      </p:sp>
      <p:sp>
        <p:nvSpPr>
          <p:cNvPr id="80" name="Google Shape;80;p1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81" name="Google Shape;81;p15"/>
          <p:cNvSpPr txBox="1"/>
          <p:nvPr/>
        </p:nvSpPr>
        <p:spPr>
          <a:xfrm>
            <a:off x="218475" y="1379325"/>
            <a:ext cx="8481600" cy="19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marR="20955" rtl="0" algn="l">
              <a:lnSpc>
                <a:spcPct val="116666"/>
              </a:lnSpc>
              <a:spcBef>
                <a:spcPts val="100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s" sz="1600">
                <a:latin typeface="Roboto"/>
                <a:ea typeface="Roboto"/>
                <a:cs typeface="Roboto"/>
                <a:sym typeface="Roboto"/>
              </a:rPr>
              <a:t>Constituido por partículas macroscópicas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20955" rtl="0" algn="l">
              <a:lnSpc>
                <a:spcPct val="116666"/>
              </a:lnSpc>
              <a:spcBef>
                <a:spcPts val="100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s" sz="1600">
                <a:latin typeface="Roboto"/>
                <a:ea typeface="Roboto"/>
                <a:cs typeface="Roboto"/>
                <a:sym typeface="Roboto"/>
              </a:rPr>
              <a:t>Interacciones a través de fuerzas de contacto normales y tangenciales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20955" rtl="0" algn="l">
              <a:lnSpc>
                <a:spcPct val="116666"/>
              </a:lnSpc>
              <a:spcBef>
                <a:spcPts val="100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s" sz="1600">
                <a:latin typeface="Roboto"/>
                <a:ea typeface="Roboto"/>
                <a:cs typeface="Roboto"/>
                <a:sym typeface="Roboto"/>
              </a:rPr>
              <a:t>Interacciones altamente disipativas, el sistema llega al reposo si no recibe energía del exterior o propia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20955" rtl="0" algn="l">
              <a:lnSpc>
                <a:spcPct val="116666"/>
              </a:lnSpc>
              <a:spcBef>
                <a:spcPts val="100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s" sz="1600">
                <a:latin typeface="Roboto"/>
                <a:ea typeface="Roboto"/>
                <a:cs typeface="Roboto"/>
                <a:sym typeface="Roboto"/>
              </a:rPr>
              <a:t>Sistema denso: t</a:t>
            </a:r>
            <a:r>
              <a:rPr baseline="-25000" lang="es" sz="1600">
                <a:latin typeface="Roboto"/>
                <a:ea typeface="Roboto"/>
                <a:cs typeface="Roboto"/>
                <a:sym typeface="Roboto"/>
              </a:rPr>
              <a:t>choque</a:t>
            </a:r>
            <a:r>
              <a:rPr lang="es" sz="1600">
                <a:latin typeface="Roboto"/>
                <a:ea typeface="Roboto"/>
                <a:cs typeface="Roboto"/>
                <a:sym typeface="Roboto"/>
              </a:rPr>
              <a:t> &gt;&gt; t</a:t>
            </a:r>
            <a:r>
              <a:rPr baseline="-25000" lang="es" sz="1600">
                <a:latin typeface="Roboto"/>
                <a:ea typeface="Roboto"/>
                <a:cs typeface="Roboto"/>
                <a:sym typeface="Roboto"/>
              </a:rPr>
              <a:t>vuelo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2" name="Google Shape;82;p15"/>
          <p:cNvSpPr txBox="1"/>
          <p:nvPr/>
        </p:nvSpPr>
        <p:spPr>
          <a:xfrm>
            <a:off x="142275" y="787950"/>
            <a:ext cx="4552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508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Medios granulares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88" name="Google Shape;88;p16"/>
          <p:cNvSpPr txBox="1"/>
          <p:nvPr/>
        </p:nvSpPr>
        <p:spPr>
          <a:xfrm>
            <a:off x="142275" y="787950"/>
            <a:ext cx="4552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508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Ecuaciones del modelo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" name="Google Shape;89;p1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Introducción</a:t>
            </a:r>
            <a:endParaRPr sz="2400"/>
          </a:p>
        </p:txBody>
      </p:sp>
      <p:pic>
        <p:nvPicPr>
          <p:cNvPr id="90" name="Google Shape;9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0950" y="1628225"/>
            <a:ext cx="2568576" cy="211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6"/>
          <p:cNvPicPr preferRelativeResize="0"/>
          <p:nvPr/>
        </p:nvPicPr>
        <p:blipFill rotWithShape="1">
          <a:blip r:embed="rId4">
            <a:alphaModFix/>
          </a:blip>
          <a:srcRect b="0" l="0" r="0" t="58020"/>
          <a:stretch/>
        </p:blipFill>
        <p:spPr>
          <a:xfrm>
            <a:off x="279650" y="1964225"/>
            <a:ext cx="2861000" cy="513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6"/>
          <p:cNvPicPr preferRelativeResize="0"/>
          <p:nvPr/>
        </p:nvPicPr>
        <p:blipFill rotWithShape="1">
          <a:blip r:embed="rId5">
            <a:alphaModFix/>
          </a:blip>
          <a:srcRect b="0" l="0" r="0" t="58020"/>
          <a:stretch/>
        </p:blipFill>
        <p:spPr>
          <a:xfrm>
            <a:off x="279650" y="3340700"/>
            <a:ext cx="1931772" cy="51325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6"/>
          <p:cNvSpPr txBox="1"/>
          <p:nvPr/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1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4" name="Google Shape;94;p16"/>
          <p:cNvSpPr txBox="1"/>
          <p:nvPr/>
        </p:nvSpPr>
        <p:spPr>
          <a:xfrm>
            <a:off x="107125" y="1498225"/>
            <a:ext cx="3620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20955" rtl="0" algn="l">
              <a:lnSpc>
                <a:spcPct val="116666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600">
                <a:latin typeface="Roboto"/>
                <a:ea typeface="Roboto"/>
                <a:cs typeface="Roboto"/>
                <a:sym typeface="Roboto"/>
              </a:rPr>
              <a:t>Superposición entre partículas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16"/>
          <p:cNvSpPr txBox="1"/>
          <p:nvPr/>
        </p:nvSpPr>
        <p:spPr>
          <a:xfrm>
            <a:off x="107125" y="2858625"/>
            <a:ext cx="3620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20955" rtl="0" algn="l">
              <a:lnSpc>
                <a:spcPct val="116666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600">
                <a:latin typeface="Roboto"/>
                <a:ea typeface="Roboto"/>
                <a:cs typeface="Roboto"/>
                <a:sym typeface="Roboto"/>
              </a:rPr>
              <a:t>Superposición entre partícula y pared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" name="Google Shape;96;p16"/>
          <p:cNvSpPr/>
          <p:nvPr/>
        </p:nvSpPr>
        <p:spPr>
          <a:xfrm>
            <a:off x="3893150" y="2566600"/>
            <a:ext cx="729300" cy="293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CCCCC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02" name="Google Shape;102;p17"/>
          <p:cNvSpPr txBox="1"/>
          <p:nvPr/>
        </p:nvSpPr>
        <p:spPr>
          <a:xfrm>
            <a:off x="142275" y="787950"/>
            <a:ext cx="4552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508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Ecuaciones del modelo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" name="Google Shape;103;p17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Introducción</a:t>
            </a:r>
            <a:endParaRPr sz="2400"/>
          </a:p>
        </p:txBody>
      </p:sp>
      <p:pic>
        <p:nvPicPr>
          <p:cNvPr id="104" name="Google Shape;104;p17"/>
          <p:cNvPicPr preferRelativeResize="0"/>
          <p:nvPr/>
        </p:nvPicPr>
        <p:blipFill rotWithShape="1">
          <a:blip r:embed="rId3">
            <a:alphaModFix/>
          </a:blip>
          <a:srcRect b="75264" l="0" r="57565" t="4267"/>
          <a:stretch/>
        </p:blipFill>
        <p:spPr>
          <a:xfrm>
            <a:off x="337925" y="1808625"/>
            <a:ext cx="2812163" cy="60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7"/>
          <p:cNvPicPr preferRelativeResize="0"/>
          <p:nvPr/>
        </p:nvPicPr>
        <p:blipFill rotWithShape="1">
          <a:blip r:embed="rId3">
            <a:alphaModFix/>
          </a:blip>
          <a:srcRect b="19848" l="53063" r="4502" t="61544"/>
          <a:stretch/>
        </p:blipFill>
        <p:spPr>
          <a:xfrm>
            <a:off x="337925" y="2411325"/>
            <a:ext cx="2778947" cy="541425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7"/>
          <p:cNvSpPr txBox="1"/>
          <p:nvPr/>
        </p:nvSpPr>
        <p:spPr>
          <a:xfrm>
            <a:off x="320600" y="1351688"/>
            <a:ext cx="3620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20955" rtl="0" algn="l">
              <a:lnSpc>
                <a:spcPct val="116666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600">
                <a:latin typeface="Roboto"/>
                <a:ea typeface="Roboto"/>
                <a:cs typeface="Roboto"/>
                <a:sym typeface="Roboto"/>
              </a:rPr>
              <a:t>Fuerzas de </a:t>
            </a:r>
            <a:r>
              <a:rPr lang="es" sz="1600">
                <a:latin typeface="Roboto"/>
                <a:ea typeface="Roboto"/>
                <a:cs typeface="Roboto"/>
                <a:sym typeface="Roboto"/>
              </a:rPr>
              <a:t>contacto</a:t>
            </a:r>
            <a:endParaRPr>
              <a:solidFill>
                <a:srgbClr val="FFFFFF"/>
              </a:solidFill>
              <a:highlight>
                <a:schemeClr val="dk2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7" name="Google Shape;10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0500" y="3714925"/>
            <a:ext cx="3190025" cy="699475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7"/>
          <p:cNvSpPr txBox="1"/>
          <p:nvPr/>
        </p:nvSpPr>
        <p:spPr>
          <a:xfrm>
            <a:off x="373425" y="3244850"/>
            <a:ext cx="204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20955" rtl="0" algn="l">
              <a:lnSpc>
                <a:spcPct val="116666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600">
                <a:latin typeface="Roboto"/>
                <a:ea typeface="Roboto"/>
                <a:cs typeface="Roboto"/>
                <a:sym typeface="Roboto"/>
              </a:rPr>
              <a:t>Suma de fuerzas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Implementación</a:t>
            </a:r>
            <a:endParaRPr/>
          </a:p>
        </p:txBody>
      </p:sp>
      <p:sp>
        <p:nvSpPr>
          <p:cNvPr id="114" name="Google Shape;114;p1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9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Implementación</a:t>
            </a:r>
            <a:endParaRPr sz="2400"/>
          </a:p>
        </p:txBody>
      </p:sp>
      <p:sp>
        <p:nvSpPr>
          <p:cNvPr id="120" name="Google Shape;120;p1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21" name="Google Shape;121;p19"/>
          <p:cNvSpPr txBox="1"/>
          <p:nvPr/>
        </p:nvSpPr>
        <p:spPr>
          <a:xfrm>
            <a:off x="347525" y="1424900"/>
            <a:ext cx="3174900" cy="22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</a:pPr>
            <a:r>
              <a:rPr lang="es" sz="1600">
                <a:latin typeface="Roboto"/>
                <a:ea typeface="Roboto"/>
                <a:cs typeface="Roboto"/>
                <a:sym typeface="Roboto"/>
              </a:rPr>
              <a:t>Java 8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</a:pPr>
            <a:r>
              <a:rPr lang="es" sz="1600">
                <a:latin typeface="Roboto"/>
                <a:ea typeface="Roboto"/>
                <a:cs typeface="Roboto"/>
                <a:sym typeface="Roboto"/>
              </a:rPr>
              <a:t>Cell Index Method reutilizado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</a:pPr>
            <a:r>
              <a:rPr lang="es" sz="1600">
                <a:latin typeface="Roboto"/>
                <a:ea typeface="Roboto"/>
                <a:cs typeface="Roboto"/>
                <a:sym typeface="Roboto"/>
              </a:rPr>
              <a:t>Integrador Beeman reutilizado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</a:pPr>
            <a:r>
              <a:rPr lang="es" sz="1600">
                <a:latin typeface="Roboto"/>
                <a:ea typeface="Roboto"/>
                <a:cs typeface="Roboto"/>
                <a:sym typeface="Roboto"/>
              </a:rPr>
              <a:t>Ovito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1400"/>
              <a:buFont typeface="Montserrat"/>
              <a:buChar char="●"/>
            </a:pPr>
            <a:r>
              <a:rPr lang="es" sz="1600">
                <a:latin typeface="Roboto"/>
                <a:ea typeface="Roboto"/>
                <a:cs typeface="Roboto"/>
                <a:sym typeface="Roboto"/>
              </a:rPr>
              <a:t>Python → Matplotlib 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2" name="Google Shape;12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9400" y="787950"/>
            <a:ext cx="2193720" cy="4219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Implementación</a:t>
            </a:r>
            <a:endParaRPr sz="2400"/>
          </a:p>
        </p:txBody>
      </p:sp>
      <p:sp>
        <p:nvSpPr>
          <p:cNvPr id="128" name="Google Shape;128;p2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129" name="Google Shape;12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7513" y="746325"/>
            <a:ext cx="4368983" cy="42196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Simulaciones</a:t>
            </a:r>
            <a:endParaRPr/>
          </a:p>
        </p:txBody>
      </p:sp>
      <p:sp>
        <p:nvSpPr>
          <p:cNvPr id="135" name="Google Shape;135;p2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