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bold.fntdata"/><Relationship Id="rId23" Type="http://schemas.openxmlformats.org/officeDocument/2006/relationships/slide" Target="slides/slide18.xml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143ab36b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143ab36b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Solo utillizamos Moore. No implementamos Von Newmann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Traduccion del modelo matematico al modelo computacional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más o menos, aunque es analogo…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43ab36b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43ab36b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43ab36b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43ab36b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Para las simulaciones se generaran celdas vivas en un dominio central y acotado. Es decir, lejos de los bordes y con una cantidad de celdas vivas considerablemente menor a la cantidad total.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Las posiciones de dichas celdas se generan en posiciones aleatorias dentro del dominio inicial (subgrilla).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 evolucion del sistema se realizara siguiendo una determinada regla. Las reglas posibles se detallaran </a:t>
            </a:r>
            <a:r>
              <a:rPr lang="es">
                <a:solidFill>
                  <a:schemeClr val="dk1"/>
                </a:solidFill>
              </a:rPr>
              <a:t>más</a:t>
            </a:r>
            <a:r>
              <a:rPr lang="es">
                <a:solidFill>
                  <a:schemeClr val="dk1"/>
                </a:solidFill>
              </a:rPr>
              <a:t> adelante.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Se utilizara como criterio de corte el hecho de que: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una celda viva este en el borde de la grilla,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se supere el número máximo de iteraciones recibido por parámetro,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o cuando no haya más celdas vivas.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43ab36b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143ab36b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parametros de la </a:t>
            </a:r>
            <a:r>
              <a:rPr lang="es"/>
              <a:t>simulación</a:t>
            </a:r>
            <a:r>
              <a:rPr lang="es"/>
              <a:t> son: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u="sng"/>
              <a:t>Dimensión</a:t>
            </a:r>
            <a:r>
              <a:rPr lang="es" u="sng"/>
              <a:t> de la grilla</a:t>
            </a:r>
            <a:r>
              <a:rPr lang="es"/>
              <a:t>: donde la cantidad total de celdas = dim**2.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u="sng"/>
              <a:t>Número</a:t>
            </a:r>
            <a:r>
              <a:rPr lang="es" u="sng"/>
              <a:t> </a:t>
            </a:r>
            <a:r>
              <a:rPr lang="es" u="sng"/>
              <a:t>máximo</a:t>
            </a:r>
            <a:r>
              <a:rPr lang="es" u="sng"/>
              <a:t> de iteraciones</a:t>
            </a:r>
            <a:r>
              <a:rPr lang="es"/>
              <a:t>: se utilizara como criterio de corte en caso que ninguna celda viva llegue al borde.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u="sng"/>
              <a:t>Regla a utilizar</a:t>
            </a:r>
            <a:r>
              <a:rPr lang="es"/>
              <a:t>: hay 6 posibles, se detallaran </a:t>
            </a:r>
            <a:r>
              <a:rPr lang="es"/>
              <a:t>más</a:t>
            </a:r>
            <a:r>
              <a:rPr lang="es"/>
              <a:t> adelante.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u="sng"/>
              <a:t>Dimensión</a:t>
            </a:r>
            <a:r>
              <a:rPr lang="es" u="sng"/>
              <a:t> del dominio inicial</a:t>
            </a:r>
            <a:r>
              <a:rPr lang="es"/>
              <a:t>: subgrilla donde se generaran las celdas vivas inicialmente.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 u="sng">
                <a:solidFill>
                  <a:schemeClr val="dk1"/>
                </a:solidFill>
              </a:rPr>
              <a:t>Cantidad inicial de celdas vivas</a:t>
            </a:r>
            <a:r>
              <a:rPr lang="es">
                <a:solidFill>
                  <a:schemeClr val="dk1"/>
                </a:solidFill>
              </a:rPr>
              <a:t>: se calcula a partir de la dimensión del dominio incial y del input, que es igual al porcentaje inicial de celdas vivas dentro del dominio inicial.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143ab36b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143ab36b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(No hay mucho </a:t>
            </a:r>
            <a:r>
              <a:rPr lang="es"/>
              <a:t>más</a:t>
            </a:r>
            <a:r>
              <a:rPr lang="es"/>
              <a:t> para decir…)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143ab36b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143ab36b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cuanto al output de la </a:t>
            </a:r>
            <a:r>
              <a:rPr lang="es"/>
              <a:t>simulación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observable definido es el tiempo de </a:t>
            </a:r>
            <a:r>
              <a:rPr lang="es"/>
              <a:t>saturación del sistema,</a:t>
            </a:r>
            <a:r>
              <a:rPr lang="es"/>
              <a:t> medido en cantidad de iteraciones.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la metrica es el % de celdas vivas vs </a:t>
            </a:r>
            <a:r>
              <a:rPr lang="es"/>
              <a:t>número</a:t>
            </a:r>
            <a:r>
              <a:rPr lang="es"/>
              <a:t> de iteraciones.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Donde el porcentaje de celdas vivas se calcula como: </a:t>
            </a:r>
            <a:r>
              <a:rPr lang="es"/>
              <a:t>número</a:t>
            </a:r>
            <a:r>
              <a:rPr lang="es"/>
              <a:t> de celdas vivas / </a:t>
            </a:r>
            <a:r>
              <a:rPr lang="es"/>
              <a:t>número</a:t>
            </a:r>
            <a:r>
              <a:rPr lang="es"/>
              <a:t> total de celdas.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cada </a:t>
            </a:r>
            <a:r>
              <a:rPr lang="es"/>
              <a:t>simulación</a:t>
            </a:r>
            <a:r>
              <a:rPr lang="es"/>
              <a:t> s</a:t>
            </a:r>
            <a:r>
              <a:rPr lang="es"/>
              <a:t>e genera un archivo con </a:t>
            </a:r>
            <a:r>
              <a:rPr lang="es"/>
              <a:t>extensión</a:t>
            </a:r>
            <a:r>
              <a:rPr lang="es"/>
              <a:t> xyz, el cual es utilizado para el post-procesamiento en ovito.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cual se imprime la </a:t>
            </a:r>
            <a:r>
              <a:rPr lang="es"/>
              <a:t>posición</a:t>
            </a:r>
            <a:r>
              <a:rPr lang="es"/>
              <a:t> de las celdas vivas, la cantidad de celdas vivas y el radio de cada celda.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trike="sngStrike">
                <a:solidFill>
                  <a:schemeClr val="dk1"/>
                </a:solidFill>
              </a:rPr>
              <a:t>Para cada input, para cada sistema</a:t>
            </a:r>
            <a:r>
              <a:rPr lang="es" strike="sngStrike">
                <a:solidFill>
                  <a:schemeClr val="dk1"/>
                </a:solidFill>
              </a:rPr>
              <a:t>: </a:t>
            </a:r>
            <a:endParaRPr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trike="sngStrike"/>
              <a:t>Se generara un archivo csv con 3 columnas: regla, cantidad total de iteraciones y porcentaje inicial de celdas vivas.</a:t>
            </a:r>
            <a:endParaRPr strike="sngStrike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trike="sngStrike"/>
              <a:t>Por ejemplo, para 6 sistemas y 6 valores en el input, el csv </a:t>
            </a:r>
            <a:r>
              <a:rPr lang="es" strike="sngStrike"/>
              <a:t>tendrá 36 lineas (sin contar el header).</a:t>
            </a:r>
            <a:r>
              <a:rPr lang="es" strike="sngStrike"/>
              <a:t> </a:t>
            </a:r>
            <a:endParaRPr strike="sng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143ab36b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143ab36b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explicar la notacion, tomaremos la regla 1 como ejemplo: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una celda esta viva, se mantendra en este estado si tiene entre 2 y 3 vecinos vivos. De lo contrario morira.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una celda esta muerta, se transformara en viva si tiene 3 vecinos vivos.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cantidad de estados en todos los casos es 2: viva o muerta.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utiliza vecindad de Moore con radio=1 para calcular los vecinos, excepto en la segunda regla que se utiliza radio=2.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143ab36b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143ab36b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143ab36b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143ab36b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sistema utiliza una de las 6 reglas mencionadas anteriormente.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= porcentaje de celdas vivas en el dominio inicial.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2e39473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2e39473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43ab36b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43ab36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143ab36b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143ab36b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Tienden a estado estacionario con un % menor al 5. Cuando el % inicial es mayor, llega rápido al borde.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e39473b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e39473b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Mencionar que el escalar definido como observable es el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número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iteraciones hasta que se cumple el criterio de corte, ya sea la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saturación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del sistema, que no haya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celdas vivas o que se llegue al limite de iteraciones.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input vs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observable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decir algo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2e39473b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2e39473b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2e39473b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2e39473b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se inicia con un alto % de celdas vivas, este baja bruscamente tras la muerte de muchas celdas. Luego, crece el % de celdas vivas y rapidamente se cumple que llegan al borde.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se inicia con poca cantidad de celdas vivas, crece casi linealmente hasta cumplir la condición de corte.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2e39473b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2e39473b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input vs observable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decir algo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2e39473b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2e39473b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2e39473b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2e39473b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decir algo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2e39473b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2e39473b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input vs observable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decir algo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2e39473b5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2e39473b5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2e39473b5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2e39473b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decir algo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43ab36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43ab36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autómata</a:t>
            </a:r>
            <a:r>
              <a:rPr lang="es"/>
              <a:t> celular se discretiza con una grilla compuesta por celdas.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Donde cada celda de la grilla tiene un estado.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Además</a:t>
            </a:r>
            <a:r>
              <a:rPr lang="es"/>
              <a:t>, se definen reglas para determinar como evoluciona el sistema.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particular, vamos a analizar el juego de la vida y otros </a:t>
            </a:r>
            <a:r>
              <a:rPr lang="es"/>
              <a:t>autómatas</a:t>
            </a:r>
            <a:r>
              <a:rPr lang="es"/>
              <a:t> 2D y 3D.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2e39473b5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2e39473b5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input vs observable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decir algo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2e39473b5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2e39473b5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e39473b5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2e39473b5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decir algo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2e39473b5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2e39473b5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input vs observable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decir algo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2e39473b5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2e39473b5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2e39473b5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2e39473b5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observable vs tiempo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Escalar calculado a partir de ella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decir algo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2e39473b5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2e39473b5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Gráfico input vs observable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decir algo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143ab36b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143ab36b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143ab36b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143ab36b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2f51194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2f51194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43ab36b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43ab36b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Dichas reglas deben: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Definir la vecindad. Es decir, </a:t>
            </a:r>
            <a:r>
              <a:rPr lang="es"/>
              <a:t>cómo</a:t>
            </a:r>
            <a:r>
              <a:rPr lang="es"/>
              <a:t> se van a calcular los vecinos de cada celda.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Definir la cantidad de estados posibles de una celda. Nosotros </a:t>
            </a:r>
            <a:r>
              <a:rPr lang="es"/>
              <a:t>trabajaremos</a:t>
            </a:r>
            <a:r>
              <a:rPr lang="es"/>
              <a:t> con 2 estados: viva o muerta.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Definir como cambian de estado las celdas. Es decir: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Dada una celda viva, cuantos vecinos vivos debe tener para no morir.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Dada una celda muerta, cuantos vecinos vivos debe tener para transformarse en viva.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43ab36b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143ab36b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En cuanto a las deficiones de vecindad tenemos la de VN y la de Moore. Alli </a:t>
            </a:r>
            <a:r>
              <a:rPr lang="es">
                <a:solidFill>
                  <a:schemeClr val="dk1"/>
                </a:solidFill>
              </a:rPr>
              <a:t>están</a:t>
            </a:r>
            <a:r>
              <a:rPr lang="es">
                <a:solidFill>
                  <a:schemeClr val="dk1"/>
                </a:solidFill>
              </a:rPr>
              <a:t> sus respectivas formulas.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Donde: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N i,j son los vecinos de la celda i, j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(vN o M es Von Newmann o Moore)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(k, l) son las coordenadas de las celdas de la grilla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 es el conjunto todas las celdas (excepto la actual)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r es el alcance.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 extender </a:t>
            </a:r>
            <a:r>
              <a:rPr lang="es"/>
              <a:t>fácilmente</a:t>
            </a:r>
            <a:r>
              <a:rPr lang="es"/>
              <a:t> a 3D.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143ab36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143ab36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43ab36b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143ab36b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 llama al </a:t>
            </a:r>
            <a:r>
              <a:rPr lang="es"/>
              <a:t>método</a:t>
            </a:r>
            <a:r>
              <a:rPr lang="es"/>
              <a:t> Simulate de Simulator, pasandole los parametros de la </a:t>
            </a:r>
            <a:r>
              <a:rPr lang="es"/>
              <a:t>simulación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Simulator instancia una InitializationGrid (celdas generadas en posiciones random dentro de un dominio acotado) y una Grid (compuesta por Cell, vivas o muertas dependiendo de lo generado en InitializationGrid).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Además</a:t>
            </a:r>
            <a:r>
              <a:rPr lang="es"/>
              <a:t>, instancia un State (representa el estado actual de la simulacion).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reliza un ciclo en el cual se calcula el nuevo estado en cada iteracion.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ello se utiliza la regla establecida. La cual esta definida como vimos antes: vecindad, cantidad de estados posibles (2: viva o muerta) y cantidad de vecinos para vivir/morir.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e39473b5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e39473b5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Funcionamiento: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Main llama al método Simulate de Simulator, pasandole los parametros de la simulación.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Simulator instancia una InitializationGrid (celdas generadas en posiciones random dentro de un dominio acotado) y una Grid (compuesta por Cell, vivas o muertas dependiendo de lo generado en InitializationGrid).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Además, instancia un State (representa el estado actual de la simulacion).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Luego reliza un ciclo en el cual se calcula el nuevo estado en cada iteracion.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Para ello se utiliza la regla establecida. La cual esta definida como vimos antes: vecindad, cantidad de estados posibles (2: viva o muerta) y cantidad de vecinos para vivir/morir.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43ab36b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143ab36b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Solo utillizamos Moore. No implementamos Von Newmann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Traduccion del modelo matematico al modelo computacional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</a:t>
            </a:r>
            <a:r>
              <a:rPr lang="es"/>
              <a:t>más</a:t>
            </a:r>
            <a:r>
              <a:rPr lang="es"/>
              <a:t> o menos…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4GBUBcBfQM7Da1daAaQuuCdCE8e3CGqr/view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drive.google.com/file/d/10tJRtLfMU2sL5AmuXJH-SjlIjb6a-H6T/view" TargetMode="External"/><Relationship Id="rId6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bkV-4-ft9nmHJfAsSKkNxU0oeII33BHU/view" TargetMode="External"/><Relationship Id="rId4" Type="http://schemas.openxmlformats.org/officeDocument/2006/relationships/image" Target="../media/image8.jpg"/><Relationship Id="rId5" Type="http://schemas.openxmlformats.org/officeDocument/2006/relationships/hyperlink" Target="http://drive.google.com/file/d/1CJ6Y0yvCHHV57Rz7g6IX376JZuiWQfWk/view" TargetMode="External"/><Relationship Id="rId6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ev_pKfHnn-OtWdiHvWW5Omateq9mgk8a/view" TargetMode="External"/><Relationship Id="rId4" Type="http://schemas.openxmlformats.org/officeDocument/2006/relationships/image" Target="../media/image16.jpg"/><Relationship Id="rId5" Type="http://schemas.openxmlformats.org/officeDocument/2006/relationships/hyperlink" Target="http://drive.google.com/file/d/1yB9bDFNCNNsJLDXF74WyF3Wdba9RyrBx/view" TargetMode="External"/><Relationship Id="rId6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ydhKnHi40etJFIKv0leNXVjDgsnepSko/view" TargetMode="External"/><Relationship Id="rId4" Type="http://schemas.openxmlformats.org/officeDocument/2006/relationships/image" Target="../media/image2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EaEIrdPvAlsmtJ5JCDoGVtJm5jEuSPj5/view" TargetMode="External"/><Relationship Id="rId4" Type="http://schemas.openxmlformats.org/officeDocument/2006/relationships/image" Target="../media/image25.jpg"/><Relationship Id="rId5" Type="http://schemas.openxmlformats.org/officeDocument/2006/relationships/hyperlink" Target="http://drive.google.com/file/d/1vE-CP33NDjFn8gL5yuD2IgWrFKScVHF0/view" TargetMode="External"/><Relationship Id="rId6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rive.google.com/file/d/1eg5EmLYS4312EwLgS91yiMklOa-AW5Qf/view" TargetMode="External"/><Relationship Id="rId4" Type="http://schemas.openxmlformats.org/officeDocument/2006/relationships/image" Target="../media/image2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Autómatas</a:t>
            </a:r>
            <a:r>
              <a:rPr lang="es"/>
              <a:t> Celulares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</a:t>
            </a:r>
            <a:r>
              <a:rPr lang="es"/>
              <a:t> de Sistemas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Galende, Lautaro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Ratti, Valentín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Moore Neighbours 3D</a:t>
            </a:r>
            <a:endParaRPr sz="16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749" y="93750"/>
            <a:ext cx="5325998" cy="46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Introducción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Implementación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Simulaciones</a:t>
            </a:r>
            <a:endParaRPr/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Resultados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Conclusiones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Simulaciones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Explicación</a:t>
            </a:r>
            <a:r>
              <a:rPr lang="es" sz="2200">
                <a:solidFill>
                  <a:schemeClr val="dk1"/>
                </a:solidFill>
              </a:rPr>
              <a:t> general</a:t>
            </a:r>
            <a:endParaRPr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s" sz="2000">
                <a:solidFill>
                  <a:srgbClr val="000000"/>
                </a:solidFill>
              </a:rPr>
              <a:t>Dominio central y acotado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s" sz="2000">
                <a:solidFill>
                  <a:srgbClr val="000000"/>
                </a:solidFill>
              </a:rPr>
              <a:t>Reglas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s" sz="2000">
                <a:solidFill>
                  <a:srgbClr val="000000"/>
                </a:solidFill>
              </a:rPr>
              <a:t>Criterios de corte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Simulaciones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Parámetros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rgbClr val="000000"/>
                </a:solidFill>
              </a:rPr>
              <a:t>Dimensión de la grilla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</a:rPr>
              <a:t>Número</a:t>
            </a:r>
            <a:r>
              <a:rPr lang="es" sz="2000">
                <a:solidFill>
                  <a:srgbClr val="000000"/>
                </a:solidFill>
              </a:rPr>
              <a:t> </a:t>
            </a:r>
            <a:r>
              <a:rPr lang="es" sz="2000">
                <a:solidFill>
                  <a:srgbClr val="000000"/>
                </a:solidFill>
              </a:rPr>
              <a:t>máximo</a:t>
            </a:r>
            <a:r>
              <a:rPr lang="es" sz="2000">
                <a:solidFill>
                  <a:srgbClr val="000000"/>
                </a:solidFill>
              </a:rPr>
              <a:t> de iteraciones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</a:rPr>
              <a:t>Regla a utilizar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</a:rPr>
              <a:t>Dimensión</a:t>
            </a:r>
            <a:r>
              <a:rPr lang="es" sz="2000">
                <a:solidFill>
                  <a:srgbClr val="000000"/>
                </a:solidFill>
              </a:rPr>
              <a:t> del dominio inicial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s" sz="2000">
                <a:solidFill>
                  <a:srgbClr val="000000"/>
                </a:solidFill>
              </a:rPr>
              <a:t>Cantidad de celdas vivas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Simulaciones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Input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rgbClr val="000000"/>
                </a:solidFill>
              </a:rPr>
              <a:t>Porcentaje de celdas vivas dentro del dominio inicial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s" sz="2000">
                <a:solidFill>
                  <a:srgbClr val="000000"/>
                </a:solidFill>
              </a:rPr>
              <a:t>6 valores en el intervalo (0, 100%]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Simulaciones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Output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rgbClr val="000000"/>
                </a:solidFill>
              </a:rPr>
              <a:t>Observable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s" sz="2000">
                <a:solidFill>
                  <a:srgbClr val="000000"/>
                </a:solidFill>
              </a:rPr>
              <a:t>Tiempo de saturación del sistema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</a:rPr>
              <a:t>Métricas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s" sz="2000">
                <a:solidFill>
                  <a:srgbClr val="000000"/>
                </a:solidFill>
              </a:rPr>
              <a:t>Porcentaje de celdas vivas v</a:t>
            </a:r>
            <a:r>
              <a:rPr i="1" lang="es" sz="2000">
                <a:solidFill>
                  <a:srgbClr val="000000"/>
                </a:solidFill>
              </a:rPr>
              <a:t>s </a:t>
            </a:r>
            <a:r>
              <a:rPr lang="es" sz="2000">
                <a:solidFill>
                  <a:srgbClr val="000000"/>
                </a:solidFill>
              </a:rPr>
              <a:t>número de iteraciones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Simulaciones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dk1"/>
                </a:solidFill>
              </a:rPr>
              <a:t>Reglas 2D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000000"/>
                </a:solidFill>
              </a:rPr>
              <a:t>Conway’s Game of Life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" sz="1800">
                <a:solidFill>
                  <a:srgbClr val="000000"/>
                </a:solidFill>
              </a:rPr>
              <a:t>2-3/3/2/M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 sz="1800">
                <a:solidFill>
                  <a:srgbClr val="000000"/>
                </a:solidFill>
              </a:rPr>
              <a:t>Rule B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" sz="1800">
                <a:solidFill>
                  <a:srgbClr val="000000"/>
                </a:solidFill>
              </a:rPr>
              <a:t>4-9/6/2/M (r=2)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 sz="1800">
                <a:solidFill>
                  <a:srgbClr val="000000"/>
                </a:solidFill>
              </a:rPr>
              <a:t>Rule C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" sz="1800">
                <a:solidFill>
                  <a:srgbClr val="000000"/>
                </a:solidFill>
              </a:rPr>
              <a:t>3/2-3/2/M</a:t>
            </a:r>
            <a:endParaRPr sz="19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70">
              <a:solidFill>
                <a:schemeClr val="dk1"/>
              </a:solidFill>
            </a:endParaRPr>
          </a:p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200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Reglas 3D</a:t>
            </a:r>
            <a:endParaRPr sz="20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4.	Builder 2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" sz="1800">
                <a:solidFill>
                  <a:srgbClr val="000000"/>
                </a:solidFill>
              </a:rPr>
              <a:t>5-7/1/2/M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5.	Architecture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" sz="1800">
                <a:solidFill>
                  <a:srgbClr val="000000"/>
                </a:solidFill>
              </a:rPr>
              <a:t>4-6/3/2/M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6.	Clouds 2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" sz="1800">
                <a:solidFill>
                  <a:srgbClr val="000000"/>
                </a:solidFill>
              </a:rPr>
              <a:t>13-26/13-14/2/M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8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Introducción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Implementación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Simulaciones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Resultados</a:t>
            </a:r>
            <a:endParaRPr/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Conclusiones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70">
                <a:solidFill>
                  <a:schemeClr val="dk1"/>
                </a:solidFill>
              </a:rPr>
              <a:t>Sistemas estudiados</a:t>
            </a:r>
            <a:endParaRPr sz="20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7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rgbClr val="000000"/>
                </a:solidFill>
              </a:rPr>
              <a:t>Un sistema por regla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○"/>
            </a:pPr>
            <a:r>
              <a:rPr lang="es" sz="1900">
                <a:solidFill>
                  <a:srgbClr val="000000"/>
                </a:solidFill>
              </a:rPr>
              <a:t>3 sistemas 2D y 3 sistemas 3D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s" sz="1900">
                <a:solidFill>
                  <a:srgbClr val="000000"/>
                </a:solidFill>
              </a:rPr>
              <a:t>Inputs (% de celdas vivas inicialmente)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s" sz="1900">
                <a:solidFill>
                  <a:srgbClr val="000000"/>
                </a:solidFill>
              </a:rPr>
              <a:t>[0,5; 3; 10; 30; 40; 45]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s" sz="1900">
                <a:solidFill>
                  <a:srgbClr val="000000"/>
                </a:solidFill>
              </a:rPr>
              <a:t>Parámetros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s" sz="1900">
                <a:solidFill>
                  <a:srgbClr val="000000"/>
                </a:solidFill>
              </a:rPr>
              <a:t>Dimensión de la grilla = 100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s" sz="1900">
                <a:solidFill>
                  <a:srgbClr val="000000"/>
                </a:solidFill>
              </a:rPr>
              <a:t>Dimensión del dominio inicial = 50 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7" name="Google Shape;197;p31" title="ruleA2D-30%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1450"/>
            <a:ext cx="421965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 title="ruleA2D-3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4450" y="771450"/>
            <a:ext cx="4219650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1 - 2D (2-3/3/2/M)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Introducción</a:t>
            </a:r>
            <a:endParaRPr/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Implementación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Simulaciones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Resultados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Conclusiones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6" name="Google Shape;206;p32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1 - 2D (</a:t>
            </a:r>
            <a:r>
              <a:rPr lang="es" sz="2000">
                <a:solidFill>
                  <a:schemeClr val="lt1"/>
                </a:solidFill>
              </a:rPr>
              <a:t>2-3/3/2/M)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07" name="Google Shape;207;p3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48" y="711925"/>
            <a:ext cx="7083904" cy="437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4" name="Google Shape;214;p33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1 - 2D (2-3/3/2/M)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15" name="Google Shape;215;p3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75" y="726525"/>
            <a:ext cx="682423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2" name="Google Shape;222;p34"/>
          <p:cNvSpPr txBox="1"/>
          <p:nvPr>
            <p:ph idx="4294967295" type="body"/>
          </p:nvPr>
        </p:nvSpPr>
        <p:spPr>
          <a:xfrm>
            <a:off x="5467275" y="59850"/>
            <a:ext cx="37137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2 - 2D </a:t>
            </a:r>
            <a:r>
              <a:rPr lang="es" sz="2000">
                <a:solidFill>
                  <a:schemeClr val="lt1"/>
                </a:solidFill>
              </a:rPr>
              <a:t>(4-9/6/2/M, r=2)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23" name="Google Shape;223;p34" title="ruleB2D-30%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1450"/>
            <a:ext cx="421965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 title="ruleB2D-0.5%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4450" y="771450"/>
            <a:ext cx="42196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1" name="Google Shape;231;p35"/>
          <p:cNvSpPr txBox="1"/>
          <p:nvPr>
            <p:ph idx="4294967295" type="body"/>
          </p:nvPr>
        </p:nvSpPr>
        <p:spPr>
          <a:xfrm>
            <a:off x="5467275" y="59850"/>
            <a:ext cx="37137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2 - 2D (4-9/6/2/M, r=2)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32" name="Google Shape;232;p3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38" y="725200"/>
            <a:ext cx="6824734" cy="421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9" name="Google Shape;239;p36"/>
          <p:cNvSpPr txBox="1"/>
          <p:nvPr>
            <p:ph idx="4294967295" type="body"/>
          </p:nvPr>
        </p:nvSpPr>
        <p:spPr>
          <a:xfrm>
            <a:off x="5467275" y="59850"/>
            <a:ext cx="37137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2 - 2D (4-9/6/2/M</a:t>
            </a:r>
            <a:r>
              <a:rPr lang="es" sz="2000">
                <a:solidFill>
                  <a:schemeClr val="lt1"/>
                </a:solidFill>
              </a:rPr>
              <a:t>, r=2</a:t>
            </a:r>
            <a:r>
              <a:rPr lang="es" sz="2000">
                <a:solidFill>
                  <a:schemeClr val="lt1"/>
                </a:solidFill>
              </a:rPr>
              <a:t>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40" name="Google Shape;240;p3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00" y="807375"/>
            <a:ext cx="682423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7" name="Google Shape;247;p37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3 - 2D (3/2-3/2/M)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48" name="Google Shape;248;p37" title="ruleC2D-10%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1450"/>
            <a:ext cx="421965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 title="ruleC2D-0.5%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4450" y="771450"/>
            <a:ext cx="42196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6" name="Google Shape;256;p38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3 - 2D (3/2-3/2/M)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57" name="Google Shape;257;p3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900" y="762200"/>
            <a:ext cx="682620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3 - 2D (3/2-3/2/M)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65" name="Google Shape;265;p3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50" y="794475"/>
            <a:ext cx="6771999" cy="41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2" name="Google Shape;272;p40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4 - 3D (5-7/1/2/M)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73" name="Google Shape;273;p40" title="ruleA3D-0.5%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050" y="771450"/>
            <a:ext cx="42196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0" name="Google Shape;280;p41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4 - 3D (5-7/1/2/M)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81" name="Google Shape;281;p4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775" y="743700"/>
            <a:ext cx="6828439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Introducción</a:t>
            </a:r>
            <a:endParaRPr sz="240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Autómatas celulares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rgbClr val="000000"/>
                </a:solidFill>
              </a:rPr>
              <a:t>Grilla (celdas)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rgbClr val="000000"/>
                </a:solidFill>
              </a:rPr>
              <a:t>Estados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rgbClr val="000000"/>
                </a:solidFill>
              </a:rPr>
              <a:t>Reglas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8" name="Google Shape;288;p42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4 - 3D (5-7/1/2/M)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89" name="Google Shape;289;p4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75" y="739100"/>
            <a:ext cx="681854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6" name="Google Shape;296;p43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5 - 3D (4-6/3/2/M)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97" name="Google Shape;297;p43" title="ruleB3D-45%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1450"/>
            <a:ext cx="421965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 title="ruleB3D-0.5%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4450" y="771450"/>
            <a:ext cx="42196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5" name="Google Shape;305;p44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5 - 3D (4-6/3/2/M)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06" name="Google Shape;306;p4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13" y="762200"/>
            <a:ext cx="6830075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3" name="Google Shape;313;p45"/>
          <p:cNvSpPr txBox="1"/>
          <p:nvPr>
            <p:ph idx="4294967295" type="body"/>
          </p:nvPr>
        </p:nvSpPr>
        <p:spPr>
          <a:xfrm>
            <a:off x="5791050" y="59850"/>
            <a:ext cx="339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5 - 3D (4-6/3/2/M)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14" name="Google Shape;314;p4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75" y="726175"/>
            <a:ext cx="681854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1" name="Google Shape;321;p46"/>
          <p:cNvSpPr txBox="1"/>
          <p:nvPr>
            <p:ph idx="4294967295" type="body"/>
          </p:nvPr>
        </p:nvSpPr>
        <p:spPr>
          <a:xfrm>
            <a:off x="5125000" y="59850"/>
            <a:ext cx="4056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6 - 3D (13-26/13-14/2/M)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22" name="Google Shape;322;p46" title="ruleC3D-45%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150" y="744500"/>
            <a:ext cx="42196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9" name="Google Shape;329;p47"/>
          <p:cNvSpPr txBox="1"/>
          <p:nvPr>
            <p:ph idx="4294967295" type="body"/>
          </p:nvPr>
        </p:nvSpPr>
        <p:spPr>
          <a:xfrm>
            <a:off x="5125000" y="59850"/>
            <a:ext cx="4056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6 - 3D (13-26/13-14/2/M)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30" name="Google Shape;330;p4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38" y="752925"/>
            <a:ext cx="6824718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Resultados</a:t>
            </a:r>
            <a:endParaRPr sz="2200"/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7" name="Google Shape;337;p48"/>
          <p:cNvSpPr txBox="1"/>
          <p:nvPr>
            <p:ph idx="4294967295" type="body"/>
          </p:nvPr>
        </p:nvSpPr>
        <p:spPr>
          <a:xfrm>
            <a:off x="5125000" y="59850"/>
            <a:ext cx="4056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00">
                <a:solidFill>
                  <a:schemeClr val="lt1"/>
                </a:solidFill>
              </a:rPr>
              <a:t>Sistema 6 - 3D (13-26/13-14/2/M)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38" name="Google Shape;338;p4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73" y="792875"/>
            <a:ext cx="7036050" cy="43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Introducción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Implementación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Simulaciones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Resultados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Conclusiones</a:t>
            </a:r>
            <a:endParaRPr/>
          </a:p>
        </p:txBody>
      </p:sp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50" name="Google Shape;350;p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1" name="Google Shape;351;p50"/>
          <p:cNvSpPr txBox="1"/>
          <p:nvPr>
            <p:ph idx="4294967295" type="body"/>
          </p:nvPr>
        </p:nvSpPr>
        <p:spPr>
          <a:xfrm>
            <a:off x="156300" y="745225"/>
            <a:ext cx="8831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es" sz="1500">
                <a:solidFill>
                  <a:srgbClr val="000000"/>
                </a:solidFill>
              </a:rPr>
              <a:t>Sistema 1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○"/>
            </a:pPr>
            <a:r>
              <a:rPr lang="es" sz="1300">
                <a:solidFill>
                  <a:srgbClr val="000000"/>
                </a:solidFill>
              </a:rPr>
              <a:t>Tienden a estado estacionario con un % menor al 5. Cuando el % inicial es mayor, llega rápido al borde.</a:t>
            </a:r>
            <a:endParaRPr sz="13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000000"/>
                </a:solidFill>
              </a:rPr>
              <a:t>Sistemas 2 y 3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s" sz="1300">
                <a:solidFill>
                  <a:srgbClr val="000000"/>
                </a:solidFill>
              </a:rPr>
              <a:t>Si se inicia con un alto % de celdas vivas, este baja bruscamente tras la muerte de muchas celdas. Luego, crece el % de celdas vivas y rapidamente se cumple que llegan al borde. 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s" sz="1300">
                <a:solidFill>
                  <a:srgbClr val="000000"/>
                </a:solidFill>
              </a:rPr>
              <a:t>Si se inicia con poca cantidad de celdas vivas, crece casi linealmente hasta cumplir la condición de corte.</a:t>
            </a:r>
            <a:endParaRPr sz="13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000000"/>
                </a:solidFill>
              </a:rPr>
              <a:t>Sistemas 4 y 5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s" sz="1300">
                <a:solidFill>
                  <a:srgbClr val="000000"/>
                </a:solidFill>
              </a:rPr>
              <a:t>Los casos que inician con un % inicial de celdas vivas alto, luego de pocas iteraciones, tienen menos % de celdas vivas que los que iniciaron con un % bajo. Sin embargo, logran llegar antes al borde.</a:t>
            </a:r>
            <a:endParaRPr sz="13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000000"/>
                </a:solidFill>
              </a:rPr>
              <a:t>Sistema 6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s" sz="1300">
                <a:solidFill>
                  <a:srgbClr val="000000"/>
                </a:solidFill>
              </a:rPr>
              <a:t>Sin importar el % inicial de celdas vivas, ante todos los inputs se llega cumplir la condición de corte debido que no quedan celdas vivas. </a:t>
            </a:r>
            <a:endParaRPr sz="13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000000"/>
                </a:solidFill>
              </a:rPr>
              <a:t>General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s" sz="1300">
                <a:solidFill>
                  <a:srgbClr val="000000"/>
                </a:solidFill>
              </a:rPr>
              <a:t>En los primeros 5 sistemas, la cantidad de iteraciones decrece a medida que se aumenta el % inicial de celdas vivas. En cambio, en el sexto sucede lo contrario.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Reglas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rgbClr val="000000"/>
                </a:solidFill>
              </a:rPr>
              <a:t>Vecindad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rgbClr val="000000"/>
                </a:solidFill>
              </a:rPr>
              <a:t>Cantidad de estados posibles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</a:rPr>
              <a:t>Cantidad de vecinos para vivir/morir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500" y="2419350"/>
            <a:ext cx="5747199" cy="20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Definición</a:t>
            </a:r>
            <a:r>
              <a:rPr lang="es" sz="2200">
                <a:solidFill>
                  <a:schemeClr val="dk1"/>
                </a:solidFill>
              </a:rPr>
              <a:t> de vecindad 2D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</a:rPr>
              <a:t>Von Neumann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</a:rPr>
              <a:t>Moore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Introducción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Implementación</a:t>
            </a:r>
            <a:endParaRPr/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Simulaciones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Resultados</a:t>
            </a:r>
            <a:endParaRPr>
              <a:solidFill>
                <a:srgbClr val="CCCCCC"/>
              </a:solidFill>
            </a:endParaRPr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es">
                <a:solidFill>
                  <a:srgbClr val="CCCCCC"/>
                </a:solidFill>
              </a:rPr>
              <a:t>Conclusiones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Arquitectura</a:t>
            </a:r>
            <a:endParaRPr sz="16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888" y="0"/>
            <a:ext cx="19404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71" y="2388375"/>
            <a:ext cx="1029800" cy="10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Implementación</a:t>
            </a:r>
            <a:endParaRPr sz="2200"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25" y="1284975"/>
            <a:ext cx="8085124" cy="3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400500" y="715700"/>
            <a:ext cx="8222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Diagrama de flujo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Moore Neighbours 2D</a:t>
            </a:r>
            <a:endParaRPr sz="16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625" y="205975"/>
            <a:ext cx="5723625" cy="41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