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meo.com/manage/videos/709331935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ocEwm3XbKo6NiFwIWFptCooBbKnJU4xx/view?usp=sharing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9c2e2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9c2e2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9ea55c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9ea55c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priority queue con los tiempos de </a:t>
            </a:r>
            <a:r>
              <a:rPr lang="es"/>
              <a:t>colisión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9ea55c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9ea55c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8db85a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88db85a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9ea55c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9ea55c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9ea55c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9ea55c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3263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rgbClr val="232323"/>
                </a:solidFill>
              </a:rPr>
              <a:t>En la dinamica molecular Dirigida por Eventos:  </a:t>
            </a:r>
            <a:r>
              <a:rPr lang="es" sz="1200">
                <a:solidFill>
                  <a:srgbClr val="232323"/>
                </a:solidFill>
              </a:rPr>
              <a:t>se actualiza el estado de la  simulación </a:t>
            </a:r>
            <a:r>
              <a:rPr lang="es" sz="1200">
                <a:solidFill>
                  <a:srgbClr val="232323"/>
                </a:solidFill>
              </a:rPr>
              <a:t>solo si sucede un evento.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El Sistema esta definido por: 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N particulas, que </a:t>
            </a:r>
            <a:r>
              <a:rPr lang="es" sz="1200">
                <a:solidFill>
                  <a:srgbClr val="232323"/>
                </a:solidFill>
              </a:rPr>
              <a:t>están</a:t>
            </a:r>
            <a:r>
              <a:rPr lang="es" sz="1200">
                <a:solidFill>
                  <a:srgbClr val="232323"/>
                </a:solidFill>
              </a:rPr>
              <a:t> confinadas y en movimiento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Estas particulas </a:t>
            </a:r>
            <a:r>
              <a:rPr lang="es" sz="1200">
                <a:solidFill>
                  <a:srgbClr val="232323"/>
                </a:solidFill>
              </a:rPr>
              <a:t>están</a:t>
            </a:r>
            <a:r>
              <a:rPr lang="es" sz="1200">
                <a:solidFill>
                  <a:srgbClr val="232323"/>
                </a:solidFill>
              </a:rPr>
              <a:t> definidas por…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Interacciones… donde se conserva…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Las particulas se mueven en </a:t>
            </a:r>
            <a:r>
              <a:rPr lang="es" sz="1200">
                <a:solidFill>
                  <a:srgbClr val="232323"/>
                </a:solidFill>
              </a:rPr>
              <a:t>línea</a:t>
            </a:r>
            <a:r>
              <a:rPr lang="es" sz="1200">
                <a:solidFill>
                  <a:srgbClr val="232323"/>
                </a:solidFill>
              </a:rPr>
              <a:t> recta con v constante excepto que…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¿Cuando es valido este enfoque?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Choque instantaneo —&gt; de </a:t>
            </a:r>
            <a:r>
              <a:rPr lang="es" sz="1200">
                <a:solidFill>
                  <a:srgbClr val="232323"/>
                </a:solidFill>
              </a:rPr>
              <a:t>duración</a:t>
            </a:r>
            <a:r>
              <a:rPr lang="es" sz="1200">
                <a:solidFill>
                  <a:srgbClr val="232323"/>
                </a:solidFill>
              </a:rPr>
              <a:t> infinitesimal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Tiempo entre choques es bastante mayor </a:t>
            </a:r>
            <a:r>
              <a:rPr lang="es" sz="1200">
                <a:solidFill>
                  <a:srgbClr val="232323"/>
                </a:solidFill>
              </a:rPr>
              <a:t>duración</a:t>
            </a:r>
            <a:r>
              <a:rPr lang="es" sz="1200">
                <a:solidFill>
                  <a:srgbClr val="232323"/>
                </a:solidFill>
              </a:rPr>
              <a:t> del choque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No hay una alta densidad de particulas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232323"/>
                </a:solidFill>
              </a:rPr>
              <a:t>Dirigida por Paso Temporal</a:t>
            </a:r>
            <a:r>
              <a:rPr lang="es" sz="1200">
                <a:solidFill>
                  <a:srgbClr val="232323"/>
                </a:solidFill>
              </a:rPr>
              <a:t>:  cada cierto </a:t>
            </a:r>
            <a:r>
              <a:rPr i="1" lang="es" sz="1200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r>
              <a:rPr lang="es" sz="1200">
                <a:solidFill>
                  <a:srgbClr val="232323"/>
                </a:solidFill>
              </a:rPr>
              <a:t>, se actualiza  el estado de la simulación.</a:t>
            </a:r>
            <a:endParaRPr sz="1200">
              <a:solidFill>
                <a:srgbClr val="232323"/>
              </a:solidFill>
            </a:endParaRPr>
          </a:p>
          <a:p>
            <a:pPr indent="0" lvl="0" marL="12700" marR="3263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u="sng">
                <a:solidFill>
                  <a:srgbClr val="232323"/>
                </a:solidFill>
              </a:rPr>
              <a:t>Dirigida por Eventos</a:t>
            </a:r>
            <a:r>
              <a:rPr lang="es" sz="1200">
                <a:solidFill>
                  <a:srgbClr val="232323"/>
                </a:solidFill>
              </a:rPr>
              <a:t>:  solo si sucede un evento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rgbClr val="232323"/>
                </a:solidFill>
              </a:rPr>
              <a:t>se actualiza el estado de la  simulación.</a:t>
            </a:r>
            <a:endParaRPr sz="1200">
              <a:solidFill>
                <a:srgbClr val="232323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8db85a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8db85a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3263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rgbClr val="232323"/>
                </a:solidFill>
              </a:rPr>
              <a:t>En la dinamica molecular Dirigida por Eventos:  se actualiza el estado de la  simulación solo si sucede un evento.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El Sistema esta definido por: 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N particulas, que están confinadas y en movimiento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Estas particulas están definidas por…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Interacciones… donde se conserva…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Las particulas se mueven en línea recta con v constante excepto que…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¿Cuando es valido este enfoque?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Choque instantaneo —&gt; de duración infinitesimal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Tiempo entre choques es bastante mayor duración del choque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2323"/>
                </a:solidFill>
              </a:rPr>
              <a:t>No hay una alta densidad de particulas</a:t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  <a:p>
            <a:pPr indent="0" lvl="0" marL="0" marR="1566545" rtl="0" algn="l">
              <a:lnSpc>
                <a:spcPct val="99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232323"/>
                </a:solidFill>
              </a:rPr>
              <a:t>Dirigida por Paso Temporal</a:t>
            </a:r>
            <a:r>
              <a:rPr lang="es" sz="1200">
                <a:solidFill>
                  <a:srgbClr val="232323"/>
                </a:solidFill>
              </a:rPr>
              <a:t>:  cada cierto </a:t>
            </a:r>
            <a:r>
              <a:rPr i="1" lang="es" sz="1200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</a:t>
            </a:r>
            <a:r>
              <a:rPr lang="es" sz="1200">
                <a:solidFill>
                  <a:srgbClr val="232323"/>
                </a:solidFill>
              </a:rPr>
              <a:t>, se actualiza  el estado de la simulación.</a:t>
            </a:r>
            <a:endParaRPr sz="1200">
              <a:solidFill>
                <a:srgbClr val="232323"/>
              </a:solidFill>
            </a:endParaRPr>
          </a:p>
          <a:p>
            <a:pPr indent="0" lvl="0" marL="12700" marR="3263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u="sng">
                <a:solidFill>
                  <a:srgbClr val="232323"/>
                </a:solidFill>
              </a:rPr>
              <a:t>Dirigida por Eventos</a:t>
            </a:r>
            <a:r>
              <a:rPr lang="es" sz="1200">
                <a:solidFill>
                  <a:srgbClr val="232323"/>
                </a:solidFill>
              </a:rPr>
              <a:t>:  solo si sucede un evento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rgbClr val="232323"/>
                </a:solidFill>
              </a:rPr>
              <a:t>se actualiza el estado de la  simulación.</a:t>
            </a:r>
            <a:endParaRPr sz="1200">
              <a:solidFill>
                <a:srgbClr val="232323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9ea55c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9ea55c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continuacion </a:t>
            </a:r>
            <a:r>
              <a:rPr lang="es"/>
              <a:t>están</a:t>
            </a:r>
            <a:r>
              <a:rPr lang="es"/>
              <a:t> las ecuaciones correspondientes a: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los tiempos de choque entre particulas y con las paredes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las cuales no nos detendremos por las limitaciones de tiempo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8db85a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8db85a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88db85a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88db85a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a484ed4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a484ed4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88db85a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88db85a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a484ed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a484ed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inputs estudiados fueron: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Los outputs estudiados fueron: ...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5a484ed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5a484ed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observables calculados a partir del output del sistema son: …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9ea55c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59ea55c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59c2e27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59c2e27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88db85a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88db85a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59ea55c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59ea55c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mayor dispersion a menor v0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</a:t>
            </a:r>
            <a:r>
              <a:rPr lang="es"/>
              <a:t>concentración</a:t>
            </a:r>
            <a:r>
              <a:rPr lang="es"/>
              <a:t> a mayor v0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88db85a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88db85a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https://vimeo.com/manage/videos/709331935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9c2e270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59c2e270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rgbClr val="1A237E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https://drive.google.com/file/d/1ocEwm3XbKo6NiFwIWFptCooBbKnJU4xx/view?usp=sharing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88db85a9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88db85a9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88db85a9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88db85a9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8db85a9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8db85a9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59ea55c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59ea55c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59ea55c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59ea55c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mencionamos la gran parte de las conclusiones a lo largo de los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son las </a:t>
            </a:r>
            <a:r>
              <a:rPr lang="es"/>
              <a:t>más</a:t>
            </a:r>
            <a:r>
              <a:rPr lang="es"/>
              <a:t> significativas.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5a484ed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5a484ed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88db85a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88db85a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8db85a9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8db85a9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9ea55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9ea55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8db85a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8db85a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9ea55c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9ea55c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Ecuaciones correspondientes a la transformacion de velocidades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En las cuales tampoco nos detendremos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9ea55c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9ea55c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gif"/><Relationship Id="rId4" Type="http://schemas.openxmlformats.org/officeDocument/2006/relationships/hyperlink" Target="https://vimeo.com/manage/videos/709331935" TargetMode="External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hyperlink" Target="https://drive.google.com/file/d/1ocEwm3XbKo6NiFwIWFptCooBbKnJU4xx/view?usp=sharing" TargetMode="External"/><Relationship Id="rId5" Type="http://schemas.openxmlformats.org/officeDocument/2006/relationships/image" Target="../media/image2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TP 4</a:t>
            </a:r>
            <a:endParaRPr sz="2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Dinámica Molecular regida por el paso temporal</a:t>
            </a:r>
            <a:endParaRPr sz="29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Sistemas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Galende, Lautaro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Ratti, Valentín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Arquitectura</a:t>
            </a:r>
            <a:endParaRPr sz="16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1" y="2388375"/>
            <a:ext cx="1029800" cy="10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50" y="282875"/>
            <a:ext cx="2693538" cy="4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Implementación</a:t>
            </a:r>
            <a:endParaRPr sz="2400"/>
          </a:p>
        </p:txBody>
      </p: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995450" y="818500"/>
            <a:ext cx="7416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Evolución del sistema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50" y="1250175"/>
            <a:ext cx="5744313" cy="3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Implementación</a:t>
            </a:r>
            <a:endParaRPr sz="2400"/>
          </a:p>
        </p:txBody>
      </p:sp>
      <p:sp>
        <p:nvSpPr>
          <p:cNvPr id="150" name="Google Shape;150;p24"/>
          <p:cNvSpPr txBox="1"/>
          <p:nvPr>
            <p:ph idx="4294967295" type="body"/>
          </p:nvPr>
        </p:nvSpPr>
        <p:spPr>
          <a:xfrm>
            <a:off x="995450" y="818500"/>
            <a:ext cx="7416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class Particle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50" y="1296700"/>
            <a:ext cx="4673003" cy="35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64" name="Google Shape;164;p26"/>
          <p:cNvSpPr txBox="1"/>
          <p:nvPr>
            <p:ph idx="4294967295" type="body"/>
          </p:nvPr>
        </p:nvSpPr>
        <p:spPr>
          <a:xfrm>
            <a:off x="471900" y="699875"/>
            <a:ext cx="8359500" cy="4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 Interacción de la radiación con la materia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000000"/>
                </a:solidFill>
              </a:rPr>
              <a:t>Material Cristalino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Arreglo bidimensional cuadrado de N partículas separadas una distancia D.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La carga de cada nodo del arreglo alterna entre +Q y -Q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○"/>
            </a:pPr>
            <a:r>
              <a:rPr lang="es" sz="1500">
                <a:solidFill>
                  <a:srgbClr val="000000"/>
                </a:solidFill>
              </a:rPr>
              <a:t>Confinadas en un material de estructura cristalina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</a:rPr>
              <a:t>1 partícula incide perpendicularmente al material cristalino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Ingresa por el medio del cristal con velocidad inicial horizontal y carga +Q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000000"/>
                </a:solidFill>
              </a:rPr>
              <a:t>Partícula → posición, masa, carga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000000"/>
                </a:solidFill>
              </a:rPr>
              <a:t>Interacciones electrostáticas entre partículas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Se conserva la energía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000000"/>
                </a:solidFill>
              </a:rPr>
              <a:t>Las partículas que componen el material no interactúan entre sí y están fijas en el espacio</a:t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684267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78" name="Google Shape;178;p28"/>
          <p:cNvSpPr txBox="1"/>
          <p:nvPr/>
        </p:nvSpPr>
        <p:spPr>
          <a:xfrm>
            <a:off x="406275" y="706500"/>
            <a:ext cx="43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Fuerza electrostática sobre partícula i por interacción de n partículas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035950" y="695250"/>
            <a:ext cx="36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Energía Cinética de una partícula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75" y="1421500"/>
            <a:ext cx="2838250" cy="91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475" y="1368325"/>
            <a:ext cx="1815650" cy="10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406275" y="2876550"/>
            <a:ext cx="510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Energía potencial electrostática de una partícula con carga qi debido a N cargas puntuales qj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63" y="3715450"/>
            <a:ext cx="3172530" cy="9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91" name="Google Shape;191;p29"/>
          <p:cNvSpPr txBox="1"/>
          <p:nvPr/>
        </p:nvSpPr>
        <p:spPr>
          <a:xfrm>
            <a:off x="1934850" y="1008150"/>
            <a:ext cx="51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Algoritmo de Verlet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4388"/>
            <a:ext cx="4619501" cy="19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075" y="1732400"/>
            <a:ext cx="4273076" cy="20410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95475" y="4235175"/>
            <a:ext cx="8339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el primer paso es necesario estimar las posiciones y velocidades anteriores, lo cual puede hacerse con Euler evaluado en -Δt.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201" name="Google Shape;201;p30"/>
          <p:cNvSpPr txBox="1"/>
          <p:nvPr/>
        </p:nvSpPr>
        <p:spPr>
          <a:xfrm>
            <a:off x="2452300" y="1019100"/>
            <a:ext cx="432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Euler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25" y="1743075"/>
            <a:ext cx="61531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208" name="Google Shape;208;p31"/>
          <p:cNvSpPr txBox="1"/>
          <p:nvPr>
            <p:ph idx="4294967295" type="body"/>
          </p:nvPr>
        </p:nvSpPr>
        <p:spPr>
          <a:xfrm>
            <a:off x="250650" y="1275700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Criterios de corte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4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000000"/>
                </a:solidFill>
              </a:rPr>
              <a:t>Colisión con alguna de las 4 paredes del material cristalino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</a:rPr>
              <a:t>Distancia entre dos partículas es menor a 0.01*D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Oscilador amortiguado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1417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215" name="Google Shape;215;p32"/>
          <p:cNvSpPr txBox="1"/>
          <p:nvPr>
            <p:ph idx="4294967295" type="body"/>
          </p:nvPr>
        </p:nvSpPr>
        <p:spPr>
          <a:xfrm>
            <a:off x="250650" y="742300"/>
            <a:ext cx="82221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Inputs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4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Velocidad inicial de la partícula incidente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s" sz="1400">
                <a:solidFill>
                  <a:srgbClr val="000000"/>
                </a:solidFill>
              </a:rPr>
              <a:t>V0 = [5</a:t>
            </a:r>
            <a:r>
              <a:rPr lang="es">
                <a:solidFill>
                  <a:srgbClr val="000000"/>
                </a:solidFill>
              </a:rPr>
              <a:t>·10</a:t>
            </a:r>
            <a:r>
              <a:rPr baseline="30000" lang="es">
                <a:solidFill>
                  <a:srgbClr val="000000"/>
                </a:solidFill>
              </a:rPr>
              <a:t>3</a:t>
            </a:r>
            <a:r>
              <a:rPr lang="es" sz="1400">
                <a:solidFill>
                  <a:srgbClr val="000000"/>
                </a:solidFill>
              </a:rPr>
              <a:t> , 5</a:t>
            </a:r>
            <a:r>
              <a:rPr lang="es">
                <a:solidFill>
                  <a:srgbClr val="000000"/>
                </a:solidFill>
              </a:rPr>
              <a:t>·10</a:t>
            </a:r>
            <a:r>
              <a:rPr baseline="30000" lang="es">
                <a:solidFill>
                  <a:srgbClr val="000000"/>
                </a:solidFill>
              </a:rPr>
              <a:t>4</a:t>
            </a:r>
            <a:r>
              <a:rPr lang="es" sz="1400">
                <a:solidFill>
                  <a:srgbClr val="000000"/>
                </a:solidFill>
              </a:rPr>
              <a:t> ] m/s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Altura inicial en la que incide la partícula contra el material cristalino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s" sz="1400">
                <a:solidFill>
                  <a:srgbClr val="000000"/>
                </a:solidFill>
              </a:rPr>
              <a:t>L/2 - d &lt; Y inicial &lt; L/2 + d</a:t>
            </a:r>
            <a:r>
              <a:rPr lang="e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k = 1·10</a:t>
            </a:r>
            <a:r>
              <a:rPr baseline="30000" lang="es" sz="1400">
                <a:solidFill>
                  <a:srgbClr val="000000"/>
                </a:solidFill>
              </a:rPr>
              <a:t>10</a:t>
            </a:r>
            <a:r>
              <a:rPr lang="es" sz="1400">
                <a:solidFill>
                  <a:srgbClr val="000000"/>
                </a:solidFill>
              </a:rPr>
              <a:t> Nm</a:t>
            </a:r>
            <a:r>
              <a:rPr baseline="30000" lang="es" sz="1400">
                <a:solidFill>
                  <a:srgbClr val="000000"/>
                </a:solidFill>
              </a:rPr>
              <a:t>2</a:t>
            </a:r>
            <a:r>
              <a:rPr lang="es" sz="1400">
                <a:solidFill>
                  <a:srgbClr val="000000"/>
                </a:solidFill>
              </a:rPr>
              <a:t> /C</a:t>
            </a:r>
            <a:r>
              <a:rPr baseline="30000" lang="es" sz="1400">
                <a:solidFill>
                  <a:srgbClr val="000000"/>
                </a:solidFill>
              </a:rPr>
              <a:t>2</a:t>
            </a:r>
            <a:r>
              <a:rPr lang="e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Q = 1·10</a:t>
            </a:r>
            <a:r>
              <a:rPr baseline="30000" lang="es" sz="1400">
                <a:solidFill>
                  <a:srgbClr val="000000"/>
                </a:solidFill>
              </a:rPr>
              <a:t>-19</a:t>
            </a:r>
            <a:r>
              <a:rPr lang="es" sz="1400">
                <a:solidFill>
                  <a:srgbClr val="000000"/>
                </a:solidFill>
              </a:rPr>
              <a:t> C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M = 1·10</a:t>
            </a:r>
            <a:r>
              <a:rPr baseline="30000" lang="es" sz="1400">
                <a:solidFill>
                  <a:srgbClr val="000000"/>
                </a:solidFill>
              </a:rPr>
              <a:t>-27 </a:t>
            </a:r>
            <a:r>
              <a:rPr lang="es" sz="1400">
                <a:solidFill>
                  <a:srgbClr val="000000"/>
                </a:solidFill>
              </a:rPr>
              <a:t>kg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D = 1·10</a:t>
            </a:r>
            <a:r>
              <a:rPr baseline="30000" lang="es" sz="1400">
                <a:solidFill>
                  <a:srgbClr val="000000"/>
                </a:solidFill>
              </a:rPr>
              <a:t>-8</a:t>
            </a:r>
            <a:r>
              <a:rPr lang="es" sz="1400">
                <a:solidFill>
                  <a:srgbClr val="000000"/>
                </a:solidFill>
              </a:rPr>
              <a:t> m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6" name="Google Shape;216;p32"/>
          <p:cNvSpPr txBox="1"/>
          <p:nvPr>
            <p:ph idx="4294967295" type="body"/>
          </p:nvPr>
        </p:nvSpPr>
        <p:spPr>
          <a:xfrm>
            <a:off x="250650" y="3630075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Outputs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250650" y="4003825"/>
            <a:ext cx="843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Posiciones con el paso del tiempo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Energía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con el paso del tiempo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Estado final del sistema: motivo de corte de la simulación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Partícula escapa por un lado de la región o es absorbida por el material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224" name="Google Shape;224;p33"/>
          <p:cNvSpPr txBox="1"/>
          <p:nvPr>
            <p:ph idx="4294967295" type="body"/>
          </p:nvPr>
        </p:nvSpPr>
        <p:spPr>
          <a:xfrm>
            <a:off x="250650" y="894700"/>
            <a:ext cx="822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840">
                <a:solidFill>
                  <a:schemeClr val="dk1"/>
                </a:solidFill>
              </a:rPr>
              <a:t>Observables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4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000000"/>
                </a:solidFill>
              </a:rPr>
              <a:t>Diferencias relativas de energía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000000"/>
                </a:solidFill>
              </a:rPr>
              <a:t>|E(t=0) - E(t=ti)| / E(t=0)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</a:rPr>
              <a:t>Longitud de la trayectoria de la partícula incidente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>
                <a:solidFill>
                  <a:srgbClr val="000000"/>
                </a:solidFill>
              </a:rPr>
              <a:t>Suma de las distancias entre posiciones consecutivas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</a:rPr>
              <a:t>Proporción de estados finales del sistema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>
                <a:solidFill>
                  <a:srgbClr val="000000"/>
                </a:solidFill>
              </a:rPr>
              <a:t># de un estado final dado / # total de simulaciones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</a:rPr>
              <a:t>Densidad de probabilidad (</a:t>
            </a:r>
            <a:r>
              <a:rPr lang="es" sz="1600">
                <a:solidFill>
                  <a:srgbClr val="000000"/>
                </a:solidFill>
              </a:rPr>
              <a:t>PDF) de las longitudes de las trayectorias de partículas que son absorbidas en el material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Diferencias relativas de energía vs dt</a:t>
            </a:r>
            <a:endParaRPr sz="2200"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58772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6080850" y="1031475"/>
            <a:ext cx="28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Promedio de 5 posiciones fijas iniciales en el rango especificado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Diferencias relativas de energía vs dt</a:t>
            </a:r>
            <a:endParaRPr sz="2200"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83060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6131850" y="2410375"/>
            <a:ext cx="28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aseline="30000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-17</a:t>
            </a:r>
            <a:r>
              <a:rPr baseline="30000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 el mejor dt para este sistema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79"/>
              <a:t>Longitud de la trayectoria de la partícula incidente vs V0</a:t>
            </a:r>
            <a:endParaRPr sz="1879"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43893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6080850" y="1031475"/>
            <a:ext cx="28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Promedio de 200 ejecuciones variando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inicial (en y) en el rango especificado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79"/>
              <a:t>Simulaciones representativas</a:t>
            </a:r>
            <a:endParaRPr sz="1879"/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713" y="988200"/>
            <a:ext cx="3663012" cy="3663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5096725" y="4715425"/>
            <a:ext cx="357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https://vimeo.com/manage/videos/709331935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225" y="981075"/>
            <a:ext cx="4791913" cy="359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79"/>
              <a:t>Simulaciones representativas</a:t>
            </a:r>
            <a:endParaRPr sz="1879"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1067750"/>
            <a:ext cx="4691450" cy="34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5055975" y="4563500"/>
            <a:ext cx="357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https://drive.google.com/file/d/1ocEwm3XbKo6NiFwIWFptCooBbKnJU4xx/view?usp=sharing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425" y="965450"/>
            <a:ext cx="3367849" cy="33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Proporción de estados finales del sistema vs V0</a:t>
            </a:r>
            <a:endParaRPr/>
          </a:p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5290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PDF </a:t>
            </a:r>
            <a:r>
              <a:rPr lang="es"/>
              <a:t>de las longitudes de las trayectorias de partículas que son absorbidas en el material</a:t>
            </a:r>
            <a:endParaRPr/>
          </a:p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6510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Oscilador amortiguado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493075" cy="33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475" y="818475"/>
            <a:ext cx="4346125" cy="324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Conclusiones</a:t>
            </a:r>
            <a:endParaRPr sz="2600"/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0" name="Google Shape;300;p43"/>
          <p:cNvSpPr txBox="1"/>
          <p:nvPr/>
        </p:nvSpPr>
        <p:spPr>
          <a:xfrm>
            <a:off x="323375" y="2091850"/>
            <a:ext cx="82458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diferencia relativa de </a:t>
            </a: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energía</a:t>
            </a: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estabiliza desde dt = 10</a:t>
            </a:r>
            <a:r>
              <a:rPr baseline="30000"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-17</a:t>
            </a:r>
            <a:endParaRPr baseline="30000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longitudes de las trayectorias son cortas para valores en los extremos del rango de v0 y el </a:t>
            </a: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desvío</a:t>
            </a: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estándar</a:t>
            </a: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disminuye al aumentar v0</a:t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proporción de partículas abso</a:t>
            </a:r>
            <a:r>
              <a:rPr lang="es" sz="1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rbidas por el material y que escapan por el lado izquierdo disminuye al aumentar V0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Oscilador amortiguado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61809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131850" y="2410375"/>
            <a:ext cx="28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GPC resulta el mejor esquema de integración para este sistema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390525" y="1666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/>
              <a:t>Interacción de la radiación con la materia</a:t>
            </a:r>
            <a:endParaRPr sz="342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390525" y="1417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18475" y="1455525"/>
            <a:ext cx="84816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5080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Las partículas interactúan mediante fuerzas que en general dependen de la distancia entre ellas.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75120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Integración numérica de las ecuaciones de movimiento.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75120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El tiempo avanza en cantidades discretas Δt (el paso temporal).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Partículas en contacto la mayor parte del tiempo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Interacciones de largo alcance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O bien corto alcance pero con alta densidad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Las interacciones tienen una duración de varios pasos temporales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42275" y="787950"/>
            <a:ext cx="455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Simulación dirigida por el paso temporal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</a:t>
            </a:r>
            <a:endParaRPr sz="2400"/>
          </a:p>
        </p:txBody>
      </p:sp>
      <p:sp>
        <p:nvSpPr>
          <p:cNvPr id="118" name="Google Shape;118;p20"/>
          <p:cNvSpPr txBox="1"/>
          <p:nvPr/>
        </p:nvSpPr>
        <p:spPr>
          <a:xfrm>
            <a:off x="2884649" y="1961225"/>
            <a:ext cx="337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Taylor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00" y="2680812"/>
            <a:ext cx="7308849" cy="14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98250" y="8144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Ecuaciones del modelo matemático general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