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62" r:id="rId4"/>
    <p:sldId id="263" r:id="rId5"/>
    <p:sldId id="257" r:id="rId6"/>
    <p:sldId id="259" r:id="rId7"/>
    <p:sldId id="260" r:id="rId8"/>
    <p:sldId id="265" r:id="rId9"/>
    <p:sldId id="264" r:id="rId10"/>
    <p:sldId id="266" r:id="rId11"/>
    <p:sldId id="267" r:id="rId12"/>
    <p:sldId id="268" r:id="rId13"/>
    <p:sldId id="261"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s Sulaiman" initials="VS" lastIdx="2" clrIdx="0">
    <p:extLst>
      <p:ext uri="{19B8F6BF-5375-455C-9EA6-DF929625EA0E}">
        <p15:presenceInfo xmlns:p15="http://schemas.microsoft.com/office/powerpoint/2012/main" userId="Valens Sulai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6" d="100"/>
          <a:sy n="76" d="100"/>
        </p:scale>
        <p:origin x="53"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11/10/2021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488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11/10/2021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240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11/10/2021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4432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11/10/2021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4996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11/10/2021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230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11/10/2021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2805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11/10/2021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57161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11/10/2021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5515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11/10/2021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0522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11/10/2021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1413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11/10/2021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4694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11/10/2021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41997978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Spotlight on a dark foggy stage">
            <a:extLst>
              <a:ext uri="{FF2B5EF4-FFF2-40B4-BE49-F238E27FC236}">
                <a16:creationId xmlns:a16="http://schemas.microsoft.com/office/drawing/2014/main" id="{F03918BC-9DBD-4C0C-A069-57ABDD7D68EB}"/>
              </a:ext>
            </a:extLst>
          </p:cNvPr>
          <p:cNvPicPr>
            <a:picLocks noChangeAspect="1"/>
          </p:cNvPicPr>
          <p:nvPr/>
        </p:nvPicPr>
        <p:blipFill rotWithShape="1">
          <a:blip r:embed="rId2">
            <a:alphaModFix amt="40000"/>
          </a:blip>
          <a:srcRect r="-1" b="15708"/>
          <a:stretch/>
        </p:blipFill>
        <p:spPr>
          <a:xfrm>
            <a:off x="20" y="10"/>
            <a:ext cx="12188932" cy="6857990"/>
          </a:xfrm>
          <a:prstGeom prst="rect">
            <a:avLst/>
          </a:prstGeom>
        </p:spPr>
      </p:pic>
      <p:sp>
        <p:nvSpPr>
          <p:cNvPr id="2" name="Title 1">
            <a:extLst>
              <a:ext uri="{FF2B5EF4-FFF2-40B4-BE49-F238E27FC236}">
                <a16:creationId xmlns:a16="http://schemas.microsoft.com/office/drawing/2014/main" id="{2E739F3E-3B5A-49C4-8B3A-F7C425979E60}"/>
              </a:ext>
            </a:extLst>
          </p:cNvPr>
          <p:cNvSpPr>
            <a:spLocks noGrp="1"/>
          </p:cNvSpPr>
          <p:nvPr>
            <p:ph type="ctrTitle"/>
          </p:nvPr>
        </p:nvSpPr>
        <p:spPr>
          <a:xfrm>
            <a:off x="1549238" y="1145080"/>
            <a:ext cx="9090476" cy="2179601"/>
          </a:xfrm>
        </p:spPr>
        <p:txBody>
          <a:bodyPr anchor="b">
            <a:normAutofit/>
          </a:bodyPr>
          <a:lstStyle/>
          <a:p>
            <a:pPr algn="ctr"/>
            <a:r>
              <a:rPr lang="en-US" dirty="0" err="1">
                <a:solidFill>
                  <a:srgbClr val="FFFFFF"/>
                </a:solidFill>
              </a:rPr>
              <a:t>Rockbuster</a:t>
            </a:r>
            <a:r>
              <a:rPr lang="en-US" dirty="0">
                <a:solidFill>
                  <a:srgbClr val="FFFFFF"/>
                </a:solidFill>
              </a:rPr>
              <a:t> LLC Analysis</a:t>
            </a:r>
          </a:p>
        </p:txBody>
      </p:sp>
      <p:sp>
        <p:nvSpPr>
          <p:cNvPr id="11" name="Freeform: Shape 10">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4"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21" name="Freeform: Shape 2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5" name="Freeform: Shape 2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3006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8D4C6C3B-5531-4712-8218-BFFD832FA035}"/>
              </a:ext>
            </a:extLst>
          </p:cNvPr>
          <p:cNvPicPr>
            <a:picLocks noChangeAspect="1"/>
          </p:cNvPicPr>
          <p:nvPr/>
        </p:nvPicPr>
        <p:blipFill>
          <a:blip r:embed="rId2"/>
          <a:stretch>
            <a:fillRect/>
          </a:stretch>
        </p:blipFill>
        <p:spPr>
          <a:xfrm>
            <a:off x="511524" y="469145"/>
            <a:ext cx="8607309" cy="5222835"/>
          </a:xfrm>
          <a:prstGeom prst="rect">
            <a:avLst/>
          </a:prstGeom>
        </p:spPr>
      </p:pic>
      <p:pic>
        <p:nvPicPr>
          <p:cNvPr id="90" name="Picture 89">
            <a:extLst>
              <a:ext uri="{FF2B5EF4-FFF2-40B4-BE49-F238E27FC236}">
                <a16:creationId xmlns:a16="http://schemas.microsoft.com/office/drawing/2014/main" id="{3D3EECF3-6D40-42C4-B28D-1300BA92F519}"/>
              </a:ext>
            </a:extLst>
          </p:cNvPr>
          <p:cNvPicPr>
            <a:picLocks noChangeAspect="1"/>
          </p:cNvPicPr>
          <p:nvPr/>
        </p:nvPicPr>
        <p:blipFill>
          <a:blip r:embed="rId3"/>
          <a:stretch>
            <a:fillRect/>
          </a:stretch>
        </p:blipFill>
        <p:spPr>
          <a:xfrm>
            <a:off x="10162805" y="1321103"/>
            <a:ext cx="1609950" cy="704948"/>
          </a:xfrm>
          <a:prstGeom prst="rect">
            <a:avLst/>
          </a:prstGeom>
        </p:spPr>
      </p:pic>
      <p:pic>
        <p:nvPicPr>
          <p:cNvPr id="92" name="Picture 91">
            <a:extLst>
              <a:ext uri="{FF2B5EF4-FFF2-40B4-BE49-F238E27FC236}">
                <a16:creationId xmlns:a16="http://schemas.microsoft.com/office/drawing/2014/main" id="{84238C05-B375-4589-AB6F-A7E737871007}"/>
              </a:ext>
            </a:extLst>
          </p:cNvPr>
          <p:cNvPicPr>
            <a:picLocks noChangeAspect="1"/>
          </p:cNvPicPr>
          <p:nvPr/>
        </p:nvPicPr>
        <p:blipFill>
          <a:blip r:embed="rId4"/>
          <a:stretch>
            <a:fillRect/>
          </a:stretch>
        </p:blipFill>
        <p:spPr>
          <a:xfrm>
            <a:off x="10162805" y="2210338"/>
            <a:ext cx="1581371" cy="704948"/>
          </a:xfrm>
          <a:prstGeom prst="rect">
            <a:avLst/>
          </a:prstGeom>
        </p:spPr>
      </p:pic>
      <p:pic>
        <p:nvPicPr>
          <p:cNvPr id="94" name="Picture 93">
            <a:extLst>
              <a:ext uri="{FF2B5EF4-FFF2-40B4-BE49-F238E27FC236}">
                <a16:creationId xmlns:a16="http://schemas.microsoft.com/office/drawing/2014/main" id="{3D54F513-EE41-4B74-AA80-F8F3665C8614}"/>
              </a:ext>
            </a:extLst>
          </p:cNvPr>
          <p:cNvPicPr>
            <a:picLocks noChangeAspect="1"/>
          </p:cNvPicPr>
          <p:nvPr/>
        </p:nvPicPr>
        <p:blipFill>
          <a:blip r:embed="rId5"/>
          <a:stretch>
            <a:fillRect/>
          </a:stretch>
        </p:blipFill>
        <p:spPr>
          <a:xfrm>
            <a:off x="10115174" y="3080563"/>
            <a:ext cx="1629002" cy="1114581"/>
          </a:xfrm>
          <a:prstGeom prst="rect">
            <a:avLst/>
          </a:prstGeom>
        </p:spPr>
      </p:pic>
      <p:sp>
        <p:nvSpPr>
          <p:cNvPr id="98" name="TextBox 97">
            <a:extLst>
              <a:ext uri="{FF2B5EF4-FFF2-40B4-BE49-F238E27FC236}">
                <a16:creationId xmlns:a16="http://schemas.microsoft.com/office/drawing/2014/main" id="{6AAD590B-B142-4445-B9FF-43B68C209506}"/>
              </a:ext>
            </a:extLst>
          </p:cNvPr>
          <p:cNvSpPr txBox="1"/>
          <p:nvPr/>
        </p:nvSpPr>
        <p:spPr>
          <a:xfrm>
            <a:off x="511524" y="5786083"/>
            <a:ext cx="8607309" cy="646331"/>
          </a:xfrm>
          <a:prstGeom prst="rect">
            <a:avLst/>
          </a:prstGeom>
          <a:noFill/>
        </p:spPr>
        <p:txBody>
          <a:bodyPr wrap="square" rtlCol="0">
            <a:spAutoFit/>
          </a:bodyPr>
          <a:lstStyle/>
          <a:p>
            <a:r>
              <a:rPr lang="en-US" dirty="0"/>
              <a:t>Figure 1. Map shows all the number of </a:t>
            </a:r>
            <a:r>
              <a:rPr lang="en-US" dirty="0" err="1"/>
              <a:t>Rockbuster</a:t>
            </a:r>
            <a:r>
              <a:rPr lang="en-US" dirty="0"/>
              <a:t> customer and sales figure worldwide</a:t>
            </a:r>
          </a:p>
        </p:txBody>
      </p:sp>
    </p:spTree>
    <p:extLst>
      <p:ext uri="{BB962C8B-B14F-4D97-AF65-F5344CB8AC3E}">
        <p14:creationId xmlns:p14="http://schemas.microsoft.com/office/powerpoint/2010/main" val="2089214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7CC5-BF06-4DC4-88A2-07DC8B97A8F4}"/>
              </a:ext>
            </a:extLst>
          </p:cNvPr>
          <p:cNvSpPr>
            <a:spLocks noGrp="1"/>
          </p:cNvSpPr>
          <p:nvPr>
            <p:ph type="title"/>
          </p:nvPr>
        </p:nvSpPr>
        <p:spPr/>
        <p:txBody>
          <a:bodyPr/>
          <a:lstStyle/>
          <a:p>
            <a:r>
              <a:rPr lang="en-US" dirty="0"/>
              <a:t>Summary from the previous Map:</a:t>
            </a:r>
          </a:p>
        </p:txBody>
      </p:sp>
      <p:graphicFrame>
        <p:nvGraphicFramePr>
          <p:cNvPr id="9" name="Table 9">
            <a:extLst>
              <a:ext uri="{FF2B5EF4-FFF2-40B4-BE49-F238E27FC236}">
                <a16:creationId xmlns:a16="http://schemas.microsoft.com/office/drawing/2014/main" id="{5FE0B8F1-299D-4D76-ADC3-1ADC95DB004F}"/>
              </a:ext>
            </a:extLst>
          </p:cNvPr>
          <p:cNvGraphicFramePr>
            <a:graphicFrameLocks noGrp="1"/>
          </p:cNvGraphicFramePr>
          <p:nvPr>
            <p:ph idx="1"/>
            <p:extLst>
              <p:ext uri="{D42A27DB-BD31-4B8C-83A1-F6EECF244321}">
                <p14:modId xmlns:p14="http://schemas.microsoft.com/office/powerpoint/2010/main" val="3678025634"/>
              </p:ext>
            </p:extLst>
          </p:nvPr>
        </p:nvGraphicFramePr>
        <p:xfrm>
          <a:off x="525463" y="2522538"/>
          <a:ext cx="10077450" cy="4079240"/>
        </p:xfrm>
        <a:graphic>
          <a:graphicData uri="http://schemas.openxmlformats.org/drawingml/2006/table">
            <a:tbl>
              <a:tblPr firstRow="1" bandRow="1">
                <a:tableStyleId>{5C22544A-7EE6-4342-B048-85BDC9FD1C3A}</a:tableStyleId>
              </a:tblPr>
              <a:tblGrid>
                <a:gridCol w="3359150">
                  <a:extLst>
                    <a:ext uri="{9D8B030D-6E8A-4147-A177-3AD203B41FA5}">
                      <a16:colId xmlns:a16="http://schemas.microsoft.com/office/drawing/2014/main" val="3525593845"/>
                    </a:ext>
                  </a:extLst>
                </a:gridCol>
                <a:gridCol w="3359150">
                  <a:extLst>
                    <a:ext uri="{9D8B030D-6E8A-4147-A177-3AD203B41FA5}">
                      <a16:colId xmlns:a16="http://schemas.microsoft.com/office/drawing/2014/main" val="1379555659"/>
                    </a:ext>
                  </a:extLst>
                </a:gridCol>
                <a:gridCol w="3359150">
                  <a:extLst>
                    <a:ext uri="{9D8B030D-6E8A-4147-A177-3AD203B41FA5}">
                      <a16:colId xmlns:a16="http://schemas.microsoft.com/office/drawing/2014/main" val="1077418136"/>
                    </a:ext>
                  </a:extLst>
                </a:gridCol>
              </a:tblGrid>
              <a:tr h="370840">
                <a:tc>
                  <a:txBody>
                    <a:bodyPr/>
                    <a:lstStyle/>
                    <a:p>
                      <a:pPr algn="l" fontAlgn="b"/>
                      <a:r>
                        <a:rPr lang="en-US" sz="1600" b="0" u="none" strike="noStrike">
                          <a:solidFill>
                            <a:srgbClr val="000000"/>
                          </a:solidFill>
                          <a:effectLst/>
                          <a:latin typeface="Georgia Pro Semibold (Headings)"/>
                        </a:rPr>
                        <a:t>Country</a:t>
                      </a:r>
                      <a:endParaRPr lang="en-US" sz="1600" b="0" i="0" u="none" strike="noStrike" dirty="0">
                        <a:solidFill>
                          <a:srgbClr val="000000"/>
                        </a:solidFill>
                        <a:effectLst/>
                        <a:latin typeface="Georgia Pro Semibold (Headings)"/>
                      </a:endParaRPr>
                    </a:p>
                  </a:txBody>
                  <a:tcPr marL="9525" marR="9525" marT="9525" marB="0" anchor="ctr"/>
                </a:tc>
                <a:tc>
                  <a:txBody>
                    <a:bodyPr/>
                    <a:lstStyle/>
                    <a:p>
                      <a:pPr algn="ctr" fontAlgn="b"/>
                      <a:r>
                        <a:rPr lang="en-US" sz="1600" b="0" u="none" strike="noStrike">
                          <a:solidFill>
                            <a:srgbClr val="000000"/>
                          </a:solidFill>
                          <a:effectLst/>
                          <a:latin typeface="Georgia Pro Semibold (Headings)"/>
                        </a:rPr>
                        <a:t>Total Sales</a:t>
                      </a:r>
                      <a:endParaRPr lang="en-US" sz="1600" b="0" i="0" u="none" strike="noStrike" dirty="0">
                        <a:solidFill>
                          <a:srgbClr val="000000"/>
                        </a:solidFill>
                        <a:effectLst/>
                        <a:latin typeface="Georgia Pro Semibold (Headings)"/>
                      </a:endParaRPr>
                    </a:p>
                  </a:txBody>
                  <a:tcPr marL="9525" marR="9525" marT="9525" marB="0" anchor="ctr"/>
                </a:tc>
                <a:tc>
                  <a:txBody>
                    <a:bodyPr/>
                    <a:lstStyle/>
                    <a:p>
                      <a:pPr algn="ctr" fontAlgn="b"/>
                      <a:r>
                        <a:rPr lang="en-US" sz="1600" b="0" u="none" strike="noStrike">
                          <a:solidFill>
                            <a:srgbClr val="000000"/>
                          </a:solidFill>
                          <a:effectLst/>
                          <a:latin typeface="Georgia Pro Semibold (Headings)"/>
                        </a:rPr>
                        <a:t>The Number of Customers</a:t>
                      </a:r>
                      <a:endParaRPr lang="en-US" sz="1600" b="0" i="0" u="none" strike="noStrike" dirty="0">
                        <a:solidFill>
                          <a:srgbClr val="000000"/>
                        </a:solidFill>
                        <a:effectLst/>
                        <a:latin typeface="Georgia Pro Semibold (Headings)"/>
                      </a:endParaRPr>
                    </a:p>
                  </a:txBody>
                  <a:tcPr marL="9525" marR="9525" marT="9525" marB="0" anchor="ctr"/>
                </a:tc>
                <a:extLst>
                  <a:ext uri="{0D108BD9-81ED-4DB2-BD59-A6C34878D82A}">
                    <a16:rowId xmlns:a16="http://schemas.microsoft.com/office/drawing/2014/main" val="3017859229"/>
                  </a:ext>
                </a:extLst>
              </a:tr>
              <a:tr h="370840">
                <a:tc>
                  <a:txBody>
                    <a:bodyPr/>
                    <a:lstStyle/>
                    <a:p>
                      <a:pPr algn="l" fontAlgn="b"/>
                      <a:r>
                        <a:rPr lang="en-US" sz="1300" b="1" u="none" strike="noStrike" dirty="0">
                          <a:solidFill>
                            <a:srgbClr val="000000"/>
                          </a:solidFill>
                          <a:effectLst/>
                        </a:rPr>
                        <a:t>India</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 $  6,032.79 </a:t>
                      </a:r>
                      <a:endParaRPr lang="en-US" sz="13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1421</a:t>
                      </a:r>
                      <a:endParaRPr lang="en-US" sz="13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89287569"/>
                  </a:ext>
                </a:extLst>
              </a:tr>
              <a:tr h="370840">
                <a:tc>
                  <a:txBody>
                    <a:bodyPr/>
                    <a:lstStyle/>
                    <a:p>
                      <a:pPr algn="l" fontAlgn="b"/>
                      <a:r>
                        <a:rPr lang="en-US" sz="1300" b="1" u="none" strike="noStrike">
                          <a:solidFill>
                            <a:srgbClr val="000000"/>
                          </a:solidFill>
                          <a:effectLst/>
                        </a:rPr>
                        <a:t>China</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 $  5,247.04 </a:t>
                      </a:r>
                      <a:endParaRPr lang="en-US" sz="13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1296</a:t>
                      </a:r>
                      <a:endParaRPr lang="en-US" sz="13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787109"/>
                  </a:ext>
                </a:extLst>
              </a:tr>
              <a:tr h="370840">
                <a:tc>
                  <a:txBody>
                    <a:bodyPr/>
                    <a:lstStyle/>
                    <a:p>
                      <a:pPr algn="l" fontAlgn="b"/>
                      <a:r>
                        <a:rPr lang="en-US" sz="1300" b="1" u="none" strike="noStrike">
                          <a:solidFill>
                            <a:srgbClr val="000000"/>
                          </a:solidFill>
                          <a:effectLst/>
                        </a:rPr>
                        <a:t>United States</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 $  3,694.27 </a:t>
                      </a:r>
                      <a:endParaRPr lang="en-US" sz="13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873</a:t>
                      </a:r>
                      <a:endParaRPr lang="en-US" sz="13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11879602"/>
                  </a:ext>
                </a:extLst>
              </a:tr>
              <a:tr h="370840">
                <a:tc>
                  <a:txBody>
                    <a:bodyPr/>
                    <a:lstStyle/>
                    <a:p>
                      <a:pPr algn="l" fontAlgn="b"/>
                      <a:r>
                        <a:rPr lang="en-US" sz="1300" b="1" u="none" strike="noStrike">
                          <a:solidFill>
                            <a:srgbClr val="000000"/>
                          </a:solidFill>
                          <a:effectLst/>
                        </a:rPr>
                        <a:t>Japan</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 $  3,121.52 </a:t>
                      </a:r>
                      <a:endParaRPr lang="en-US" sz="13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748</a:t>
                      </a:r>
                      <a:endParaRPr lang="en-US" sz="13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8294930"/>
                  </a:ext>
                </a:extLst>
              </a:tr>
              <a:tr h="370840">
                <a:tc>
                  <a:txBody>
                    <a:bodyPr/>
                    <a:lstStyle/>
                    <a:p>
                      <a:pPr algn="l" fontAlgn="b"/>
                      <a:r>
                        <a:rPr lang="en-US" sz="1300" b="1" u="none" strike="noStrike">
                          <a:solidFill>
                            <a:srgbClr val="000000"/>
                          </a:solidFill>
                          <a:effectLst/>
                        </a:rPr>
                        <a:t>Mexico</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 $  2,984.82 </a:t>
                      </a:r>
                      <a:endParaRPr lang="en-US" sz="13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718</a:t>
                      </a:r>
                      <a:endParaRPr lang="en-US" sz="13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48028895"/>
                  </a:ext>
                </a:extLst>
              </a:tr>
              <a:tr h="370840">
                <a:tc>
                  <a:txBody>
                    <a:bodyPr/>
                    <a:lstStyle/>
                    <a:p>
                      <a:pPr algn="l" fontAlgn="b"/>
                      <a:r>
                        <a:rPr lang="en-US" sz="1300" b="1" u="none" strike="noStrike">
                          <a:solidFill>
                            <a:srgbClr val="000000"/>
                          </a:solidFill>
                          <a:effectLst/>
                        </a:rPr>
                        <a:t>Brazil</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 $  2,919.19 </a:t>
                      </a:r>
                      <a:endParaRPr lang="en-US" sz="13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681</a:t>
                      </a:r>
                      <a:endParaRPr lang="en-US" sz="13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8949502"/>
                  </a:ext>
                </a:extLst>
              </a:tr>
              <a:tr h="370840">
                <a:tc>
                  <a:txBody>
                    <a:bodyPr/>
                    <a:lstStyle/>
                    <a:p>
                      <a:pPr algn="l" fontAlgn="b"/>
                      <a:r>
                        <a:rPr lang="en-US" sz="1300" b="1" u="none" strike="noStrike">
                          <a:solidFill>
                            <a:srgbClr val="000000"/>
                          </a:solidFill>
                          <a:effectLst/>
                        </a:rPr>
                        <a:t>Russian Federation</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 $  2,765.62 </a:t>
                      </a:r>
                      <a:endParaRPr lang="en-US" sz="13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638</a:t>
                      </a:r>
                      <a:endParaRPr lang="en-US" sz="13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49445935"/>
                  </a:ext>
                </a:extLst>
              </a:tr>
              <a:tr h="370840">
                <a:tc>
                  <a:txBody>
                    <a:bodyPr/>
                    <a:lstStyle/>
                    <a:p>
                      <a:pPr algn="l" fontAlgn="b"/>
                      <a:r>
                        <a:rPr lang="en-US" sz="1300" b="1" u="none" strike="noStrike">
                          <a:solidFill>
                            <a:srgbClr val="000000"/>
                          </a:solidFill>
                          <a:effectLst/>
                        </a:rPr>
                        <a:t>Philippines</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 $  2,219.70 </a:t>
                      </a:r>
                      <a:endParaRPr lang="en-US" sz="13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530</a:t>
                      </a:r>
                      <a:endParaRPr lang="en-US" sz="13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40091631"/>
                  </a:ext>
                </a:extLst>
              </a:tr>
              <a:tr h="370840">
                <a:tc>
                  <a:txBody>
                    <a:bodyPr/>
                    <a:lstStyle/>
                    <a:p>
                      <a:pPr algn="l" fontAlgn="b"/>
                      <a:r>
                        <a:rPr lang="en-US" sz="1300" b="1" u="none" strike="noStrike">
                          <a:solidFill>
                            <a:srgbClr val="000000"/>
                          </a:solidFill>
                          <a:effectLst/>
                        </a:rPr>
                        <a:t>Turkey</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 $  1,498.49 </a:t>
                      </a:r>
                      <a:endParaRPr lang="en-US" sz="13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351</a:t>
                      </a:r>
                      <a:endParaRPr lang="en-US" sz="13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71048499"/>
                  </a:ext>
                </a:extLst>
              </a:tr>
              <a:tr h="370840">
                <a:tc>
                  <a:txBody>
                    <a:bodyPr/>
                    <a:lstStyle/>
                    <a:p>
                      <a:pPr algn="l" fontAlgn="b"/>
                      <a:r>
                        <a:rPr lang="en-US" sz="1300" b="1" u="none" strike="noStrike">
                          <a:solidFill>
                            <a:srgbClr val="000000"/>
                          </a:solidFill>
                          <a:effectLst/>
                        </a:rPr>
                        <a:t>Indonesia</a:t>
                      </a:r>
                      <a:endParaRPr lang="en-US" sz="13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a:solidFill>
                            <a:srgbClr val="000000"/>
                          </a:solidFill>
                          <a:effectLst/>
                        </a:rPr>
                        <a:t> $  1,352.69 </a:t>
                      </a:r>
                      <a:endParaRPr lang="en-US" sz="13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300" b="0" u="none" strike="noStrike" dirty="0">
                          <a:solidFill>
                            <a:srgbClr val="000000"/>
                          </a:solidFill>
                          <a:effectLst/>
                        </a:rPr>
                        <a:t>331</a:t>
                      </a:r>
                      <a:endParaRPr lang="en-US" sz="13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41326521"/>
                  </a:ext>
                </a:extLst>
              </a:tr>
            </a:tbl>
          </a:graphicData>
        </a:graphic>
      </p:graphicFrame>
    </p:spTree>
    <p:extLst>
      <p:ext uri="{BB962C8B-B14F-4D97-AF65-F5344CB8AC3E}">
        <p14:creationId xmlns:p14="http://schemas.microsoft.com/office/powerpoint/2010/main" val="102388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1766-81C3-468D-8B9E-1D5B29C36E2A}"/>
              </a:ext>
            </a:extLst>
          </p:cNvPr>
          <p:cNvSpPr>
            <a:spLocks noGrp="1"/>
          </p:cNvSpPr>
          <p:nvPr>
            <p:ph type="title"/>
          </p:nvPr>
        </p:nvSpPr>
        <p:spPr/>
        <p:txBody>
          <a:bodyPr>
            <a:normAutofit/>
          </a:bodyPr>
          <a:lstStyle/>
          <a:p>
            <a:r>
              <a:rPr lang="en-US" dirty="0"/>
              <a:t>Customers with high lifetime valued based</a:t>
            </a:r>
          </a:p>
        </p:txBody>
      </p:sp>
      <p:graphicFrame>
        <p:nvGraphicFramePr>
          <p:cNvPr id="4" name="Table 4">
            <a:extLst>
              <a:ext uri="{FF2B5EF4-FFF2-40B4-BE49-F238E27FC236}">
                <a16:creationId xmlns:a16="http://schemas.microsoft.com/office/drawing/2014/main" id="{0AE837A7-95BB-44AC-B7D0-1E759D4B30BE}"/>
              </a:ext>
            </a:extLst>
          </p:cNvPr>
          <p:cNvGraphicFramePr>
            <a:graphicFrameLocks noGrp="1"/>
          </p:cNvGraphicFramePr>
          <p:nvPr>
            <p:extLst>
              <p:ext uri="{D42A27DB-BD31-4B8C-83A1-F6EECF244321}">
                <p14:modId xmlns:p14="http://schemas.microsoft.com/office/powerpoint/2010/main" val="1253603355"/>
              </p:ext>
            </p:extLst>
          </p:nvPr>
        </p:nvGraphicFramePr>
        <p:xfrm>
          <a:off x="689761" y="2959217"/>
          <a:ext cx="9444138" cy="2468460"/>
        </p:xfrm>
        <a:graphic>
          <a:graphicData uri="http://schemas.openxmlformats.org/drawingml/2006/table">
            <a:tbl>
              <a:tblPr firstRow="1" bandRow="1">
                <a:tableStyleId>{5C22544A-7EE6-4342-B048-85BDC9FD1C3A}</a:tableStyleId>
              </a:tblPr>
              <a:tblGrid>
                <a:gridCol w="1574023">
                  <a:extLst>
                    <a:ext uri="{9D8B030D-6E8A-4147-A177-3AD203B41FA5}">
                      <a16:colId xmlns:a16="http://schemas.microsoft.com/office/drawing/2014/main" val="1698845067"/>
                    </a:ext>
                  </a:extLst>
                </a:gridCol>
                <a:gridCol w="1574023">
                  <a:extLst>
                    <a:ext uri="{9D8B030D-6E8A-4147-A177-3AD203B41FA5}">
                      <a16:colId xmlns:a16="http://schemas.microsoft.com/office/drawing/2014/main" val="3159318317"/>
                    </a:ext>
                  </a:extLst>
                </a:gridCol>
                <a:gridCol w="1574023">
                  <a:extLst>
                    <a:ext uri="{9D8B030D-6E8A-4147-A177-3AD203B41FA5}">
                      <a16:colId xmlns:a16="http://schemas.microsoft.com/office/drawing/2014/main" val="1157529194"/>
                    </a:ext>
                  </a:extLst>
                </a:gridCol>
                <a:gridCol w="1574023">
                  <a:extLst>
                    <a:ext uri="{9D8B030D-6E8A-4147-A177-3AD203B41FA5}">
                      <a16:colId xmlns:a16="http://schemas.microsoft.com/office/drawing/2014/main" val="2847070428"/>
                    </a:ext>
                  </a:extLst>
                </a:gridCol>
                <a:gridCol w="1574023">
                  <a:extLst>
                    <a:ext uri="{9D8B030D-6E8A-4147-A177-3AD203B41FA5}">
                      <a16:colId xmlns:a16="http://schemas.microsoft.com/office/drawing/2014/main" val="1619883879"/>
                    </a:ext>
                  </a:extLst>
                </a:gridCol>
                <a:gridCol w="1574023">
                  <a:extLst>
                    <a:ext uri="{9D8B030D-6E8A-4147-A177-3AD203B41FA5}">
                      <a16:colId xmlns:a16="http://schemas.microsoft.com/office/drawing/2014/main" val="805340155"/>
                    </a:ext>
                  </a:extLst>
                </a:gridCol>
              </a:tblGrid>
              <a:tr h="411410">
                <a:tc>
                  <a:txBody>
                    <a:bodyPr/>
                    <a:lstStyle/>
                    <a:p>
                      <a:pPr algn="l" fontAlgn="b"/>
                      <a:r>
                        <a:rPr lang="en-US" sz="1400" b="0" i="0" u="none" strike="noStrike" dirty="0">
                          <a:solidFill>
                            <a:srgbClr val="000000"/>
                          </a:solidFill>
                          <a:effectLst/>
                          <a:latin typeface="+mj-lt"/>
                        </a:rPr>
                        <a:t>Customer Id</a:t>
                      </a:r>
                    </a:p>
                  </a:txBody>
                  <a:tcPr marL="9525" marR="9525" marT="9525" marB="0" anchor="ctr"/>
                </a:tc>
                <a:tc>
                  <a:txBody>
                    <a:bodyPr/>
                    <a:lstStyle/>
                    <a:p>
                      <a:pPr algn="l" fontAlgn="b"/>
                      <a:r>
                        <a:rPr lang="en-US" sz="1400" b="0" i="0" u="none" strike="noStrike" dirty="0">
                          <a:solidFill>
                            <a:srgbClr val="000000"/>
                          </a:solidFill>
                          <a:effectLst/>
                          <a:latin typeface="+mj-lt"/>
                        </a:rPr>
                        <a:t>First Name</a:t>
                      </a:r>
                    </a:p>
                  </a:txBody>
                  <a:tcPr marL="9525" marR="9525" marT="9525" marB="0" anchor="ctr"/>
                </a:tc>
                <a:tc>
                  <a:txBody>
                    <a:bodyPr/>
                    <a:lstStyle/>
                    <a:p>
                      <a:pPr algn="l" fontAlgn="b"/>
                      <a:r>
                        <a:rPr lang="en-US" sz="1400" b="0" i="0" u="none" strike="noStrike" dirty="0">
                          <a:solidFill>
                            <a:srgbClr val="000000"/>
                          </a:solidFill>
                          <a:effectLst/>
                          <a:latin typeface="+mj-lt"/>
                        </a:rPr>
                        <a:t>Last Name</a:t>
                      </a:r>
                    </a:p>
                  </a:txBody>
                  <a:tcPr marL="9525" marR="9525" marT="9525" marB="0" anchor="ctr"/>
                </a:tc>
                <a:tc>
                  <a:txBody>
                    <a:bodyPr/>
                    <a:lstStyle/>
                    <a:p>
                      <a:pPr algn="l" fontAlgn="b"/>
                      <a:r>
                        <a:rPr lang="en-US" sz="1400" b="0" i="0" u="none" strike="noStrike" dirty="0">
                          <a:solidFill>
                            <a:srgbClr val="000000"/>
                          </a:solidFill>
                          <a:effectLst/>
                          <a:latin typeface="+mj-lt"/>
                        </a:rPr>
                        <a:t>Country</a:t>
                      </a:r>
                    </a:p>
                  </a:txBody>
                  <a:tcPr marL="9525" marR="9525" marT="9525" marB="0" anchor="ctr"/>
                </a:tc>
                <a:tc>
                  <a:txBody>
                    <a:bodyPr/>
                    <a:lstStyle/>
                    <a:p>
                      <a:pPr algn="l" fontAlgn="b"/>
                      <a:r>
                        <a:rPr lang="en-US" sz="1400" b="0" i="0" u="none" strike="noStrike" dirty="0">
                          <a:solidFill>
                            <a:srgbClr val="000000"/>
                          </a:solidFill>
                          <a:effectLst/>
                          <a:latin typeface="+mj-lt"/>
                        </a:rPr>
                        <a:t>City</a:t>
                      </a:r>
                    </a:p>
                  </a:txBody>
                  <a:tcPr marL="9525" marR="9525" marT="9525" marB="0" anchor="ctr"/>
                </a:tc>
                <a:tc>
                  <a:txBody>
                    <a:bodyPr/>
                    <a:lstStyle/>
                    <a:p>
                      <a:pPr algn="l" fontAlgn="b"/>
                      <a:r>
                        <a:rPr lang="en-US" sz="1400" b="0" i="0" u="none" strike="noStrike" dirty="0">
                          <a:solidFill>
                            <a:srgbClr val="000000"/>
                          </a:solidFill>
                          <a:effectLst/>
                          <a:latin typeface="+mj-lt"/>
                        </a:rPr>
                        <a:t>Total Amount</a:t>
                      </a:r>
                    </a:p>
                  </a:txBody>
                  <a:tcPr marL="9525" marR="9525" marT="9525" marB="0" anchor="ctr"/>
                </a:tc>
                <a:extLst>
                  <a:ext uri="{0D108BD9-81ED-4DB2-BD59-A6C34878D82A}">
                    <a16:rowId xmlns:a16="http://schemas.microsoft.com/office/drawing/2014/main" val="2605740196"/>
                  </a:ext>
                </a:extLst>
              </a:tr>
              <a:tr h="411410">
                <a:tc>
                  <a:txBody>
                    <a:bodyPr/>
                    <a:lstStyle/>
                    <a:p>
                      <a:pPr algn="l" fontAlgn="b"/>
                      <a:r>
                        <a:rPr lang="en-US" sz="1100" b="0" i="0" u="none" strike="noStrike" dirty="0">
                          <a:solidFill>
                            <a:srgbClr val="000000"/>
                          </a:solidFill>
                          <a:effectLst/>
                          <a:latin typeface="+mj-lt"/>
                        </a:rPr>
                        <a:t>566</a:t>
                      </a:r>
                    </a:p>
                  </a:txBody>
                  <a:tcPr marL="9525" marR="9525" marT="9525" marB="0" anchor="ctr"/>
                </a:tc>
                <a:tc>
                  <a:txBody>
                    <a:bodyPr/>
                    <a:lstStyle/>
                    <a:p>
                      <a:pPr algn="l" fontAlgn="b"/>
                      <a:r>
                        <a:rPr lang="en-US" sz="1100" b="0" i="0" u="none" strike="noStrike" dirty="0">
                          <a:solidFill>
                            <a:srgbClr val="000000"/>
                          </a:solidFill>
                          <a:effectLst/>
                          <a:latin typeface="+mj-lt"/>
                        </a:rPr>
                        <a:t>Casey</a:t>
                      </a:r>
                    </a:p>
                  </a:txBody>
                  <a:tcPr marL="9525" marR="9525" marT="9525" marB="0" anchor="ctr"/>
                </a:tc>
                <a:tc>
                  <a:txBody>
                    <a:bodyPr/>
                    <a:lstStyle/>
                    <a:p>
                      <a:pPr algn="l" fontAlgn="b"/>
                      <a:r>
                        <a:rPr lang="en-US" sz="1100" b="0" i="0" u="none" strike="noStrike">
                          <a:solidFill>
                            <a:srgbClr val="000000"/>
                          </a:solidFill>
                          <a:effectLst/>
                          <a:latin typeface="+mj-lt"/>
                        </a:rPr>
                        <a:t>Mena</a:t>
                      </a:r>
                    </a:p>
                  </a:txBody>
                  <a:tcPr marL="9525" marR="9525" marT="9525" marB="0" anchor="ctr"/>
                </a:tc>
                <a:tc>
                  <a:txBody>
                    <a:bodyPr/>
                    <a:lstStyle/>
                    <a:p>
                      <a:pPr algn="l" fontAlgn="b"/>
                      <a:r>
                        <a:rPr lang="en-US" sz="1100" b="0" i="0" u="none" strike="noStrike">
                          <a:solidFill>
                            <a:srgbClr val="000000"/>
                          </a:solidFill>
                          <a:effectLst/>
                          <a:latin typeface="+mj-lt"/>
                        </a:rPr>
                        <a:t>Turkey</a:t>
                      </a:r>
                    </a:p>
                  </a:txBody>
                  <a:tcPr marL="9525" marR="9525" marT="9525" marB="0" anchor="ctr"/>
                </a:tc>
                <a:tc>
                  <a:txBody>
                    <a:bodyPr/>
                    <a:lstStyle/>
                    <a:p>
                      <a:pPr algn="l" fontAlgn="b"/>
                      <a:r>
                        <a:rPr lang="en-US" sz="1100" b="0" i="0" u="none" strike="noStrike">
                          <a:solidFill>
                            <a:srgbClr val="000000"/>
                          </a:solidFill>
                          <a:effectLst/>
                          <a:latin typeface="+mj-lt"/>
                        </a:rPr>
                        <a:t>Tokat</a:t>
                      </a:r>
                    </a:p>
                  </a:txBody>
                  <a:tcPr marL="9525" marR="9525" marT="9525" marB="0" anchor="ctr"/>
                </a:tc>
                <a:tc>
                  <a:txBody>
                    <a:bodyPr/>
                    <a:lstStyle/>
                    <a:p>
                      <a:pPr algn="r" fontAlgn="b"/>
                      <a:r>
                        <a:rPr lang="en-US" sz="1100" b="0" i="0" u="none" strike="noStrike" dirty="0">
                          <a:solidFill>
                            <a:srgbClr val="000000"/>
                          </a:solidFill>
                          <a:effectLst/>
                          <a:latin typeface="+mj-lt"/>
                        </a:rPr>
                        <a:t>$130.68</a:t>
                      </a:r>
                    </a:p>
                  </a:txBody>
                  <a:tcPr marL="9525" marR="9525" marT="9525" marB="0" anchor="ctr"/>
                </a:tc>
                <a:extLst>
                  <a:ext uri="{0D108BD9-81ED-4DB2-BD59-A6C34878D82A}">
                    <a16:rowId xmlns:a16="http://schemas.microsoft.com/office/drawing/2014/main" val="1901747925"/>
                  </a:ext>
                </a:extLst>
              </a:tr>
              <a:tr h="411410">
                <a:tc>
                  <a:txBody>
                    <a:bodyPr/>
                    <a:lstStyle/>
                    <a:p>
                      <a:pPr algn="l" fontAlgn="b"/>
                      <a:r>
                        <a:rPr lang="en-US" sz="1100" b="0" i="0" u="none" strike="noStrike">
                          <a:solidFill>
                            <a:srgbClr val="000000"/>
                          </a:solidFill>
                          <a:effectLst/>
                          <a:latin typeface="+mj-lt"/>
                        </a:rPr>
                        <a:t>84</a:t>
                      </a:r>
                      <a:endParaRPr lang="en-US" sz="1100" b="0" i="0" u="none" strike="noStrike" dirty="0">
                        <a:solidFill>
                          <a:srgbClr val="000000"/>
                        </a:solidFill>
                        <a:effectLst/>
                        <a:latin typeface="+mj-lt"/>
                      </a:endParaRPr>
                    </a:p>
                  </a:txBody>
                  <a:tcPr marL="9525" marR="9525" marT="9525" marB="0" anchor="ctr"/>
                </a:tc>
                <a:tc>
                  <a:txBody>
                    <a:bodyPr/>
                    <a:lstStyle/>
                    <a:p>
                      <a:pPr algn="l" fontAlgn="b"/>
                      <a:r>
                        <a:rPr lang="en-US" sz="1100" b="0" i="0" u="none" strike="noStrike" dirty="0">
                          <a:solidFill>
                            <a:srgbClr val="000000"/>
                          </a:solidFill>
                          <a:effectLst/>
                          <a:latin typeface="+mj-lt"/>
                        </a:rPr>
                        <a:t>Sara</a:t>
                      </a:r>
                    </a:p>
                  </a:txBody>
                  <a:tcPr marL="9525" marR="9525" marT="9525" marB="0" anchor="ctr"/>
                </a:tc>
                <a:tc>
                  <a:txBody>
                    <a:bodyPr/>
                    <a:lstStyle/>
                    <a:p>
                      <a:pPr algn="l" fontAlgn="b"/>
                      <a:r>
                        <a:rPr lang="en-US" sz="1100" b="0" i="0" u="none" strike="noStrike" dirty="0">
                          <a:solidFill>
                            <a:srgbClr val="000000"/>
                          </a:solidFill>
                          <a:effectLst/>
                          <a:latin typeface="+mj-lt"/>
                        </a:rPr>
                        <a:t>Perry</a:t>
                      </a:r>
                    </a:p>
                  </a:txBody>
                  <a:tcPr marL="9525" marR="9525" marT="9525" marB="0" anchor="ctr"/>
                </a:tc>
                <a:tc>
                  <a:txBody>
                    <a:bodyPr/>
                    <a:lstStyle/>
                    <a:p>
                      <a:pPr algn="l" fontAlgn="b"/>
                      <a:r>
                        <a:rPr lang="en-US" sz="1100" b="0" i="0" u="none" strike="noStrike">
                          <a:solidFill>
                            <a:srgbClr val="000000"/>
                          </a:solidFill>
                          <a:effectLst/>
                          <a:latin typeface="+mj-lt"/>
                        </a:rPr>
                        <a:t>Mexico</a:t>
                      </a:r>
                    </a:p>
                  </a:txBody>
                  <a:tcPr marL="9525" marR="9525" marT="9525" marB="0" anchor="ctr"/>
                </a:tc>
                <a:tc>
                  <a:txBody>
                    <a:bodyPr/>
                    <a:lstStyle/>
                    <a:p>
                      <a:pPr algn="l" fontAlgn="b"/>
                      <a:r>
                        <a:rPr lang="en-US" sz="1100" b="0" i="0" u="none" strike="noStrike">
                          <a:solidFill>
                            <a:srgbClr val="000000"/>
                          </a:solidFill>
                          <a:effectLst/>
                          <a:latin typeface="+mj-lt"/>
                        </a:rPr>
                        <a:t>Atlixco</a:t>
                      </a:r>
                    </a:p>
                  </a:txBody>
                  <a:tcPr marL="9525" marR="9525" marT="9525" marB="0" anchor="ctr"/>
                </a:tc>
                <a:tc>
                  <a:txBody>
                    <a:bodyPr/>
                    <a:lstStyle/>
                    <a:p>
                      <a:pPr algn="r" fontAlgn="b"/>
                      <a:r>
                        <a:rPr lang="en-US" sz="1100" b="0" i="0" u="none" strike="noStrike" dirty="0">
                          <a:solidFill>
                            <a:srgbClr val="000000"/>
                          </a:solidFill>
                          <a:effectLst/>
                          <a:latin typeface="+mj-lt"/>
                        </a:rPr>
                        <a:t>$128.7</a:t>
                      </a:r>
                    </a:p>
                  </a:txBody>
                  <a:tcPr marL="9525" marR="9525" marT="9525" marB="0" anchor="ctr"/>
                </a:tc>
                <a:extLst>
                  <a:ext uri="{0D108BD9-81ED-4DB2-BD59-A6C34878D82A}">
                    <a16:rowId xmlns:a16="http://schemas.microsoft.com/office/drawing/2014/main" val="4051495599"/>
                  </a:ext>
                </a:extLst>
              </a:tr>
              <a:tr h="411410">
                <a:tc>
                  <a:txBody>
                    <a:bodyPr/>
                    <a:lstStyle/>
                    <a:p>
                      <a:pPr algn="l" fontAlgn="b"/>
                      <a:r>
                        <a:rPr lang="en-US" sz="1100" b="0" i="0" u="none" strike="noStrike">
                          <a:solidFill>
                            <a:srgbClr val="000000"/>
                          </a:solidFill>
                          <a:effectLst/>
                          <a:latin typeface="+mj-lt"/>
                        </a:rPr>
                        <a:t>506</a:t>
                      </a:r>
                      <a:endParaRPr lang="en-US" sz="1100" b="0" i="0" u="none" strike="noStrike" dirty="0">
                        <a:solidFill>
                          <a:srgbClr val="000000"/>
                        </a:solidFill>
                        <a:effectLst/>
                        <a:latin typeface="+mj-lt"/>
                      </a:endParaRPr>
                    </a:p>
                  </a:txBody>
                  <a:tcPr marL="9525" marR="9525" marT="9525" marB="0" anchor="ctr"/>
                </a:tc>
                <a:tc>
                  <a:txBody>
                    <a:bodyPr/>
                    <a:lstStyle/>
                    <a:p>
                      <a:pPr algn="l" fontAlgn="b"/>
                      <a:r>
                        <a:rPr lang="en-US" sz="1100" b="0" i="0" u="none" strike="noStrike">
                          <a:solidFill>
                            <a:srgbClr val="000000"/>
                          </a:solidFill>
                          <a:effectLst/>
                          <a:latin typeface="+mj-lt"/>
                        </a:rPr>
                        <a:t>Leslie</a:t>
                      </a:r>
                    </a:p>
                  </a:txBody>
                  <a:tcPr marL="9525" marR="9525" marT="9525" marB="0" anchor="ctr"/>
                </a:tc>
                <a:tc>
                  <a:txBody>
                    <a:bodyPr/>
                    <a:lstStyle/>
                    <a:p>
                      <a:pPr algn="l" fontAlgn="b"/>
                      <a:r>
                        <a:rPr lang="en-US" sz="1100" b="0" i="0" u="none" strike="noStrike" dirty="0">
                          <a:solidFill>
                            <a:srgbClr val="000000"/>
                          </a:solidFill>
                          <a:effectLst/>
                          <a:latin typeface="+mj-lt"/>
                        </a:rPr>
                        <a:t>Seward</a:t>
                      </a:r>
                    </a:p>
                  </a:txBody>
                  <a:tcPr marL="9525" marR="9525" marT="9525" marB="0" anchor="ctr"/>
                </a:tc>
                <a:tc>
                  <a:txBody>
                    <a:bodyPr/>
                    <a:lstStyle/>
                    <a:p>
                      <a:pPr algn="l" fontAlgn="b"/>
                      <a:r>
                        <a:rPr lang="en-US" sz="1100" b="0" i="0" u="none" strike="noStrike">
                          <a:solidFill>
                            <a:srgbClr val="000000"/>
                          </a:solidFill>
                          <a:effectLst/>
                          <a:latin typeface="+mj-lt"/>
                        </a:rPr>
                        <a:t>Indonesia</a:t>
                      </a:r>
                    </a:p>
                  </a:txBody>
                  <a:tcPr marL="9525" marR="9525" marT="9525" marB="0" anchor="ctr"/>
                </a:tc>
                <a:tc>
                  <a:txBody>
                    <a:bodyPr/>
                    <a:lstStyle/>
                    <a:p>
                      <a:pPr algn="l" fontAlgn="b"/>
                      <a:r>
                        <a:rPr lang="en-US" sz="1100" b="0" i="0" u="none" strike="noStrike">
                          <a:solidFill>
                            <a:srgbClr val="000000"/>
                          </a:solidFill>
                          <a:effectLst/>
                          <a:latin typeface="+mj-lt"/>
                        </a:rPr>
                        <a:t>Pontianak</a:t>
                      </a:r>
                    </a:p>
                  </a:txBody>
                  <a:tcPr marL="9525" marR="9525" marT="9525" marB="0" anchor="ctr"/>
                </a:tc>
                <a:tc>
                  <a:txBody>
                    <a:bodyPr/>
                    <a:lstStyle/>
                    <a:p>
                      <a:pPr algn="r" fontAlgn="b"/>
                      <a:r>
                        <a:rPr lang="en-US" sz="1100" b="0" i="0" u="none" strike="noStrike" dirty="0">
                          <a:solidFill>
                            <a:srgbClr val="000000"/>
                          </a:solidFill>
                          <a:effectLst/>
                          <a:latin typeface="+mj-lt"/>
                        </a:rPr>
                        <a:t>$123.72</a:t>
                      </a:r>
                    </a:p>
                  </a:txBody>
                  <a:tcPr marL="9525" marR="9525" marT="9525" marB="0" anchor="ctr"/>
                </a:tc>
                <a:extLst>
                  <a:ext uri="{0D108BD9-81ED-4DB2-BD59-A6C34878D82A}">
                    <a16:rowId xmlns:a16="http://schemas.microsoft.com/office/drawing/2014/main" val="4049616115"/>
                  </a:ext>
                </a:extLst>
              </a:tr>
              <a:tr h="411410">
                <a:tc>
                  <a:txBody>
                    <a:bodyPr/>
                    <a:lstStyle/>
                    <a:p>
                      <a:pPr algn="l" fontAlgn="b"/>
                      <a:r>
                        <a:rPr lang="en-US" sz="1100" b="0" i="0" u="none" strike="noStrike">
                          <a:solidFill>
                            <a:srgbClr val="000000"/>
                          </a:solidFill>
                          <a:effectLst/>
                          <a:latin typeface="+mj-lt"/>
                        </a:rPr>
                        <a:t>389</a:t>
                      </a:r>
                      <a:endParaRPr lang="en-US" sz="1100" b="0" i="0" u="none" strike="noStrike" dirty="0">
                        <a:solidFill>
                          <a:srgbClr val="000000"/>
                        </a:solidFill>
                        <a:effectLst/>
                        <a:latin typeface="+mj-lt"/>
                      </a:endParaRPr>
                    </a:p>
                  </a:txBody>
                  <a:tcPr marL="9525" marR="9525" marT="9525" marB="0" anchor="ctr"/>
                </a:tc>
                <a:tc>
                  <a:txBody>
                    <a:bodyPr/>
                    <a:lstStyle/>
                    <a:p>
                      <a:pPr algn="l" fontAlgn="b"/>
                      <a:r>
                        <a:rPr lang="en-US" sz="1100" b="0" i="0" u="none" strike="noStrike">
                          <a:solidFill>
                            <a:srgbClr val="000000"/>
                          </a:solidFill>
                          <a:effectLst/>
                          <a:latin typeface="+mj-lt"/>
                        </a:rPr>
                        <a:t>Alan</a:t>
                      </a:r>
                    </a:p>
                  </a:txBody>
                  <a:tcPr marL="9525" marR="9525" marT="9525" marB="0" anchor="ctr"/>
                </a:tc>
                <a:tc>
                  <a:txBody>
                    <a:bodyPr/>
                    <a:lstStyle/>
                    <a:p>
                      <a:pPr algn="l" fontAlgn="b"/>
                      <a:r>
                        <a:rPr lang="en-US" sz="1100" b="0" i="0" u="none" strike="noStrike" dirty="0">
                          <a:solidFill>
                            <a:srgbClr val="000000"/>
                          </a:solidFill>
                          <a:effectLst/>
                          <a:latin typeface="+mj-lt"/>
                        </a:rPr>
                        <a:t>Kahn</a:t>
                      </a:r>
                    </a:p>
                  </a:txBody>
                  <a:tcPr marL="9525" marR="9525" marT="9525" marB="0" anchor="ctr"/>
                </a:tc>
                <a:tc>
                  <a:txBody>
                    <a:bodyPr/>
                    <a:lstStyle/>
                    <a:p>
                      <a:pPr algn="l" fontAlgn="b"/>
                      <a:r>
                        <a:rPr lang="en-US" sz="1100" b="0" i="0" u="none" strike="noStrike" dirty="0">
                          <a:solidFill>
                            <a:srgbClr val="000000"/>
                          </a:solidFill>
                          <a:effectLst/>
                          <a:latin typeface="+mj-lt"/>
                        </a:rPr>
                        <a:t>China</a:t>
                      </a:r>
                    </a:p>
                  </a:txBody>
                  <a:tcPr marL="9525" marR="9525" marT="9525" marB="0" anchor="ctr"/>
                </a:tc>
                <a:tc>
                  <a:txBody>
                    <a:bodyPr/>
                    <a:lstStyle/>
                    <a:p>
                      <a:pPr algn="l" fontAlgn="b"/>
                      <a:r>
                        <a:rPr lang="en-US" sz="1100" b="0" i="0" u="none" strike="noStrike" dirty="0" err="1">
                          <a:solidFill>
                            <a:srgbClr val="000000"/>
                          </a:solidFill>
                          <a:effectLst/>
                          <a:latin typeface="+mj-lt"/>
                        </a:rPr>
                        <a:t>Emeishan</a:t>
                      </a:r>
                      <a:endParaRPr lang="en-US" sz="1100" b="0" i="0" u="none" strike="noStrike" dirty="0">
                        <a:solidFill>
                          <a:srgbClr val="000000"/>
                        </a:solidFill>
                        <a:effectLst/>
                        <a:latin typeface="+mj-lt"/>
                      </a:endParaRPr>
                    </a:p>
                  </a:txBody>
                  <a:tcPr marL="9525" marR="9525" marT="9525" marB="0" anchor="ctr"/>
                </a:tc>
                <a:tc>
                  <a:txBody>
                    <a:bodyPr/>
                    <a:lstStyle/>
                    <a:p>
                      <a:pPr algn="r" fontAlgn="b"/>
                      <a:r>
                        <a:rPr lang="en-US" sz="1100" b="0" i="0" u="none" strike="noStrike" dirty="0">
                          <a:solidFill>
                            <a:srgbClr val="000000"/>
                          </a:solidFill>
                          <a:effectLst/>
                          <a:latin typeface="+mj-lt"/>
                        </a:rPr>
                        <a:t>$119.75</a:t>
                      </a:r>
                    </a:p>
                  </a:txBody>
                  <a:tcPr marL="9525" marR="9525" marT="9525" marB="0" anchor="ctr"/>
                </a:tc>
                <a:extLst>
                  <a:ext uri="{0D108BD9-81ED-4DB2-BD59-A6C34878D82A}">
                    <a16:rowId xmlns:a16="http://schemas.microsoft.com/office/drawing/2014/main" val="2628958326"/>
                  </a:ext>
                </a:extLst>
              </a:tr>
              <a:tr h="411410">
                <a:tc>
                  <a:txBody>
                    <a:bodyPr/>
                    <a:lstStyle/>
                    <a:p>
                      <a:pPr algn="l" fontAlgn="b"/>
                      <a:r>
                        <a:rPr lang="en-US" sz="1100" b="0" i="0" u="none" strike="noStrike">
                          <a:solidFill>
                            <a:srgbClr val="000000"/>
                          </a:solidFill>
                          <a:effectLst/>
                          <a:latin typeface="+mj-lt"/>
                        </a:rPr>
                        <a:t>537</a:t>
                      </a:r>
                      <a:endParaRPr lang="en-US" sz="1100" b="0" i="0" u="none" strike="noStrike" dirty="0">
                        <a:solidFill>
                          <a:srgbClr val="000000"/>
                        </a:solidFill>
                        <a:effectLst/>
                        <a:latin typeface="+mj-lt"/>
                      </a:endParaRPr>
                    </a:p>
                  </a:txBody>
                  <a:tcPr marL="9525" marR="9525" marT="9525" marB="0" anchor="ctr"/>
                </a:tc>
                <a:tc>
                  <a:txBody>
                    <a:bodyPr/>
                    <a:lstStyle/>
                    <a:p>
                      <a:pPr algn="l" fontAlgn="b"/>
                      <a:r>
                        <a:rPr lang="en-US" sz="1100" b="0" i="0" u="none" strike="noStrike">
                          <a:solidFill>
                            <a:srgbClr val="000000"/>
                          </a:solidFill>
                          <a:effectLst/>
                          <a:latin typeface="+mj-lt"/>
                        </a:rPr>
                        <a:t>Clinton</a:t>
                      </a:r>
                    </a:p>
                  </a:txBody>
                  <a:tcPr marL="9525" marR="9525" marT="9525" marB="0" anchor="ctr"/>
                </a:tc>
                <a:tc>
                  <a:txBody>
                    <a:bodyPr/>
                    <a:lstStyle/>
                    <a:p>
                      <a:pPr algn="l" fontAlgn="b"/>
                      <a:r>
                        <a:rPr lang="en-US" sz="1100" b="0" i="0" u="none" strike="noStrike">
                          <a:solidFill>
                            <a:srgbClr val="000000"/>
                          </a:solidFill>
                          <a:effectLst/>
                          <a:latin typeface="+mj-lt"/>
                        </a:rPr>
                        <a:t>Buford</a:t>
                      </a:r>
                    </a:p>
                  </a:txBody>
                  <a:tcPr marL="9525" marR="9525" marT="9525" marB="0" anchor="ctr"/>
                </a:tc>
                <a:tc>
                  <a:txBody>
                    <a:bodyPr/>
                    <a:lstStyle/>
                    <a:p>
                      <a:pPr algn="l" fontAlgn="b"/>
                      <a:r>
                        <a:rPr lang="en-US" sz="1100" b="0" i="0" u="none" strike="noStrike">
                          <a:solidFill>
                            <a:srgbClr val="000000"/>
                          </a:solidFill>
                          <a:effectLst/>
                          <a:latin typeface="+mj-lt"/>
                        </a:rPr>
                        <a:t>United States</a:t>
                      </a:r>
                    </a:p>
                  </a:txBody>
                  <a:tcPr marL="9525" marR="9525" marT="9525" marB="0" anchor="ctr"/>
                </a:tc>
                <a:tc>
                  <a:txBody>
                    <a:bodyPr/>
                    <a:lstStyle/>
                    <a:p>
                      <a:pPr algn="l" fontAlgn="b"/>
                      <a:r>
                        <a:rPr lang="en-US" sz="1100" b="0" i="0" u="none" strike="noStrike" dirty="0">
                          <a:solidFill>
                            <a:srgbClr val="000000"/>
                          </a:solidFill>
                          <a:effectLst/>
                          <a:latin typeface="+mj-lt"/>
                        </a:rPr>
                        <a:t>Aurora</a:t>
                      </a:r>
                    </a:p>
                  </a:txBody>
                  <a:tcPr marL="9525" marR="9525" marT="9525" marB="0" anchor="ctr"/>
                </a:tc>
                <a:tc>
                  <a:txBody>
                    <a:bodyPr/>
                    <a:lstStyle/>
                    <a:p>
                      <a:pPr algn="r" fontAlgn="b"/>
                      <a:r>
                        <a:rPr lang="en-US" sz="1100" b="0" i="0" u="none" strike="noStrike" dirty="0">
                          <a:solidFill>
                            <a:srgbClr val="000000"/>
                          </a:solidFill>
                          <a:effectLst/>
                          <a:latin typeface="+mj-lt"/>
                        </a:rPr>
                        <a:t>$98.76</a:t>
                      </a:r>
                    </a:p>
                  </a:txBody>
                  <a:tcPr marL="9525" marR="9525" marT="9525" marB="0" anchor="ctr"/>
                </a:tc>
                <a:extLst>
                  <a:ext uri="{0D108BD9-81ED-4DB2-BD59-A6C34878D82A}">
                    <a16:rowId xmlns:a16="http://schemas.microsoft.com/office/drawing/2014/main" val="831660728"/>
                  </a:ext>
                </a:extLst>
              </a:tr>
            </a:tbl>
          </a:graphicData>
        </a:graphic>
      </p:graphicFrame>
      <p:pic>
        <p:nvPicPr>
          <p:cNvPr id="5122" name="Picture 2" descr="Download HD Grow Repeat Business With Your Own Customer Loyalty Transparent  PNG Image - NicePNG.com">
            <a:extLst>
              <a:ext uri="{FF2B5EF4-FFF2-40B4-BE49-F238E27FC236}">
                <a16:creationId xmlns:a16="http://schemas.microsoft.com/office/drawing/2014/main" id="{DDC578E3-1BC6-498A-9090-294B672F2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3274" y="5427677"/>
            <a:ext cx="1257999" cy="12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3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335C418-1A83-425A-A7ED-C4E1925FBC18}"/>
              </a:ext>
            </a:extLst>
          </p:cNvPr>
          <p:cNvSpPr>
            <a:spLocks noGrp="1"/>
          </p:cNvSpPr>
          <p:nvPr>
            <p:ph type="title"/>
          </p:nvPr>
        </p:nvSpPr>
        <p:spPr>
          <a:xfrm>
            <a:off x="313195" y="1387705"/>
            <a:ext cx="3763141" cy="4359964"/>
          </a:xfrm>
        </p:spPr>
        <p:txBody>
          <a:bodyPr anchor="t">
            <a:normAutofit/>
          </a:bodyPr>
          <a:lstStyle/>
          <a:p>
            <a:r>
              <a:rPr lang="en-US" dirty="0"/>
              <a:t>Suggestion: </a:t>
            </a:r>
          </a:p>
        </p:txBody>
      </p:sp>
      <p:sp>
        <p:nvSpPr>
          <p:cNvPr id="10" name="Freeform: Shape 9">
            <a:extLst>
              <a:ext uri="{FF2B5EF4-FFF2-40B4-BE49-F238E27FC236}">
                <a16:creationId xmlns:a16="http://schemas.microsoft.com/office/drawing/2014/main" id="{3AB5BF24-836F-4A13-AAE6-3EEB92256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5870" y="-1272272"/>
            <a:ext cx="1349830" cy="3894372"/>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tx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aphic 78">
            <a:extLst>
              <a:ext uri="{FF2B5EF4-FFF2-40B4-BE49-F238E27FC236}">
                <a16:creationId xmlns:a16="http://schemas.microsoft.com/office/drawing/2014/main" id="{AFA309B8-3551-4D00-8F72-F8224F39C8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14577" y="1628048"/>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8C5ABE74-2784-4339-960F-DE0743356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0" name="Graphic 78">
              <a:extLst>
                <a:ext uri="{FF2B5EF4-FFF2-40B4-BE49-F238E27FC236}">
                  <a16:creationId xmlns:a16="http://schemas.microsoft.com/office/drawing/2014/main" id="{9B02DBFF-C7B0-4205-8D48-C39852D943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0AE5FE2D-F4EC-428F-94E7-AAE7762219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A1B0A68-AF93-4CFA-A1EE-324301A9B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F9EB863-21D4-401D-9E61-1D25B48C9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F3093249-66A1-4C01-B378-49E15A9AB7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C6E86F3C-984D-4CEF-AEA8-545485736FEE}"/>
              </a:ext>
            </a:extLst>
          </p:cNvPr>
          <p:cNvSpPr>
            <a:spLocks noGrp="1"/>
          </p:cNvSpPr>
          <p:nvPr>
            <p:ph idx="1"/>
          </p:nvPr>
        </p:nvSpPr>
        <p:spPr>
          <a:xfrm>
            <a:off x="3713230" y="1837211"/>
            <a:ext cx="5814749" cy="994400"/>
          </a:xfrm>
        </p:spPr>
        <p:txBody>
          <a:bodyPr>
            <a:noAutofit/>
          </a:bodyPr>
          <a:lstStyle/>
          <a:p>
            <a:r>
              <a:rPr lang="en-US" sz="1200" dirty="0"/>
              <a:t>1. I would suggest removing movies that contribute to the least sales figure. We can replace these movies according to the top 4 movies genre. If we keep films that contribute to the least sales figure, this would be a dead stock and these movies aren’t generating any cash flow.</a:t>
            </a:r>
          </a:p>
          <a:p>
            <a:endParaRPr lang="en-US" sz="1200" dirty="0"/>
          </a:p>
          <a:p>
            <a:endParaRPr lang="en-US" sz="1200" dirty="0"/>
          </a:p>
          <a:p>
            <a:r>
              <a:rPr lang="en-US" sz="1200" dirty="0"/>
              <a:t> </a:t>
            </a:r>
          </a:p>
        </p:txBody>
      </p:sp>
      <p:sp>
        <p:nvSpPr>
          <p:cNvPr id="20" name="Freeform: Shape 19">
            <a:extLst>
              <a:ext uri="{FF2B5EF4-FFF2-40B4-BE49-F238E27FC236}">
                <a16:creationId xmlns:a16="http://schemas.microsoft.com/office/drawing/2014/main" id="{01AB72E4-85FE-4925-94E8-F8DC756A0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2B5F2BAA-9430-49D4-AFB2-873C0C5B32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lumMod val="60000"/>
              <a:lumOff val="40000"/>
            </a:schemeClr>
          </a:solidFill>
        </p:grpSpPr>
        <p:sp>
          <p:nvSpPr>
            <p:cNvPr id="23" name="Freeform: Shape 22">
              <a:extLst>
                <a:ext uri="{FF2B5EF4-FFF2-40B4-BE49-F238E27FC236}">
                  <a16:creationId xmlns:a16="http://schemas.microsoft.com/office/drawing/2014/main" id="{934902B3-2AE0-4E5A-A88A-6F2E21C69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9207F540-3EC2-4C41-BB1C-64800269E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00680360-D392-4B29-AAE9-59D48E548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9E693E54-E127-4A47-A6B4-2D6169CF3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AE27342A-086B-4F33-95AE-81BCA416D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3EEBDF54-E0D8-4010-A38F-616CF8255A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E4438AD-CF0A-44D7-9B3E-5C0102497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76" name="Picture 4" descr="Light Bulb PNG Images - FreeIconsPNG">
            <a:extLst>
              <a:ext uri="{FF2B5EF4-FFF2-40B4-BE49-F238E27FC236}">
                <a16:creationId xmlns:a16="http://schemas.microsoft.com/office/drawing/2014/main" id="{1039CF10-F185-4B5B-B09A-2D38482C3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14" y="2564725"/>
            <a:ext cx="3814439" cy="38025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3622BA-31F0-42CE-AF9F-79D17CB2E024}"/>
              </a:ext>
            </a:extLst>
          </p:cNvPr>
          <p:cNvSpPr txBox="1"/>
          <p:nvPr/>
        </p:nvSpPr>
        <p:spPr>
          <a:xfrm>
            <a:off x="5746342" y="3324597"/>
            <a:ext cx="5610426" cy="1015663"/>
          </a:xfrm>
          <a:prstGeom prst="rect">
            <a:avLst/>
          </a:prstGeom>
          <a:noFill/>
        </p:spPr>
        <p:txBody>
          <a:bodyPr wrap="square" rtlCol="0">
            <a:spAutoFit/>
          </a:bodyPr>
          <a:lstStyle/>
          <a:p>
            <a:r>
              <a:rPr lang="en-US" sz="1200" dirty="0"/>
              <a:t>2. Secondly, we should push the marketing effort and budget based on the number of customers and the total sales of that region. The higher the sales, and the number of customer, the higher the marketing effort should be.  At the same time, we should give more incentive to our most loyal customers. </a:t>
            </a:r>
          </a:p>
          <a:p>
            <a:endParaRPr lang="en-US" sz="1200" dirty="0"/>
          </a:p>
        </p:txBody>
      </p:sp>
      <p:sp>
        <p:nvSpPr>
          <p:cNvPr id="5" name="TextBox 4">
            <a:extLst>
              <a:ext uri="{FF2B5EF4-FFF2-40B4-BE49-F238E27FC236}">
                <a16:creationId xmlns:a16="http://schemas.microsoft.com/office/drawing/2014/main" id="{896CFE56-790D-48A3-8BFF-8C3B7E0C094B}"/>
              </a:ext>
            </a:extLst>
          </p:cNvPr>
          <p:cNvSpPr txBox="1"/>
          <p:nvPr/>
        </p:nvSpPr>
        <p:spPr>
          <a:xfrm>
            <a:off x="3713230" y="4800391"/>
            <a:ext cx="5748325" cy="923330"/>
          </a:xfrm>
          <a:prstGeom prst="rect">
            <a:avLst/>
          </a:prstGeom>
          <a:noFill/>
        </p:spPr>
        <p:txBody>
          <a:bodyPr wrap="square" rtlCol="0">
            <a:spAutoFit/>
          </a:bodyPr>
          <a:lstStyle/>
          <a:p>
            <a:r>
              <a:rPr lang="en-US" sz="1200" dirty="0"/>
              <a:t>3. Lastly, due to exponential growth in digital devices. I would suggest doing further analysis on slowly moving their services to streaming services to compete with the current trend.</a:t>
            </a:r>
          </a:p>
          <a:p>
            <a:endParaRPr lang="en-US" dirty="0"/>
          </a:p>
        </p:txBody>
      </p:sp>
      <p:pic>
        <p:nvPicPr>
          <p:cNvPr id="3080" name="Picture 8" descr="Why You Have a Lot Fewer Sales Leads to Follow Than You Think">
            <a:extLst>
              <a:ext uri="{FF2B5EF4-FFF2-40B4-BE49-F238E27FC236}">
                <a16:creationId xmlns:a16="http://schemas.microsoft.com/office/drawing/2014/main" id="{B36A6E71-E61B-4939-A0B0-DF010CD41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230" y="3177247"/>
            <a:ext cx="1839065" cy="122661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nternet - javatpoint">
            <a:extLst>
              <a:ext uri="{FF2B5EF4-FFF2-40B4-BE49-F238E27FC236}">
                <a16:creationId xmlns:a16="http://schemas.microsoft.com/office/drawing/2014/main" id="{2576F1AC-2824-4FC3-A934-7DE062C0D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8827" y="5391640"/>
            <a:ext cx="2002095" cy="1125952"/>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ash Flow Icon - Download in Colored Outline Style">
            <a:extLst>
              <a:ext uri="{FF2B5EF4-FFF2-40B4-BE49-F238E27FC236}">
                <a16:creationId xmlns:a16="http://schemas.microsoft.com/office/drawing/2014/main" id="{72177325-04AB-499C-A984-582DC41509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08892" y="1752633"/>
            <a:ext cx="1163555" cy="11635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2AC2832-E36B-46EE-99AB-2C6F2F5BAD97}"/>
              </a:ext>
            </a:extLst>
          </p:cNvPr>
          <p:cNvPicPr>
            <a:picLocks noChangeAspect="1"/>
          </p:cNvPicPr>
          <p:nvPr/>
        </p:nvPicPr>
        <p:blipFill>
          <a:blip r:embed="rId6"/>
          <a:stretch>
            <a:fillRect/>
          </a:stretch>
        </p:blipFill>
        <p:spPr>
          <a:xfrm>
            <a:off x="224525" y="181001"/>
            <a:ext cx="6338145" cy="1174598"/>
          </a:xfrm>
          <a:prstGeom prst="rect">
            <a:avLst/>
          </a:prstGeom>
        </p:spPr>
      </p:pic>
      <p:pic>
        <p:nvPicPr>
          <p:cNvPr id="30" name="Picture 29">
            <a:extLst>
              <a:ext uri="{FF2B5EF4-FFF2-40B4-BE49-F238E27FC236}">
                <a16:creationId xmlns:a16="http://schemas.microsoft.com/office/drawing/2014/main" id="{19E0B01F-86DB-4673-93C7-8A2D15365C20}"/>
              </a:ext>
            </a:extLst>
          </p:cNvPr>
          <p:cNvPicPr>
            <a:picLocks noChangeAspect="1"/>
          </p:cNvPicPr>
          <p:nvPr/>
        </p:nvPicPr>
        <p:blipFill>
          <a:blip r:embed="rId7"/>
          <a:stretch>
            <a:fillRect/>
          </a:stretch>
        </p:blipFill>
        <p:spPr>
          <a:xfrm>
            <a:off x="6562669" y="182842"/>
            <a:ext cx="5486957" cy="1174597"/>
          </a:xfrm>
          <a:prstGeom prst="rect">
            <a:avLst/>
          </a:prstGeom>
        </p:spPr>
      </p:pic>
    </p:spTree>
    <p:extLst>
      <p:ext uri="{BB962C8B-B14F-4D97-AF65-F5344CB8AC3E}">
        <p14:creationId xmlns:p14="http://schemas.microsoft.com/office/powerpoint/2010/main" val="291545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0C51-8AFE-457F-9AA6-B90EEE958BAA}"/>
              </a:ext>
            </a:extLst>
          </p:cNvPr>
          <p:cNvSpPr>
            <a:spLocks noGrp="1"/>
          </p:cNvSpPr>
          <p:nvPr>
            <p:ph type="title"/>
          </p:nvPr>
        </p:nvSpPr>
        <p:spPr/>
        <p:txBody>
          <a:bodyPr/>
          <a:lstStyle/>
          <a:p>
            <a:pPr algn="ctr"/>
            <a:r>
              <a:rPr lang="en-US" dirty="0"/>
              <a:t>Tableau URL</a:t>
            </a:r>
          </a:p>
        </p:txBody>
      </p:sp>
      <p:sp>
        <p:nvSpPr>
          <p:cNvPr id="3" name="Content Placeholder 2">
            <a:extLst>
              <a:ext uri="{FF2B5EF4-FFF2-40B4-BE49-F238E27FC236}">
                <a16:creationId xmlns:a16="http://schemas.microsoft.com/office/drawing/2014/main" id="{A2C10B13-77C0-4CA8-BC3C-80382EDEAD29}"/>
              </a:ext>
            </a:extLst>
          </p:cNvPr>
          <p:cNvSpPr>
            <a:spLocks noGrp="1"/>
          </p:cNvSpPr>
          <p:nvPr>
            <p:ph idx="1"/>
          </p:nvPr>
        </p:nvSpPr>
        <p:spPr>
          <a:xfrm>
            <a:off x="684744" y="3847102"/>
            <a:ext cx="10077557" cy="3549045"/>
          </a:xfrm>
        </p:spPr>
        <p:txBody>
          <a:bodyPr/>
          <a:lstStyle/>
          <a:p>
            <a:r>
              <a:rPr lang="en-US" dirty="0"/>
              <a:t>https://public.tableau.com/app/profile/valens.sulaiman/viz/Exercise3_10_16364843694450/TotalSalestreemap?publish=yes</a:t>
            </a:r>
          </a:p>
        </p:txBody>
      </p:sp>
    </p:spTree>
    <p:extLst>
      <p:ext uri="{BB962C8B-B14F-4D97-AF65-F5344CB8AC3E}">
        <p14:creationId xmlns:p14="http://schemas.microsoft.com/office/powerpoint/2010/main" val="18519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1" name="Rectangle 150">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016987E-DC51-43B4-BC4E-FAA1E0A9EE26}"/>
              </a:ext>
            </a:extLst>
          </p:cNvPr>
          <p:cNvSpPr>
            <a:spLocks noGrp="1"/>
          </p:cNvSpPr>
          <p:nvPr>
            <p:ph type="title"/>
          </p:nvPr>
        </p:nvSpPr>
        <p:spPr>
          <a:xfrm>
            <a:off x="525717" y="787068"/>
            <a:ext cx="4663649" cy="1455091"/>
          </a:xfrm>
        </p:spPr>
        <p:txBody>
          <a:bodyPr>
            <a:normAutofit/>
          </a:bodyPr>
          <a:lstStyle/>
          <a:p>
            <a:r>
              <a:rPr lang="en-US" dirty="0"/>
              <a:t>Our Analysis will cover the following:</a:t>
            </a:r>
          </a:p>
        </p:txBody>
      </p:sp>
      <p:sp>
        <p:nvSpPr>
          <p:cNvPr id="153" name="Freeform: Shape 152">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5"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4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2"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0"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61"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7" name="Content Placeholder 2">
            <a:extLst>
              <a:ext uri="{FF2B5EF4-FFF2-40B4-BE49-F238E27FC236}">
                <a16:creationId xmlns:a16="http://schemas.microsoft.com/office/drawing/2014/main" id="{A27B11F1-7908-45A1-A6AA-D243612C9564}"/>
              </a:ext>
            </a:extLst>
          </p:cNvPr>
          <p:cNvSpPr>
            <a:spLocks noGrp="1"/>
          </p:cNvSpPr>
          <p:nvPr>
            <p:ph idx="1"/>
          </p:nvPr>
        </p:nvSpPr>
        <p:spPr>
          <a:xfrm>
            <a:off x="525717" y="2796427"/>
            <a:ext cx="4663649" cy="3274503"/>
          </a:xfrm>
        </p:spPr>
        <p:txBody>
          <a:bodyPr>
            <a:normAutofit/>
          </a:bodyPr>
          <a:lstStyle/>
          <a:p>
            <a:pPr>
              <a:lnSpc>
                <a:spcPct val="100000"/>
              </a:lnSpc>
            </a:pPr>
            <a:r>
              <a:rPr lang="en-US" sz="1400"/>
              <a:t>● The most popular genre?</a:t>
            </a:r>
          </a:p>
          <a:p>
            <a:pPr>
              <a:lnSpc>
                <a:spcPct val="100000"/>
              </a:lnSpc>
            </a:pPr>
            <a:r>
              <a:rPr lang="en-US" sz="1400"/>
              <a:t>● Which movies contributed the most/least to revenue gain?</a:t>
            </a:r>
          </a:p>
          <a:p>
            <a:pPr>
              <a:lnSpc>
                <a:spcPct val="100000"/>
              </a:lnSpc>
            </a:pPr>
            <a:r>
              <a:rPr lang="en-US" sz="1400"/>
              <a:t>● What was the average rental duration for all videos?</a:t>
            </a:r>
          </a:p>
          <a:p>
            <a:pPr>
              <a:lnSpc>
                <a:spcPct val="100000"/>
              </a:lnSpc>
            </a:pPr>
            <a:r>
              <a:rPr lang="en-US" sz="1400"/>
              <a:t>● Which countries are Rockbuster customers based in?</a:t>
            </a:r>
          </a:p>
          <a:p>
            <a:pPr>
              <a:lnSpc>
                <a:spcPct val="100000"/>
              </a:lnSpc>
            </a:pPr>
            <a:r>
              <a:rPr lang="en-US" sz="1400"/>
              <a:t>● Do sales figures vary between geographic regions?</a:t>
            </a:r>
          </a:p>
          <a:p>
            <a:pPr>
              <a:lnSpc>
                <a:spcPct val="100000"/>
              </a:lnSpc>
            </a:pPr>
            <a:r>
              <a:rPr lang="en-US" sz="1400"/>
              <a:t>● Where are customers with a high lifetime value based?</a:t>
            </a:r>
          </a:p>
        </p:txBody>
      </p:sp>
      <p:pic>
        <p:nvPicPr>
          <p:cNvPr id="65" name="Picture 14" descr="20+ Coolest Film Logo Designs For Inspiration - Templatefor">
            <a:extLst>
              <a:ext uri="{FF2B5EF4-FFF2-40B4-BE49-F238E27FC236}">
                <a16:creationId xmlns:a16="http://schemas.microsoft.com/office/drawing/2014/main" id="{750063F0-85FB-43B4-946B-88F569C18E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33" r="7833"/>
          <a:stretch/>
        </p:blipFill>
        <p:spPr bwMode="auto">
          <a:xfrm>
            <a:off x="6447573" y="552793"/>
            <a:ext cx="4672625" cy="5661456"/>
          </a:xfrm>
          <a:prstGeom prst="rect">
            <a:avLst/>
          </a:prstGeom>
          <a:noFill/>
          <a:extLst>
            <a:ext uri="{909E8E84-426E-40DD-AFC4-6F175D3DCCD1}">
              <a14:hiddenFill xmlns:a14="http://schemas.microsoft.com/office/drawing/2010/main">
                <a:solidFill>
                  <a:srgbClr val="FFFFFF"/>
                </a:solidFill>
              </a14:hiddenFill>
            </a:ext>
          </a:extLst>
        </p:spPr>
      </p:pic>
      <p:sp>
        <p:nvSpPr>
          <p:cNvPr id="163" name="Freeform: Shape 162">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2" name="Group 164">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73" name="Freeform: Shape 165">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4" name="Freeform: Shape 166">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5" name="Freeform: Shape 167">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6"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7"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1"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2892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0"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1"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2"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3"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4"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5"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98"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9"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0"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1"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2"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3"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VIP rope barrier">
            <a:extLst>
              <a:ext uri="{FF2B5EF4-FFF2-40B4-BE49-F238E27FC236}">
                <a16:creationId xmlns:a16="http://schemas.microsoft.com/office/drawing/2014/main" id="{CD6B165A-C1BA-44CF-93B2-837460F67E37}"/>
              </a:ext>
            </a:extLst>
          </p:cNvPr>
          <p:cNvPicPr>
            <a:picLocks noChangeAspect="1"/>
          </p:cNvPicPr>
          <p:nvPr/>
        </p:nvPicPr>
        <p:blipFill rotWithShape="1">
          <a:blip r:embed="rId2">
            <a:alphaModFix amt="40000"/>
          </a:blip>
          <a:srcRect t="8179" r="-1" b="13676"/>
          <a:stretch/>
        </p:blipFill>
        <p:spPr>
          <a:xfrm>
            <a:off x="20" y="10"/>
            <a:ext cx="12188932" cy="6857990"/>
          </a:xfrm>
          <a:prstGeom prst="rect">
            <a:avLst/>
          </a:prstGeom>
        </p:spPr>
      </p:pic>
      <p:sp>
        <p:nvSpPr>
          <p:cNvPr id="2" name="Title 1">
            <a:extLst>
              <a:ext uri="{FF2B5EF4-FFF2-40B4-BE49-F238E27FC236}">
                <a16:creationId xmlns:a16="http://schemas.microsoft.com/office/drawing/2014/main" id="{B083A972-A86C-44CD-B8EB-7695AF70040D}"/>
              </a:ext>
            </a:extLst>
          </p:cNvPr>
          <p:cNvSpPr>
            <a:spLocks noGrp="1"/>
          </p:cNvSpPr>
          <p:nvPr>
            <p:ph type="title"/>
          </p:nvPr>
        </p:nvSpPr>
        <p:spPr>
          <a:xfrm>
            <a:off x="1549238" y="1145080"/>
            <a:ext cx="9090476" cy="2179601"/>
          </a:xfrm>
        </p:spPr>
        <p:txBody>
          <a:bodyPr vert="horz" lIns="91440" tIns="45720" rIns="91440" bIns="45720" rtlCol="0" anchor="b">
            <a:normAutofit/>
          </a:bodyPr>
          <a:lstStyle/>
          <a:p>
            <a:pPr algn="ctr"/>
            <a:r>
              <a:rPr lang="en-US" sz="4000">
                <a:solidFill>
                  <a:srgbClr val="FFFFFF"/>
                </a:solidFill>
              </a:rPr>
              <a:t>The most popular Movies Genre?</a:t>
            </a:r>
            <a:endParaRPr lang="en-US" sz="4000" dirty="0">
              <a:solidFill>
                <a:srgbClr val="FFFFFF"/>
              </a:solidFill>
            </a:endParaRPr>
          </a:p>
        </p:txBody>
      </p:sp>
      <p:sp>
        <p:nvSpPr>
          <p:cNvPr id="32" name="Freeform: Shape 31">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4"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2" name="Freeform: Shape 41">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oup 43">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5" name="Freeform: Shape 44">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8472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03C4ED2-65D8-4841-BA2D-7D37ECBEA2AB}"/>
              </a:ext>
            </a:extLst>
          </p:cNvPr>
          <p:cNvPicPr>
            <a:picLocks noChangeAspect="1"/>
          </p:cNvPicPr>
          <p:nvPr/>
        </p:nvPicPr>
        <p:blipFill>
          <a:blip r:embed="rId2"/>
          <a:stretch>
            <a:fillRect/>
          </a:stretch>
        </p:blipFill>
        <p:spPr>
          <a:xfrm>
            <a:off x="343494" y="409153"/>
            <a:ext cx="9278645" cy="6039693"/>
          </a:xfrm>
          <a:prstGeom prst="rect">
            <a:avLst/>
          </a:prstGeom>
        </p:spPr>
      </p:pic>
      <p:pic>
        <p:nvPicPr>
          <p:cNvPr id="24" name="Picture 23">
            <a:extLst>
              <a:ext uri="{FF2B5EF4-FFF2-40B4-BE49-F238E27FC236}">
                <a16:creationId xmlns:a16="http://schemas.microsoft.com/office/drawing/2014/main" id="{DD3DDD9B-6A27-40ED-9EA9-3730322B248B}"/>
              </a:ext>
            </a:extLst>
          </p:cNvPr>
          <p:cNvPicPr>
            <a:picLocks noChangeAspect="1"/>
          </p:cNvPicPr>
          <p:nvPr/>
        </p:nvPicPr>
        <p:blipFill>
          <a:blip r:embed="rId3"/>
          <a:stretch>
            <a:fillRect/>
          </a:stretch>
        </p:blipFill>
        <p:spPr>
          <a:xfrm>
            <a:off x="9815016" y="666281"/>
            <a:ext cx="2033490" cy="1016745"/>
          </a:xfrm>
          <a:prstGeom prst="rect">
            <a:avLst/>
          </a:prstGeom>
        </p:spPr>
      </p:pic>
    </p:spTree>
    <p:extLst>
      <p:ext uri="{BB962C8B-B14F-4D97-AF65-F5344CB8AC3E}">
        <p14:creationId xmlns:p14="http://schemas.microsoft.com/office/powerpoint/2010/main" val="293978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The perfect entertainment snack">
            <a:extLst>
              <a:ext uri="{FF2B5EF4-FFF2-40B4-BE49-F238E27FC236}">
                <a16:creationId xmlns:a16="http://schemas.microsoft.com/office/drawing/2014/main" id="{45501E0C-E398-4712-81EB-20A47BD72046}"/>
              </a:ext>
            </a:extLst>
          </p:cNvPr>
          <p:cNvPicPr>
            <a:picLocks noChangeAspect="1"/>
          </p:cNvPicPr>
          <p:nvPr/>
        </p:nvPicPr>
        <p:blipFill rotWithShape="1">
          <a:blip r:embed="rId2">
            <a:alphaModFix amt="40000"/>
          </a:blip>
          <a:srcRect t="14435" r="-1" b="1273"/>
          <a:stretch/>
        </p:blipFill>
        <p:spPr>
          <a:xfrm>
            <a:off x="20" y="10"/>
            <a:ext cx="12188932" cy="6857990"/>
          </a:xfrm>
          <a:prstGeom prst="rect">
            <a:avLst/>
          </a:prstGeom>
        </p:spPr>
      </p:pic>
      <p:sp>
        <p:nvSpPr>
          <p:cNvPr id="2" name="Title 1">
            <a:extLst>
              <a:ext uri="{FF2B5EF4-FFF2-40B4-BE49-F238E27FC236}">
                <a16:creationId xmlns:a16="http://schemas.microsoft.com/office/drawing/2014/main" id="{F3C2277B-3633-4388-A566-9045C6B52FAE}"/>
              </a:ext>
            </a:extLst>
          </p:cNvPr>
          <p:cNvSpPr>
            <a:spLocks noGrp="1"/>
          </p:cNvSpPr>
          <p:nvPr>
            <p:ph type="title"/>
          </p:nvPr>
        </p:nvSpPr>
        <p:spPr>
          <a:xfrm>
            <a:off x="1549238" y="1145080"/>
            <a:ext cx="9090476" cy="2179601"/>
          </a:xfrm>
        </p:spPr>
        <p:txBody>
          <a:bodyPr vert="horz" lIns="91440" tIns="45720" rIns="91440" bIns="45720" rtlCol="0" anchor="b">
            <a:normAutofit/>
          </a:bodyPr>
          <a:lstStyle/>
          <a:p>
            <a:pPr algn="ctr"/>
            <a:r>
              <a:rPr lang="en-US" sz="4000">
                <a:solidFill>
                  <a:srgbClr val="FFFFFF"/>
                </a:solidFill>
              </a:rPr>
              <a:t>Which movies contributed the most/least to revenue gain</a:t>
            </a:r>
          </a:p>
        </p:txBody>
      </p:sp>
      <p:sp>
        <p:nvSpPr>
          <p:cNvPr id="32" name="Freeform: Shape 31">
            <a:extLst>
              <a:ext uri="{FF2B5EF4-FFF2-40B4-BE49-F238E27FC236}">
                <a16:creationId xmlns:a16="http://schemas.microsoft.com/office/drawing/2014/main" id="{25A2CBEC-4F23-437D-9D03-9968C9B79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94120" y="-1094120"/>
            <a:ext cx="1085312" cy="327355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4"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2" name="Freeform: Shape 41">
            <a:extLst>
              <a:ext uri="{FF2B5EF4-FFF2-40B4-BE49-F238E27FC236}">
                <a16:creationId xmlns:a16="http://schemas.microsoft.com/office/drawing/2014/main" id="{6264A856-A4F6-4068-9AC3-7B38A00D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oup 43">
            <a:extLst>
              <a:ext uri="{FF2B5EF4-FFF2-40B4-BE49-F238E27FC236}">
                <a16:creationId xmlns:a16="http://schemas.microsoft.com/office/drawing/2014/main" id="{C2983E8C-44FB-463B-B6B0-B53E96ACC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5" name="Freeform: Shape 44">
              <a:extLst>
                <a:ext uri="{FF2B5EF4-FFF2-40B4-BE49-F238E27FC236}">
                  <a16:creationId xmlns:a16="http://schemas.microsoft.com/office/drawing/2014/main" id="{16AD7FCC-3422-42C3-A2AD-69ADFEA6E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C4ECA670-C540-4DCE-8F03-EC843D518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7ECB6083-DDE0-460C-987E-E64587630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378004C4-6786-473C-BB2A-AAA6EF11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455376B6-DAB5-4A34-A8BE-15DE02CAF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EC2A85A1-668E-48DF-A484-FADE64BE6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D16C5EE-54EB-4800-8860-E622EEDE8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1664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70FC-EFD0-43AF-9EE5-3B8F0E4021F3}"/>
              </a:ext>
            </a:extLst>
          </p:cNvPr>
          <p:cNvSpPr>
            <a:spLocks noGrp="1"/>
          </p:cNvSpPr>
          <p:nvPr>
            <p:ph type="title"/>
          </p:nvPr>
        </p:nvSpPr>
        <p:spPr/>
        <p:txBody>
          <a:bodyPr/>
          <a:lstStyle/>
          <a:p>
            <a:r>
              <a:rPr lang="en-US"/>
              <a:t>Movies that contribute the least in our sales figure:</a:t>
            </a:r>
            <a:endParaRPr lang="en-US" dirty="0"/>
          </a:p>
        </p:txBody>
      </p:sp>
      <p:pic>
        <p:nvPicPr>
          <p:cNvPr id="11" name="Picture 10">
            <a:extLst>
              <a:ext uri="{FF2B5EF4-FFF2-40B4-BE49-F238E27FC236}">
                <a16:creationId xmlns:a16="http://schemas.microsoft.com/office/drawing/2014/main" id="{72B21247-7D2D-416D-B5EA-34B1E355D463}"/>
              </a:ext>
            </a:extLst>
          </p:cNvPr>
          <p:cNvPicPr>
            <a:picLocks noChangeAspect="1"/>
          </p:cNvPicPr>
          <p:nvPr/>
        </p:nvPicPr>
        <p:blipFill>
          <a:blip r:embed="rId2"/>
          <a:stretch>
            <a:fillRect/>
          </a:stretch>
        </p:blipFill>
        <p:spPr>
          <a:xfrm>
            <a:off x="203965" y="2917717"/>
            <a:ext cx="11784070" cy="3153215"/>
          </a:xfrm>
          <a:prstGeom prst="rect">
            <a:avLst/>
          </a:prstGeom>
        </p:spPr>
      </p:pic>
    </p:spTree>
    <p:extLst>
      <p:ext uri="{BB962C8B-B14F-4D97-AF65-F5344CB8AC3E}">
        <p14:creationId xmlns:p14="http://schemas.microsoft.com/office/powerpoint/2010/main" val="355625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7D3A-243D-4AF5-AC31-D3B1D9ACC0B7}"/>
              </a:ext>
            </a:extLst>
          </p:cNvPr>
          <p:cNvSpPr>
            <a:spLocks noGrp="1"/>
          </p:cNvSpPr>
          <p:nvPr>
            <p:ph type="title"/>
          </p:nvPr>
        </p:nvSpPr>
        <p:spPr/>
        <p:txBody>
          <a:bodyPr/>
          <a:lstStyle/>
          <a:p>
            <a:r>
              <a:rPr lang="en-US"/>
              <a:t>Top 10 Movies that contributes the most in our sales figure:</a:t>
            </a:r>
            <a:endParaRPr lang="en-US" dirty="0"/>
          </a:p>
        </p:txBody>
      </p:sp>
      <p:pic>
        <p:nvPicPr>
          <p:cNvPr id="9" name="Picture 8">
            <a:extLst>
              <a:ext uri="{FF2B5EF4-FFF2-40B4-BE49-F238E27FC236}">
                <a16:creationId xmlns:a16="http://schemas.microsoft.com/office/drawing/2014/main" id="{A61C2DE7-8641-40C4-8036-24CAA683D662}"/>
              </a:ext>
            </a:extLst>
          </p:cNvPr>
          <p:cNvPicPr>
            <a:picLocks noChangeAspect="1"/>
          </p:cNvPicPr>
          <p:nvPr/>
        </p:nvPicPr>
        <p:blipFill>
          <a:blip r:embed="rId2"/>
          <a:stretch>
            <a:fillRect/>
          </a:stretch>
        </p:blipFill>
        <p:spPr>
          <a:xfrm>
            <a:off x="189675" y="2735525"/>
            <a:ext cx="11812649" cy="3162741"/>
          </a:xfrm>
          <a:prstGeom prst="rect">
            <a:avLst/>
          </a:prstGeom>
        </p:spPr>
      </p:pic>
    </p:spTree>
    <p:extLst>
      <p:ext uri="{BB962C8B-B14F-4D97-AF65-F5344CB8AC3E}">
        <p14:creationId xmlns:p14="http://schemas.microsoft.com/office/powerpoint/2010/main" val="209297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2" name="Rectangle 7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55568B3-777E-4E0C-AD00-4B0874084C3A}"/>
              </a:ext>
            </a:extLst>
          </p:cNvPr>
          <p:cNvSpPr>
            <a:spLocks noGrp="1"/>
          </p:cNvSpPr>
          <p:nvPr>
            <p:ph type="title"/>
          </p:nvPr>
        </p:nvSpPr>
        <p:spPr>
          <a:xfrm>
            <a:off x="4663440" y="787068"/>
            <a:ext cx="6415068" cy="1890665"/>
          </a:xfrm>
        </p:spPr>
        <p:txBody>
          <a:bodyPr vert="horz" lIns="91440" tIns="45720" rIns="91440" bIns="45720" rtlCol="0" anchor="b">
            <a:normAutofit/>
          </a:bodyPr>
          <a:lstStyle/>
          <a:p>
            <a:r>
              <a:rPr lang="en-US" sz="3300"/>
              <a:t>What was the average rental duration for all videos?</a:t>
            </a:r>
            <a:br>
              <a:rPr lang="en-US" sz="3300"/>
            </a:br>
            <a:endParaRPr lang="en-US" sz="3300"/>
          </a:p>
        </p:txBody>
      </p:sp>
      <p:pic>
        <p:nvPicPr>
          <p:cNvPr id="1030" name="Picture 6" descr="Time High-Quality PNG | PNG All">
            <a:extLst>
              <a:ext uri="{FF2B5EF4-FFF2-40B4-BE49-F238E27FC236}">
                <a16:creationId xmlns:a16="http://schemas.microsoft.com/office/drawing/2014/main" id="{5653F11B-7ED7-4801-8FC8-BC24C9652E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48217" y="638175"/>
            <a:ext cx="1742201" cy="1742201"/>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Film reel">
            <a:extLst>
              <a:ext uri="{FF2B5EF4-FFF2-40B4-BE49-F238E27FC236}">
                <a16:creationId xmlns:a16="http://schemas.microsoft.com/office/drawing/2014/main" id="{7FD27D1A-2688-483C-AD80-2FCB08B23C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2549" y="2562299"/>
            <a:ext cx="1758336" cy="1758336"/>
          </a:xfrm>
          <a:prstGeom prst="rect">
            <a:avLst/>
          </a:prstGeom>
        </p:spPr>
      </p:pic>
      <p:grpSp>
        <p:nvGrpSpPr>
          <p:cNvPr id="1033" name="Graphic 78">
            <a:extLst>
              <a:ext uri="{FF2B5EF4-FFF2-40B4-BE49-F238E27FC236}">
                <a16:creationId xmlns:a16="http://schemas.microsoft.com/office/drawing/2014/main" id="{5E46079A-4648-465E-9D1A-479174C99F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3440" y="3092185"/>
            <a:ext cx="972241" cy="45718"/>
            <a:chOff x="4886325" y="3371754"/>
            <a:chExt cx="2418492" cy="113728"/>
          </a:xfrm>
          <a:solidFill>
            <a:schemeClr val="accent1"/>
          </a:solidFill>
        </p:grpSpPr>
        <p:sp>
          <p:nvSpPr>
            <p:cNvPr id="1034" name="Graphic 78">
              <a:extLst>
                <a:ext uri="{FF2B5EF4-FFF2-40B4-BE49-F238E27FC236}">
                  <a16:creationId xmlns:a16="http://schemas.microsoft.com/office/drawing/2014/main" id="{A3BA42E0-6D8E-44BF-AC6B-5FB25C200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9" name="Graphic 78">
              <a:extLst>
                <a:ext uri="{FF2B5EF4-FFF2-40B4-BE49-F238E27FC236}">
                  <a16:creationId xmlns:a16="http://schemas.microsoft.com/office/drawing/2014/main" id="{91EF6403-FD18-4EC0-840F-8F70F3494B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35" name="Graphic 78">
                <a:extLst>
                  <a:ext uri="{FF2B5EF4-FFF2-40B4-BE49-F238E27FC236}">
                    <a16:creationId xmlns:a16="http://schemas.microsoft.com/office/drawing/2014/main" id="{92B6AD13-0D11-4C0C-A362-E048C9732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36" name="Graphic 78">
                <a:extLst>
                  <a:ext uri="{FF2B5EF4-FFF2-40B4-BE49-F238E27FC236}">
                    <a16:creationId xmlns:a16="http://schemas.microsoft.com/office/drawing/2014/main" id="{61DDD1A9-F0A4-4900-9DEF-F6B383361B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37" name="Graphic 78">
                <a:extLst>
                  <a:ext uri="{FF2B5EF4-FFF2-40B4-BE49-F238E27FC236}">
                    <a16:creationId xmlns:a16="http://schemas.microsoft.com/office/drawing/2014/main" id="{F26977AE-F962-40FD-945B-D1E106951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38" name="Graphic 78">
                <a:extLst>
                  <a:ext uri="{FF2B5EF4-FFF2-40B4-BE49-F238E27FC236}">
                    <a16:creationId xmlns:a16="http://schemas.microsoft.com/office/drawing/2014/main" id="{6078955A-1871-4463-B23D-8AD33984C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3" name="Picture 2">
            <a:extLst>
              <a:ext uri="{FF2B5EF4-FFF2-40B4-BE49-F238E27FC236}">
                <a16:creationId xmlns:a16="http://schemas.microsoft.com/office/drawing/2014/main" id="{883AA46F-6614-437C-A882-A99E72439C7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42549" y="4502557"/>
            <a:ext cx="1758336" cy="1758336"/>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49391FF4-8628-4CD3-B2DD-F96EBF686D16}"/>
              </a:ext>
            </a:extLst>
          </p:cNvPr>
          <p:cNvSpPr txBox="1"/>
          <p:nvPr/>
        </p:nvSpPr>
        <p:spPr>
          <a:xfrm>
            <a:off x="4663440" y="3429000"/>
            <a:ext cx="6415068" cy="2641930"/>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2000"/>
              <a:t>Rental Duration</a:t>
            </a:r>
          </a:p>
          <a:p>
            <a:pPr>
              <a:lnSpc>
                <a:spcPct val="110000"/>
              </a:lnSpc>
              <a:spcAft>
                <a:spcPts val="600"/>
              </a:spcAft>
              <a:buFont typeface="Arial" panose="020B0604020202020204" pitchFamily="34" charset="0"/>
            </a:pPr>
            <a:r>
              <a:rPr lang="en-US" sz="2000"/>
              <a:t>Average: 5 Days</a:t>
            </a:r>
          </a:p>
          <a:p>
            <a:pPr>
              <a:lnSpc>
                <a:spcPct val="110000"/>
              </a:lnSpc>
              <a:spcAft>
                <a:spcPts val="600"/>
              </a:spcAft>
              <a:buFont typeface="Arial" panose="020B0604020202020204" pitchFamily="34" charset="0"/>
            </a:pPr>
            <a:r>
              <a:rPr lang="en-US" sz="2000"/>
              <a:t>Max: 7 Days</a:t>
            </a:r>
          </a:p>
          <a:p>
            <a:pPr>
              <a:lnSpc>
                <a:spcPct val="110000"/>
              </a:lnSpc>
              <a:spcAft>
                <a:spcPts val="600"/>
              </a:spcAft>
              <a:buFont typeface="Arial" panose="020B0604020202020204" pitchFamily="34" charset="0"/>
            </a:pPr>
            <a:r>
              <a:rPr lang="en-US" sz="2000"/>
              <a:t>Min: 3 Days</a:t>
            </a:r>
          </a:p>
        </p:txBody>
      </p:sp>
      <p:sp>
        <p:nvSpPr>
          <p:cNvPr id="85" name="Freeform: Shape 84">
            <a:extLst>
              <a:ext uri="{FF2B5EF4-FFF2-40B4-BE49-F238E27FC236}">
                <a16:creationId xmlns:a16="http://schemas.microsoft.com/office/drawing/2014/main" id="{62F1D297-74F5-4948-9655-BC87A30A4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868436"/>
            <a:ext cx="5486401" cy="989564"/>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oup 86">
            <a:extLst>
              <a:ext uri="{FF2B5EF4-FFF2-40B4-BE49-F238E27FC236}">
                <a16:creationId xmlns:a16="http://schemas.microsoft.com/office/drawing/2014/main" id="{756DB040-BB4B-446D-9172-7253A5660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410" y="5458010"/>
            <a:ext cx="793055" cy="718198"/>
            <a:chOff x="10948005" y="3272152"/>
            <a:chExt cx="868640" cy="786648"/>
          </a:xfrm>
          <a:solidFill>
            <a:schemeClr val="accent1"/>
          </a:solidFill>
        </p:grpSpPr>
        <p:sp>
          <p:nvSpPr>
            <p:cNvPr id="88" name="Freeform: Shape 87">
              <a:extLst>
                <a:ext uri="{FF2B5EF4-FFF2-40B4-BE49-F238E27FC236}">
                  <a16:creationId xmlns:a16="http://schemas.microsoft.com/office/drawing/2014/main" id="{58AE7480-26E8-4D60-9ABF-DF801570B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9" name="Freeform: Shape 88">
              <a:extLst>
                <a:ext uri="{FF2B5EF4-FFF2-40B4-BE49-F238E27FC236}">
                  <a16:creationId xmlns:a16="http://schemas.microsoft.com/office/drawing/2014/main" id="{3644645D-B360-4E3D-A96A-6D9CE4F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0" name="Freeform: Shape 89">
              <a:extLst>
                <a:ext uri="{FF2B5EF4-FFF2-40B4-BE49-F238E27FC236}">
                  <a16:creationId xmlns:a16="http://schemas.microsoft.com/office/drawing/2014/main" id="{E99C8E1E-3260-4E6A-83CA-933468316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1" name="Graphic 12">
              <a:extLst>
                <a:ext uri="{FF2B5EF4-FFF2-40B4-BE49-F238E27FC236}">
                  <a16:creationId xmlns:a16="http://schemas.microsoft.com/office/drawing/2014/main" id="{3A551C21-5423-4320-86B3-CA6956E7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2" name="Graphic 15">
              <a:extLst>
                <a:ext uri="{FF2B5EF4-FFF2-40B4-BE49-F238E27FC236}">
                  <a16:creationId xmlns:a16="http://schemas.microsoft.com/office/drawing/2014/main" id="{6D1A9E3F-8323-45A6-B267-8EA6B1A00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3" name="Graphic 15">
              <a:extLst>
                <a:ext uri="{FF2B5EF4-FFF2-40B4-BE49-F238E27FC236}">
                  <a16:creationId xmlns:a16="http://schemas.microsoft.com/office/drawing/2014/main" id="{F4049F71-8749-4860-8F6D-611D459A9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9D62868-92E4-42DF-9CF9-A9190CC14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0560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Sphere of mesh and nodes">
            <a:extLst>
              <a:ext uri="{FF2B5EF4-FFF2-40B4-BE49-F238E27FC236}">
                <a16:creationId xmlns:a16="http://schemas.microsoft.com/office/drawing/2014/main" id="{BCC38565-3222-4C26-A7ED-0B45C44BD71E}"/>
              </a:ext>
            </a:extLst>
          </p:cNvPr>
          <p:cNvPicPr>
            <a:picLocks noChangeAspect="1"/>
          </p:cNvPicPr>
          <p:nvPr/>
        </p:nvPicPr>
        <p:blipFill rotWithShape="1">
          <a:blip r:embed="rId2"/>
          <a:srcRect t="2656" b="22302"/>
          <a:stretch/>
        </p:blipFill>
        <p:spPr>
          <a:xfrm>
            <a:off x="20" y="10"/>
            <a:ext cx="12185156" cy="6857990"/>
          </a:xfrm>
          <a:prstGeom prst="rect">
            <a:avLst/>
          </a:prstGeom>
        </p:spPr>
      </p:pic>
      <p:sp>
        <p:nvSpPr>
          <p:cNvPr id="32" name="Rectangle 31">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9DDB1-8740-4B5F-A495-797044DF77A4}"/>
              </a:ext>
            </a:extLst>
          </p:cNvPr>
          <p:cNvSpPr>
            <a:spLocks noGrp="1"/>
          </p:cNvSpPr>
          <p:nvPr>
            <p:ph type="title"/>
          </p:nvPr>
        </p:nvSpPr>
        <p:spPr>
          <a:xfrm>
            <a:off x="530352" y="799521"/>
            <a:ext cx="5565648" cy="2179601"/>
          </a:xfrm>
        </p:spPr>
        <p:txBody>
          <a:bodyPr vert="horz" lIns="91440" tIns="45720" rIns="91440" bIns="45720" rtlCol="0" anchor="b">
            <a:normAutofit/>
          </a:bodyPr>
          <a:lstStyle/>
          <a:p>
            <a:r>
              <a:rPr lang="en-US" sz="4400">
                <a:solidFill>
                  <a:srgbClr val="FFFFFF"/>
                </a:solidFill>
              </a:rPr>
              <a:t>Rockbuster customer and sales figure worldwide</a:t>
            </a:r>
          </a:p>
        </p:txBody>
      </p:sp>
      <p:grpSp>
        <p:nvGrpSpPr>
          <p:cNvPr id="34"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48760190"/>
      </p:ext>
    </p:extLst>
  </p:cSld>
  <p:clrMapOvr>
    <a:masterClrMapping/>
  </p:clrMapOvr>
</p:sld>
</file>

<file path=ppt/theme/theme1.xml><?xml version="1.0" encoding="utf-8"?>
<a:theme xmlns:a="http://schemas.openxmlformats.org/drawingml/2006/main" name="RocaVTI">
  <a:themeElements>
    <a:clrScheme name="AnalogousFromRegularSeedLeftStep">
      <a:dk1>
        <a:srgbClr val="000000"/>
      </a:dk1>
      <a:lt1>
        <a:srgbClr val="FFFFFF"/>
      </a:lt1>
      <a:dk2>
        <a:srgbClr val="1C2F31"/>
      </a:dk2>
      <a:lt2>
        <a:srgbClr val="F0F2F3"/>
      </a:lt2>
      <a:accent1>
        <a:srgbClr val="C37C4D"/>
      </a:accent1>
      <a:accent2>
        <a:srgbClr val="B13B3D"/>
      </a:accent2>
      <a:accent3>
        <a:srgbClr val="C34D80"/>
      </a:accent3>
      <a:accent4>
        <a:srgbClr val="B13BA0"/>
      </a:accent4>
      <a:accent5>
        <a:srgbClr val="A34DC3"/>
      </a:accent5>
      <a:accent6>
        <a:srgbClr val="6844B5"/>
      </a:accent6>
      <a:hlink>
        <a:srgbClr val="3F8C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187</TotalTime>
  <Words>448</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Avenir Next LT Pro Light</vt:lpstr>
      <vt:lpstr>Calibri</vt:lpstr>
      <vt:lpstr>Georgia Pro Semibold</vt:lpstr>
      <vt:lpstr>Georgia Pro Semibold (Headings)</vt:lpstr>
      <vt:lpstr>RocaVTI</vt:lpstr>
      <vt:lpstr>Rockbuster LLC Analysis</vt:lpstr>
      <vt:lpstr>Our Analysis will cover the following:</vt:lpstr>
      <vt:lpstr>The most popular Movies Genre?</vt:lpstr>
      <vt:lpstr>PowerPoint Presentation</vt:lpstr>
      <vt:lpstr>Which movies contributed the most/least to revenue gain</vt:lpstr>
      <vt:lpstr>Movies that contribute the least in our sales figure:</vt:lpstr>
      <vt:lpstr>Top 10 Movies that contributes the most in our sales figure:</vt:lpstr>
      <vt:lpstr>What was the average rental duration for all videos? </vt:lpstr>
      <vt:lpstr>Rockbuster customer and sales figure worldwide</vt:lpstr>
      <vt:lpstr>PowerPoint Presentation</vt:lpstr>
      <vt:lpstr>Summary from the previous Map:</vt:lpstr>
      <vt:lpstr>Customers with high lifetime valued based</vt:lpstr>
      <vt:lpstr>Suggestion: </vt:lpstr>
      <vt:lpstr>Tableau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LLC Analysis</dc:title>
  <dc:creator>Valens Sulaiman</dc:creator>
  <cp:lastModifiedBy>Valens Sulaiman</cp:lastModifiedBy>
  <cp:revision>31</cp:revision>
  <dcterms:created xsi:type="dcterms:W3CDTF">2021-11-10T04:12:56Z</dcterms:created>
  <dcterms:modified xsi:type="dcterms:W3CDTF">2021-11-10T07:20:40Z</dcterms:modified>
</cp:coreProperties>
</file>