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o Valentini" initials="SV" lastIdx="1" clrIdx="0">
    <p:extLst>
      <p:ext uri="{19B8F6BF-5375-455C-9EA6-DF929625EA0E}">
        <p15:presenceInfo xmlns:p15="http://schemas.microsoft.com/office/powerpoint/2012/main" userId="53eea07590029d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7446" autoAdjust="0"/>
  </p:normalViewPr>
  <p:slideViewPr>
    <p:cSldViewPr>
      <p:cViewPr varScale="1">
        <p:scale>
          <a:sx n="110" d="100"/>
          <a:sy n="110" d="100"/>
        </p:scale>
        <p:origin x="880" y="184"/>
      </p:cViewPr>
      <p:guideLst>
        <p:guide pos="3120"/>
        <p:guide orient="horz" pos="2160"/>
        <p:guide pos="320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97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33B69D-5C2F-40E5-BF2A-654EA5E5A3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E8EC9-A6E6-4643-803E-83D86E21DA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C3B1F-1A13-4405-BA8D-9CCF95ADC90A}" type="datetimeFigureOut">
              <a:rPr lang="it-IT" smtClean="0"/>
              <a:t>22/02/18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697C9-F3D5-4B24-95E4-82F2B83A32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ED341-3A20-4C8A-BA44-AC824D4F2F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84483-6E48-48CC-8D11-0F8B3DA981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224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0AED51C6-D85E-45E0-9AC6-EF1FC20859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1425"/>
            <a:ext cx="5940425" cy="411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47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234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042" y="1788454"/>
            <a:ext cx="6793499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425" y="3956283"/>
            <a:ext cx="555073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1698" y="6453386"/>
            <a:ext cx="1306455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4FB0F5-DBDB-493C-B402-76F46A0291C8}" type="datetime1">
              <a:rPr lang="en-GB" smtClean="0"/>
              <a:t>22/02/2018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9546" y="6453386"/>
            <a:ext cx="5706494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7431" y="6453386"/>
            <a:ext cx="1296987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611698" y="744472"/>
            <a:ext cx="8672721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55154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426" y="2295528"/>
            <a:ext cx="7800975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848A-8DCE-4EF5-8485-65A51BF99DEF}" type="datetime1">
              <a:rPr lang="en-GB" smtClean="0"/>
              <a:t>22/02/2018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98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4197" y="624156"/>
            <a:ext cx="161519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426" y="624156"/>
            <a:ext cx="6201569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0AE2-4ED2-4248-9061-54DD7A7C7739}" type="datetime1">
              <a:rPr lang="en-GB" smtClean="0"/>
              <a:t>22/02/2018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462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A029-ACE8-4C7C-821D-E1B592D042B0}" type="datetime1">
              <a:rPr lang="en-GB" smtClean="0"/>
              <a:t>22/02/2018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88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84" y="1301364"/>
            <a:ext cx="7810539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584" y="4216328"/>
            <a:ext cx="7810539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363" y="6453386"/>
            <a:ext cx="1318208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F7EB49-C141-48CC-B141-EA32A3D61587}" type="datetime1">
              <a:rPr lang="en-GB" smtClean="0"/>
              <a:t>22/02/2018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9755" y="6453386"/>
            <a:ext cx="5706494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7431" y="6453386"/>
            <a:ext cx="129698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reeform 6"/>
          <p:cNvSpPr/>
          <p:nvPr/>
        </p:nvSpPr>
        <p:spPr bwMode="auto">
          <a:xfrm>
            <a:off x="6623470" y="1685652"/>
            <a:ext cx="2660948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623470" y="1685652"/>
            <a:ext cx="2660948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46410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4426" y="2286002"/>
            <a:ext cx="3613827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1891" y="2286002"/>
            <a:ext cx="3613827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EE87-9602-4DE3-AED2-D4F17048445F}" type="datetime1">
              <a:rPr lang="en-GB" smtClean="0"/>
              <a:t>22/02/2018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69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6" y="685800"/>
            <a:ext cx="7800975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6" y="2340230"/>
            <a:ext cx="3613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4425" y="3305211"/>
            <a:ext cx="3613826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1574" y="2349754"/>
            <a:ext cx="3613827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1574" y="3305211"/>
            <a:ext cx="3613827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78E-99B1-4A2E-AB7E-1574769504D9}" type="datetime1">
              <a:rPr lang="en-GB" smtClean="0"/>
              <a:t>22/02/2018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25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9795-9111-4600-B466-433A9B3810B4}" type="datetime1">
              <a:rPr lang="en-GB" smtClean="0"/>
              <a:t>22/02/2018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04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B08D-F7A9-4450-A709-8DCB02CAB240}" type="datetime1">
              <a:rPr lang="en-GB" smtClean="0"/>
              <a:t>22/02/2018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558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43091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170" y="685800"/>
            <a:ext cx="3132773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016" y="685801"/>
            <a:ext cx="4234815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170" y="2856344"/>
            <a:ext cx="3132773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8169" y="6453386"/>
            <a:ext cx="97871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B0A702-2437-465D-96F1-DEDC633031DB}" type="datetime1">
              <a:rPr lang="en-GB" smtClean="0"/>
              <a:t>22/02/2018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92331" y="6453386"/>
            <a:ext cx="1928611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30052" y="6453386"/>
            <a:ext cx="129698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309111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09111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3946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43091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170" y="685800"/>
            <a:ext cx="3132773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94848" y="4"/>
            <a:ext cx="5411153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170" y="2855968"/>
            <a:ext cx="3132773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8169" y="6453386"/>
            <a:ext cx="97871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BA4B3E-5CCB-4BC2-BB0B-2FB6E2E9B2C7}" type="datetime1">
              <a:rPr lang="en-GB" smtClean="0"/>
              <a:t>22/02/2018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92331" y="6453386"/>
            <a:ext cx="1928611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30052" y="6453386"/>
            <a:ext cx="129698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309111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309111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751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6" y="685800"/>
            <a:ext cx="7800975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6" y="2286000"/>
            <a:ext cx="780097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9904" y="6453386"/>
            <a:ext cx="978715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77F8448-A4DB-4206-BA2A-E000E6479508}" type="datetime1">
              <a:rPr lang="en-GB" smtClean="0"/>
              <a:t>22/02/2018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1022" y="6453386"/>
            <a:ext cx="5103175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600" y="6453386"/>
            <a:ext cx="1296987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7113F15B-3F17-4748-AE95-B0FB1FE6C70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88453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88453" y="376"/>
            <a:ext cx="185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65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1" pos="6912">
          <p15:clr>
            <a:srgbClr val="F26B43"/>
          </p15:clr>
        </p15:guide>
        <p15:guide id="12" pos="936">
          <p15:clr>
            <a:srgbClr val="F26B43"/>
          </p15:clr>
        </p15:guide>
        <p15:guide id="13" pos="864">
          <p15:clr>
            <a:srgbClr val="F26B43"/>
          </p15:clr>
        </p15:guide>
        <p15:guide id="14" pos="5184">
          <p15:clr>
            <a:srgbClr val="F26B43"/>
          </p15:clr>
        </p15:guide>
        <p15:guide id="15" pos="648">
          <p15:clr>
            <a:srgbClr val="F26B43"/>
          </p15:clr>
        </p15:guide>
        <p15:guide id="16" orient="horz" pos="1368">
          <p15:clr>
            <a:srgbClr val="F26B43"/>
          </p15:clr>
        </p15:guide>
        <p15:guide id="17" orient="horz" pos="1440">
          <p15:clr>
            <a:srgbClr val="F26B43"/>
          </p15:clr>
        </p15:guide>
        <p15:guide id="18" orient="horz" pos="3696">
          <p15:clr>
            <a:srgbClr val="F26B43"/>
          </p15:clr>
        </p15:guide>
        <p15:guide id="19" orient="horz" pos="432">
          <p15:clr>
            <a:srgbClr val="F26B43"/>
          </p15:clr>
        </p15:guide>
        <p15:guide id="20" orient="horz" pos="1512">
          <p15:clr>
            <a:srgbClr val="F26B43"/>
          </p15:clr>
        </p15:guide>
        <p15:guide id="21" pos="5616">
          <p15:clr>
            <a:srgbClr val="F26B43"/>
          </p15:clr>
        </p15:guide>
        <p15:guide id="22" pos="761">
          <p15:clr>
            <a:srgbClr val="F26B43"/>
          </p15:clr>
        </p15:guide>
        <p15:guide id="23" pos="7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966AA7-4505-49A6-8C09-09B9DF9F2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732334"/>
            <a:ext cx="1280387" cy="1594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D9C687-2A71-4305-A263-A4251D79CB48}"/>
              </a:ext>
            </a:extLst>
          </p:cNvPr>
          <p:cNvSpPr txBox="1"/>
          <p:nvPr/>
        </p:nvSpPr>
        <p:spPr>
          <a:xfrm>
            <a:off x="3224808" y="2448063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Università </a:t>
            </a:r>
            <a:r>
              <a:rPr lang="it-IT" noProof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degli</a:t>
            </a:r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Studi dell’Aquila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A3FC2-07A8-4D0F-ABC5-BBAE2349C4C1}"/>
              </a:ext>
            </a:extLst>
          </p:cNvPr>
          <p:cNvSpPr txBox="1"/>
          <p:nvPr/>
        </p:nvSpPr>
        <p:spPr>
          <a:xfrm>
            <a:off x="3964497" y="2867960"/>
            <a:ext cx="2563522" cy="442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Dipartimento di Ingegneria e Scienze </a:t>
            </a:r>
          </a:p>
          <a:p>
            <a:pPr algn="ctr"/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dell’Informazione e Matematica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6903D-4023-4992-A14C-FFF549C33D1E}"/>
              </a:ext>
            </a:extLst>
          </p:cNvPr>
          <p:cNvSpPr txBox="1"/>
          <p:nvPr/>
        </p:nvSpPr>
        <p:spPr>
          <a:xfrm>
            <a:off x="1919927" y="3952514"/>
            <a:ext cx="6135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Generation of Textual Modelling Environments for</a:t>
            </a:r>
          </a:p>
          <a:p>
            <a:pPr algn="ctr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Metamodel-specific Languages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44150-8047-4B88-8857-29EEEC3526C1}"/>
              </a:ext>
            </a:extLst>
          </p:cNvPr>
          <p:cNvSpPr txBox="1"/>
          <p:nvPr/>
        </p:nvSpPr>
        <p:spPr>
          <a:xfrm>
            <a:off x="7329264" y="5085184"/>
            <a:ext cx="141577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Candidato:</a:t>
            </a:r>
          </a:p>
          <a:p>
            <a:pPr algn="r"/>
            <a:r>
              <a:rPr lang="en-GB" sz="11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Stefano Valentini</a:t>
            </a:r>
          </a:p>
          <a:p>
            <a:pPr algn="r"/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Matr.: 227718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A93298-8B3E-4C38-BE3C-06C3E0BDDE53}"/>
              </a:ext>
            </a:extLst>
          </p:cNvPr>
          <p:cNvSpPr txBox="1"/>
          <p:nvPr/>
        </p:nvSpPr>
        <p:spPr>
          <a:xfrm>
            <a:off x="1119868" y="5085184"/>
            <a:ext cx="16001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Relatore:</a:t>
            </a:r>
          </a:p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Prof.</a:t>
            </a:r>
          </a:p>
          <a:p>
            <a:r>
              <a:rPr lang="en-GB" sz="11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Alfonso Pierantonio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121DAD-52B9-41FA-9639-1FC5181391B9}"/>
              </a:ext>
            </a:extLst>
          </p:cNvPr>
          <p:cNvSpPr txBox="1"/>
          <p:nvPr/>
        </p:nvSpPr>
        <p:spPr>
          <a:xfrm>
            <a:off x="3830170" y="3431302"/>
            <a:ext cx="258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Corso di Laurea in Informatica</a:t>
            </a:r>
            <a:endParaRPr lang="en-GB" sz="12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931E8E57-9E84-45F6-AD32-CD9C65D0F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869" y="2845228"/>
            <a:ext cx="346628" cy="4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4961AE-296F-4364-B02A-755EDAA0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10</a:t>
            </a:fld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0BC304-93B6-4BF0-858F-9DE95C41A6C7}"/>
              </a:ext>
            </a:extLst>
          </p:cNvPr>
          <p:cNvSpPr txBox="1">
            <a:spLocks/>
          </p:cNvSpPr>
          <p:nvPr/>
        </p:nvSpPr>
        <p:spPr>
          <a:xfrm>
            <a:off x="920552" y="908720"/>
            <a:ext cx="8393034" cy="2664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4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F24D04-84C9-462C-B484-38D4CE34FEAB}"/>
              </a:ext>
            </a:extLst>
          </p:cNvPr>
          <p:cNvSpPr txBox="1">
            <a:spLocks/>
          </p:cNvSpPr>
          <p:nvPr/>
        </p:nvSpPr>
        <p:spPr>
          <a:xfrm>
            <a:off x="704528" y="1124744"/>
            <a:ext cx="8450072" cy="150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Having a generator of </a:t>
            </a:r>
            <a:r>
              <a:rPr lang="en-GB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modeling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environments we can experiment with more complex meta-models; in particular, being the </a:t>
            </a:r>
            <a:r>
              <a:rPr lang="en-GB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meta meta-model for the </a:t>
            </a:r>
            <a:r>
              <a:rPr lang="en-GB" sz="1200" b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Ecore</a:t>
            </a:r>
            <a:r>
              <a:rPr lang="en-GB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standard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considered in any case a meta-model, we can generate, using the developed application, a textual development environment for the </a:t>
            </a:r>
            <a:r>
              <a:rPr lang="en-GB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Ecore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meta-models themselves. Considering as an entry point the </a:t>
            </a:r>
            <a:r>
              <a:rPr lang="en-GB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EClassifier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12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EPackage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what we obtain is a grammatical specification that reflects the </a:t>
            </a:r>
            <a:r>
              <a:rPr lang="en-GB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modeling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constraints expressed by the standard itself; that is, we get a web-based </a:t>
            </a:r>
            <a:r>
              <a:rPr lang="en-GB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modeling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environment for generic meta-models that conform to the </a:t>
            </a:r>
            <a:r>
              <a:rPr lang="en-GB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Ecore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standard. Fig. 10 shows a practical example of </a:t>
            </a:r>
            <a:r>
              <a:rPr lang="en-GB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modeling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; in detail, through the generated web editor, the meta-model </a:t>
            </a:r>
            <a:r>
              <a:rPr lang="en-GB" sz="12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school.ecore</a:t>
            </a:r>
            <a:r>
              <a:rPr lang="en-GB" sz="12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(shown in Fig. 7 of the previous slide) has been constructed.</a:t>
            </a:r>
            <a:endParaRPr lang="en-GB" sz="11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22861-971F-4080-9D5D-B7C8531E67B6}"/>
              </a:ext>
            </a:extLst>
          </p:cNvPr>
          <p:cNvSpPr txBox="1"/>
          <p:nvPr/>
        </p:nvSpPr>
        <p:spPr>
          <a:xfrm>
            <a:off x="704528" y="116632"/>
            <a:ext cx="907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Case </a:t>
            </a:r>
            <a:r>
              <a:rPr lang="it-IT" sz="2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study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generation of the web </a:t>
            </a:r>
            <a:r>
              <a:rPr lang="it-IT" sz="2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modeling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2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environment</a:t>
            </a:r>
            <a:r>
              <a:rPr lang="it-IT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for the meta meta-model </a:t>
            </a:r>
            <a:r>
              <a:rPr lang="it-IT" sz="28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ecore.ecore</a:t>
            </a:r>
            <a:endParaRPr lang="it-IT" sz="28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9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ADEA80-8E02-4C9A-AA56-080F3F58E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95" y="2675437"/>
            <a:ext cx="3838213" cy="3863944"/>
          </a:xfrm>
          <a:prstGeom prst="rect">
            <a:avLst/>
          </a:prstGeom>
        </p:spPr>
      </p:pic>
      <p:pic>
        <p:nvPicPr>
          <p:cNvPr id="21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C86F96-3BAB-4F89-A95E-97C1A7863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87" y="2669117"/>
            <a:ext cx="3838213" cy="35139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0F0E7E-709B-4E40-8E5D-71798763E6E0}"/>
              </a:ext>
            </a:extLst>
          </p:cNvPr>
          <p:cNvSpPr txBox="1"/>
          <p:nvPr/>
        </p:nvSpPr>
        <p:spPr>
          <a:xfrm>
            <a:off x="5577270" y="6183055"/>
            <a:ext cx="3336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10. </a:t>
            </a:r>
            <a:r>
              <a:rPr lang="en-GB" sz="11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ecore.ecore</a:t>
            </a:r>
            <a:r>
              <a:rPr lang="en-GB" sz="11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meta meta-model web editor.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A111B56C-CD75-4BFA-9DA1-D6056A163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1" y="6043304"/>
            <a:ext cx="667669" cy="6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1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7AC2D-EEAE-481D-868E-CE11831F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fld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1A15E9-A987-4F00-A02D-5A3608DC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48680"/>
            <a:ext cx="7800975" cy="87099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  <a:endParaRPr lang="it-IT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3A7C5AD-B9F6-43BD-A8E9-13F4E7CD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6" y="1484784"/>
            <a:ext cx="7800975" cy="4032448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This thesis describes an automated process that generates web-based text </a:t>
            </a:r>
            <a:r>
              <a:rPr lang="en-GB" sz="18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modeling</a:t>
            </a:r>
            <a:r>
              <a:rPr lang="en-GB" sz="1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environments. In particular, starting from a meta-model, it has been defined: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canonical mapping for the definition of the textual (concrete) syntax;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generation of its </a:t>
            </a:r>
            <a:r>
              <a:rPr lang="en-GB" sz="18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modeling</a:t>
            </a:r>
            <a:r>
              <a:rPr lang="en-GB" sz="1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environment. </a:t>
            </a:r>
            <a:endParaRPr lang="en-GB" sz="18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30352" lvl="1" indent="0">
              <a:buNone/>
            </a:pPr>
            <a:endParaRPr lang="en-GB" sz="18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30352" lvl="1" indent="0">
              <a:buNone/>
            </a:pPr>
            <a:endParaRPr lang="en-GB" sz="18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30352" lvl="1" indent="0">
              <a:buNone/>
            </a:pPr>
            <a:r>
              <a:rPr lang="en-GB" sz="18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whole process is carried out by a Java command line application that uses the interaction of models transformation engines and frameworks such as </a:t>
            </a:r>
            <a:r>
              <a:rPr lang="en-GB" sz="18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Acceleo</a:t>
            </a:r>
            <a:r>
              <a:rPr lang="en-GB" sz="18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GB" sz="18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Xtext</a:t>
            </a:r>
            <a:r>
              <a:rPr lang="en-GB" sz="18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GB" sz="18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B997619B-FD52-440C-93DE-448E6B67E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1" y="6043304"/>
            <a:ext cx="667669" cy="6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3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E0C2-6CA0-43AA-8CF8-E0B7DC1D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36" y="404664"/>
            <a:ext cx="7800975" cy="87099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 Driven Engineering</a:t>
            </a:r>
            <a:endParaRPr lang="it-IT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2CEB0E-AFAE-48C3-908D-D25FA76B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36" y="1340768"/>
            <a:ext cx="7992888" cy="2664296"/>
          </a:xfrm>
        </p:spPr>
        <p:txBody>
          <a:bodyPr>
            <a:normAutofit/>
          </a:bodyPr>
          <a:lstStyle/>
          <a:p>
            <a:r>
              <a:rPr lang="en-GB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 Driven Engineering 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technologies and tools have been used. MDE is a software development methodology based on key concepts such as:</a:t>
            </a:r>
          </a:p>
          <a:p>
            <a:pPr lvl="1"/>
            <a:r>
              <a:rPr lang="en-GB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Models: </a:t>
            </a:r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given a purpose, we can define a model as an artefact that represents a certain system by abstracting the details that are not useful for achieving that purpose.</a:t>
            </a:r>
          </a:p>
          <a:p>
            <a:pPr lvl="1"/>
            <a:r>
              <a:rPr lang="en-GB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Meta-models</a:t>
            </a:r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a meta-model is a formal description for the creation of models. </a:t>
            </a:r>
          </a:p>
          <a:p>
            <a:pPr lvl="1"/>
            <a:r>
              <a:rPr lang="en-GB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Models transformations</a:t>
            </a:r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programs for the                                             generation of new models starting from                                                         existing models and/or textual artefacts.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8C17A-D898-4D80-A174-FE76C0EB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fld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81395644-EA88-410D-9944-2DC4EE2F4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1" y="6043304"/>
            <a:ext cx="667669" cy="62688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CCAA34-FC65-462A-B696-7BA9B855C218}"/>
              </a:ext>
            </a:extLst>
          </p:cNvPr>
          <p:cNvSpPr txBox="1">
            <a:spLocks/>
          </p:cNvSpPr>
          <p:nvPr/>
        </p:nvSpPr>
        <p:spPr>
          <a:xfrm>
            <a:off x="812800" y="3429000"/>
            <a:ext cx="4450902" cy="2914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MDE refers to a meta-</a:t>
            </a:r>
            <a:r>
              <a:rPr lang="en-GB" sz="1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modeling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hierarchy for which : </a:t>
            </a:r>
          </a:p>
          <a:p>
            <a:pPr lvl="1"/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the lower level, </a:t>
            </a:r>
            <a:r>
              <a:rPr lang="en-GB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M0</a:t>
            </a:r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there is the system that needs to be </a:t>
            </a:r>
            <a:r>
              <a:rPr lang="en-GB" sz="1400" i="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modeled</a:t>
            </a:r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;</a:t>
            </a:r>
          </a:p>
          <a:p>
            <a:pPr lvl="1"/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the </a:t>
            </a:r>
            <a:r>
              <a:rPr lang="en-GB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M1</a:t>
            </a:r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level there is the model (or models) that represent the system;</a:t>
            </a:r>
          </a:p>
          <a:p>
            <a:pPr lvl="1"/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each model, in the </a:t>
            </a:r>
            <a:r>
              <a:rPr lang="en-GB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M2</a:t>
            </a:r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level, there is the respective meta-model to which it conforms; </a:t>
            </a:r>
          </a:p>
          <a:p>
            <a:pPr lvl="1"/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similarly, in the </a:t>
            </a:r>
            <a:r>
              <a:rPr lang="en-GB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M3</a:t>
            </a:r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level, for each meta-model, there is the meta meta-model to which it conforms.</a:t>
            </a:r>
            <a:endParaRPr lang="en-GB" sz="1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819D9E-48F6-465E-9EF2-40B335D40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2924944"/>
            <a:ext cx="3107946" cy="34687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7A42A1-A805-46A6-808F-3FD729F41FBF}"/>
              </a:ext>
            </a:extLst>
          </p:cNvPr>
          <p:cNvSpPr txBox="1"/>
          <p:nvPr/>
        </p:nvSpPr>
        <p:spPr>
          <a:xfrm>
            <a:off x="5684680" y="6348968"/>
            <a:ext cx="2642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1. </a:t>
            </a:r>
            <a:r>
              <a:rPr lang="it-IT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Meta-</a:t>
            </a:r>
            <a:r>
              <a:rPr lang="it-IT" sz="11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modeling</a:t>
            </a:r>
            <a:r>
              <a:rPr lang="it-IT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1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Hierarchy</a:t>
            </a:r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it-IT" sz="11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32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4961AE-296F-4364-B02A-755EDAA0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fld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6F3DE8-546A-4BEC-9CB6-7646E3C7DA89}"/>
              </a:ext>
            </a:extLst>
          </p:cNvPr>
          <p:cNvSpPr txBox="1"/>
          <p:nvPr/>
        </p:nvSpPr>
        <p:spPr>
          <a:xfrm>
            <a:off x="3855619" y="5949280"/>
            <a:ext cx="2727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2. Structure of the </a:t>
            </a:r>
            <a:r>
              <a:rPr lang="en-GB" sz="11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Ecore</a:t>
            </a:r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standard.</a:t>
            </a:r>
            <a:endParaRPr lang="it-IT" sz="11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97AFDE5-33C7-4D5A-BC1F-B0611308A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35" y="3212976"/>
            <a:ext cx="5673501" cy="273630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0BC304-93B6-4BF0-858F-9DE95C41A6C7}"/>
              </a:ext>
            </a:extLst>
          </p:cNvPr>
          <p:cNvSpPr txBox="1">
            <a:spLocks/>
          </p:cNvSpPr>
          <p:nvPr/>
        </p:nvSpPr>
        <p:spPr>
          <a:xfrm>
            <a:off x="1114427" y="1412776"/>
            <a:ext cx="7943029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tools that have been used are part of the </a:t>
            </a:r>
            <a:r>
              <a:rPr lang="en-GB" sz="16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Eclipse </a:t>
            </a:r>
            <a:r>
              <a:rPr lang="en-GB" sz="16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Modeling</a:t>
            </a:r>
            <a:r>
              <a:rPr lang="en-GB" sz="16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Framework </a:t>
            </a:r>
            <a:r>
              <a:rPr lang="en-GB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(EMF). </a:t>
            </a:r>
            <a:r>
              <a:rPr lang="en-GB" sz="16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EMF</a:t>
            </a:r>
            <a:r>
              <a:rPr lang="en-GB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a framework that exposes tools for model manipulation. In particular, EMF provides a meta-model for the creation of models called </a:t>
            </a:r>
            <a:r>
              <a:rPr lang="en-GB" sz="16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Ecore</a:t>
            </a:r>
            <a:r>
              <a:rPr lang="en-GB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The main concepts of the </a:t>
            </a:r>
            <a:r>
              <a:rPr lang="en-GB" sz="16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Ecore</a:t>
            </a:r>
            <a:r>
              <a:rPr lang="en-GB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standard are the </a:t>
            </a:r>
            <a:r>
              <a:rPr lang="en-GB" sz="16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EClasses</a:t>
            </a:r>
            <a:r>
              <a:rPr lang="en-GB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GB" sz="16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EStructuralFeatures</a:t>
            </a:r>
            <a:r>
              <a:rPr lang="en-GB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GB" sz="16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EReferences</a:t>
            </a:r>
            <a:r>
              <a:rPr lang="en-GB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GB" sz="16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EAttributes</a:t>
            </a:r>
            <a:r>
              <a:rPr lang="en-GB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In general, an </a:t>
            </a:r>
            <a:r>
              <a:rPr lang="en-GB" sz="16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EClass</a:t>
            </a:r>
            <a:r>
              <a:rPr lang="en-GB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may contain more </a:t>
            </a:r>
            <a:r>
              <a:rPr lang="en-GB" sz="16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EStructuralFeatures</a:t>
            </a:r>
            <a:r>
              <a:rPr lang="en-GB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or </a:t>
            </a:r>
            <a:r>
              <a:rPr lang="en-GB" sz="16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EReferences</a:t>
            </a:r>
            <a:r>
              <a:rPr lang="en-GB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and/or </a:t>
            </a:r>
            <a:r>
              <a:rPr lang="en-GB" sz="16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EAttributes</a:t>
            </a:r>
            <a:r>
              <a:rPr lang="en-GB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</a:t>
            </a:r>
            <a:endParaRPr lang="en-GB" sz="16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4D0E77-F4AA-48A8-8F69-6F17BEFF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552" y="332656"/>
            <a:ext cx="7800975" cy="87099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Eclipse Modeling Framework</a:t>
            </a:r>
            <a:endParaRPr lang="it-IT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C3327FEF-5A3D-4ED1-907C-27E104511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1" y="6043304"/>
            <a:ext cx="667669" cy="6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4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4961AE-296F-4364-B02A-755EDAA0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5</a:t>
            </a:fld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AA090-C0AF-45DE-ADC0-615FF23BEB98}"/>
              </a:ext>
            </a:extLst>
          </p:cNvPr>
          <p:cNvSpPr txBox="1"/>
          <p:nvPr/>
        </p:nvSpPr>
        <p:spPr>
          <a:xfrm>
            <a:off x="848544" y="251937"/>
            <a:ext cx="8311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Acceleo</a:t>
            </a:r>
            <a:endParaRPr lang="it-IT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B218F5-DE0F-43D8-A19D-779BEAA2910D}"/>
              </a:ext>
            </a:extLst>
          </p:cNvPr>
          <p:cNvSpPr txBox="1">
            <a:spLocks/>
          </p:cNvSpPr>
          <p:nvPr/>
        </p:nvSpPr>
        <p:spPr>
          <a:xfrm>
            <a:off x="848544" y="980728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Acceleo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a M2T model transformation language. A M2T transformation in </a:t>
            </a:r>
            <a:r>
              <a:rPr lang="en-GB" sz="1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Acceleo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composed by one or more </a:t>
            </a:r>
            <a:r>
              <a:rPr lang="en-GB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modules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that are .</a:t>
            </a:r>
            <a:r>
              <a:rPr lang="en-GB" sz="14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mtl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files that contains </a:t>
            </a:r>
            <a:r>
              <a:rPr lang="en-GB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templates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GB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queries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Templates</a:t>
            </a:r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are portions of code that are delimited by the </a:t>
            </a:r>
            <a:r>
              <a:rPr lang="en-GB" sz="1100" dirty="0">
                <a:solidFill>
                  <a:prstClr val="black"/>
                </a:solidFill>
                <a:latin typeface="InputSerif" panose="02000506020000090004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[template... ][/template] 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tag that contains text generation instructions</a:t>
            </a:r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</a:t>
            </a:r>
            <a:endParaRPr lang="en-GB" sz="1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GB" sz="14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1" name="Picture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206E14A-E3C4-4F5D-A403-12C3E599D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2608596"/>
            <a:ext cx="5184576" cy="3240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990D74-4898-45D1-9FA4-5D9C6A1C9AAA}"/>
              </a:ext>
            </a:extLst>
          </p:cNvPr>
          <p:cNvSpPr txBox="1"/>
          <p:nvPr/>
        </p:nvSpPr>
        <p:spPr>
          <a:xfrm>
            <a:off x="5660018" y="5831686"/>
            <a:ext cx="2037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3. Example of an </a:t>
            </a:r>
            <a:r>
              <a:rPr lang="en-GB" sz="11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r>
              <a:rPr lang="en-GB" sz="11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mtl</a:t>
            </a:r>
            <a:r>
              <a:rPr lang="en-GB" sz="11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file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0455848-A2FB-4847-8B95-01E0F96F3660}"/>
              </a:ext>
            </a:extLst>
          </p:cNvPr>
          <p:cNvSpPr txBox="1">
            <a:spLocks/>
          </p:cNvSpPr>
          <p:nvPr/>
        </p:nvSpPr>
        <p:spPr>
          <a:xfrm>
            <a:off x="842439" y="5026387"/>
            <a:ext cx="3060082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Exemple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a </a:t>
            </a:r>
            <a:r>
              <a:rPr lang="en-GB" sz="1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ìn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Acceleo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template that generates a JavaBean for each class that is contained in the UML input model.</a:t>
            </a:r>
            <a:endParaRPr lang="en-GB" sz="14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250D21AC-FB6B-4CE7-A268-D39619763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1" y="6043304"/>
            <a:ext cx="667669" cy="626889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B29C172-FF62-412C-BC35-680E60604161}"/>
              </a:ext>
            </a:extLst>
          </p:cNvPr>
          <p:cNvSpPr txBox="1">
            <a:spLocks/>
          </p:cNvSpPr>
          <p:nvPr/>
        </p:nvSpPr>
        <p:spPr>
          <a:xfrm>
            <a:off x="848544" y="2060848"/>
            <a:ext cx="302433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Queries 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are portions of code that are delimited by the </a:t>
            </a:r>
            <a:r>
              <a:rPr lang="en-GB" sz="1200" dirty="0">
                <a:solidFill>
                  <a:schemeClr val="tx1"/>
                </a:solidFill>
                <a:latin typeface="InputSerif" panose="02000506020000090004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[query... /] 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tag and are used to query and then extract information from the input models.</a:t>
            </a:r>
            <a:endParaRPr lang="en-GB" sz="14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3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4961AE-296F-4364-B02A-755EDAA0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6</a:t>
            </a:fld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6563B-7EAD-4A32-86FF-A1024EB49966}"/>
              </a:ext>
            </a:extLst>
          </p:cNvPr>
          <p:cNvSpPr txBox="1"/>
          <p:nvPr/>
        </p:nvSpPr>
        <p:spPr>
          <a:xfrm>
            <a:off x="889775" y="251937"/>
            <a:ext cx="8311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Xtext</a:t>
            </a:r>
            <a:endParaRPr lang="it-IT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A5B2D0-CF87-4F0C-ACEA-28F779A67847}"/>
              </a:ext>
            </a:extLst>
          </p:cNvPr>
          <p:cNvSpPr txBox="1">
            <a:spLocks/>
          </p:cNvSpPr>
          <p:nvPr/>
        </p:nvSpPr>
        <p:spPr>
          <a:xfrm>
            <a:off x="848544" y="980727"/>
            <a:ext cx="8599729" cy="3430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Xtext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an Eclipse framework used to implement programming languages and DSLs starting from a </a:t>
            </a:r>
            <a:r>
              <a:rPr lang="en-GB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grammatical specification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From this specification </a:t>
            </a:r>
            <a:r>
              <a:rPr lang="en-GB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Xtext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generates an </a:t>
            </a:r>
            <a:r>
              <a:rPr lang="en-GB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Ecore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meta-model representing the entities expressed in the grammar and the associated parser; </a:t>
            </a:r>
            <a:r>
              <a:rPr lang="en-GB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Xtext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also offers the possibility to integrate the project with support for text editors. The editors are implemented in JavaScript. Language-specific resources and support services (such as </a:t>
            </a:r>
            <a:r>
              <a:rPr lang="en-GB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syntax checks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n-GB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syntax highlighting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and </a:t>
            </a:r>
            <a:r>
              <a:rPr lang="en-GB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code completion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 are provided via HTTP requests to the server component (also generated by </a:t>
            </a:r>
            <a:r>
              <a:rPr lang="en-GB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Xtext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).</a:t>
            </a:r>
          </a:p>
          <a:p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</a:t>
            </a:r>
            <a:r>
              <a:rPr lang="en-GB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grammatical specification </a:t>
            </a:r>
            <a:r>
              <a:rPr lang="en-GB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describes the concrete syntax and how it is represented in memory. It consists of several types of rules:</a:t>
            </a:r>
          </a:p>
          <a:p>
            <a:pPr lvl="1"/>
            <a:r>
              <a:rPr lang="en-GB" sz="12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Terminal rules: </a:t>
            </a:r>
            <a:r>
              <a:rPr lang="en-GB" sz="12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describe DSL tokens, they are usually used to express basic data types such as INT, STRING etc.</a:t>
            </a:r>
          </a:p>
          <a:p>
            <a:pPr lvl="1"/>
            <a:r>
              <a:rPr lang="en-GB" sz="12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Parsing rules:</a:t>
            </a:r>
            <a:r>
              <a:rPr lang="en-GB" sz="12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they describe the entities of the DSL, they are used as a pattern for the production of </a:t>
            </a:r>
            <a:r>
              <a:rPr lang="en-GB" sz="1200" i="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EClasses</a:t>
            </a:r>
            <a:r>
              <a:rPr lang="en-GB" sz="12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the </a:t>
            </a:r>
            <a:r>
              <a:rPr lang="en-GB" sz="1200" i="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Ecore</a:t>
            </a:r>
            <a:r>
              <a:rPr lang="en-GB" sz="12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model derived from the grammar.</a:t>
            </a:r>
            <a:endParaRPr lang="en-GB" sz="12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1"/>
            <a:r>
              <a:rPr lang="en-GB" sz="12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Type rules</a:t>
            </a:r>
            <a:r>
              <a:rPr lang="en-GB" sz="12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they are used to express complex data types, lead to the generation of </a:t>
            </a:r>
            <a:r>
              <a:rPr lang="en-GB" sz="1200" i="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EDataTypes</a:t>
            </a:r>
            <a:r>
              <a:rPr lang="en-GB" sz="12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instances instead of </a:t>
            </a:r>
            <a:r>
              <a:rPr lang="en-GB" sz="1200" i="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Eclasses</a:t>
            </a:r>
            <a:r>
              <a:rPr lang="en-GB" sz="12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endParaRPr lang="en-GB" sz="12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1"/>
            <a:r>
              <a:rPr lang="en-GB" sz="12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Enumeration rules</a:t>
            </a:r>
            <a:r>
              <a:rPr lang="en-GB" sz="12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 can be seen as shortcuts for type rules; allow to define a set of possible "options" for a given rule.</a:t>
            </a:r>
            <a:endParaRPr lang="en-GB" sz="12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C327C3-222B-4ED4-8520-D4CB41164A3C}"/>
              </a:ext>
            </a:extLst>
          </p:cNvPr>
          <p:cNvSpPr txBox="1"/>
          <p:nvPr/>
        </p:nvSpPr>
        <p:spPr>
          <a:xfrm>
            <a:off x="1712640" y="5242359"/>
            <a:ext cx="2491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4.1. Example of a terminal rule.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FECB04-F03E-49BD-BED9-0F9ED8186BEA}"/>
              </a:ext>
            </a:extLst>
          </p:cNvPr>
          <p:cNvSpPr txBox="1"/>
          <p:nvPr/>
        </p:nvSpPr>
        <p:spPr>
          <a:xfrm>
            <a:off x="6144948" y="5242359"/>
            <a:ext cx="2432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4.2. Example of a parsing rule.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3E69E3-8421-41E2-8A69-A5DB1E17B08E}"/>
              </a:ext>
            </a:extLst>
          </p:cNvPr>
          <p:cNvSpPr txBox="1"/>
          <p:nvPr/>
        </p:nvSpPr>
        <p:spPr>
          <a:xfrm>
            <a:off x="1797948" y="5997064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4.3. Example of a type rule.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228A78-9640-4860-B78D-AC997B9D7A60}"/>
              </a:ext>
            </a:extLst>
          </p:cNvPr>
          <p:cNvSpPr txBox="1"/>
          <p:nvPr/>
        </p:nvSpPr>
        <p:spPr>
          <a:xfrm>
            <a:off x="6064580" y="5997064"/>
            <a:ext cx="2759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4.4. Example of an enumeration rule.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5476D6-7249-4B25-9CE8-05F733F4F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67" y="4653136"/>
            <a:ext cx="3960440" cy="589223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036C2FC-58DA-457C-B2CD-EA8D20437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72" y="5676819"/>
            <a:ext cx="3960440" cy="339466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87BBA45-86A7-4CCE-B2B7-C0F941502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72" y="4653136"/>
            <a:ext cx="3960440" cy="592719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020F01F-3185-4959-99F3-F5D272AC3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67" y="5660361"/>
            <a:ext cx="3960440" cy="337001"/>
          </a:xfrm>
          <a:prstGeom prst="rect">
            <a:avLst/>
          </a:prstGeom>
        </p:spPr>
      </p:pic>
      <p:pic>
        <p:nvPicPr>
          <p:cNvPr id="26" name="Picture 25" descr="A close up of a logo&#10;&#10;Description generated with high confidence">
            <a:extLst>
              <a:ext uri="{FF2B5EF4-FFF2-40B4-BE49-F238E27FC236}">
                <a16:creationId xmlns:a16="http://schemas.microsoft.com/office/drawing/2014/main" id="{09C487D2-EDF3-45CE-B590-6D352B787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1" y="6043304"/>
            <a:ext cx="667669" cy="6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2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4961AE-296F-4364-B02A-755EDAA0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7</a:t>
            </a:fld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0BC304-93B6-4BF0-858F-9DE95C41A6C7}"/>
              </a:ext>
            </a:extLst>
          </p:cNvPr>
          <p:cNvSpPr txBox="1">
            <a:spLocks/>
          </p:cNvSpPr>
          <p:nvPr/>
        </p:nvSpPr>
        <p:spPr>
          <a:xfrm>
            <a:off x="1136576" y="1412776"/>
            <a:ext cx="8064896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developed application performs the following steps: after having </a:t>
            </a:r>
            <a:r>
              <a:rPr lang="en-GB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loaded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n-GB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registered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the </a:t>
            </a:r>
            <a:r>
              <a:rPr lang="en-GB" sz="14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Ecore</a:t>
            </a:r>
            <a:r>
              <a:rPr lang="en-GB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meta-model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and after having </a:t>
            </a:r>
            <a:r>
              <a:rPr lang="en-GB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compiled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the </a:t>
            </a:r>
            <a:r>
              <a:rPr lang="en-GB" sz="14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Acceleo</a:t>
            </a:r>
            <a:r>
              <a:rPr lang="en-GB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template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performs the </a:t>
            </a:r>
            <a:r>
              <a:rPr lang="en-GB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M2T transformation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that generates the .</a:t>
            </a:r>
            <a:r>
              <a:rPr lang="en-GB" sz="1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xtext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file containing the </a:t>
            </a:r>
            <a:r>
              <a:rPr lang="en-GB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grammatical specification 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produced from the input meta-model. This file is inserted in a </a:t>
            </a:r>
            <a:r>
              <a:rPr lang="en-GB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dedicated </a:t>
            </a:r>
            <a:r>
              <a:rPr lang="en-GB" sz="14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Xtext</a:t>
            </a:r>
            <a:r>
              <a:rPr lang="en-GB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project 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created by the application itself; the compilation of this project leads to the generation of the </a:t>
            </a:r>
            <a:r>
              <a:rPr lang="en-GB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web editor 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and the server component that provides support services.</a:t>
            </a:r>
          </a:p>
        </p:txBody>
      </p:sp>
      <p:pic>
        <p:nvPicPr>
          <p:cNvPr id="3" name="Picture 2" descr="A picture containing object, clock, first-aid kit&#10;&#10;Description generated with very high confidence">
            <a:extLst>
              <a:ext uri="{FF2B5EF4-FFF2-40B4-BE49-F238E27FC236}">
                <a16:creationId xmlns:a16="http://schemas.microsoft.com/office/drawing/2014/main" id="{57CB7C3F-6F9E-409F-9AE0-B91E6020E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457640"/>
            <a:ext cx="6929118" cy="2563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FF8774-91CB-455D-8762-75FDC6EB1826}"/>
              </a:ext>
            </a:extLst>
          </p:cNvPr>
          <p:cNvSpPr txBox="1"/>
          <p:nvPr/>
        </p:nvSpPr>
        <p:spPr>
          <a:xfrm>
            <a:off x="3872880" y="6119718"/>
            <a:ext cx="2387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5. Application execution flow.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6EA72E-A62A-4308-8865-E9D4AB77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48680"/>
            <a:ext cx="7800975" cy="87099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Implementation</a:t>
            </a:r>
            <a:endParaRPr lang="it-IT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C317415B-1220-4CE9-A927-8FA950ACC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1" y="6043304"/>
            <a:ext cx="667669" cy="6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4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4961AE-296F-4364-B02A-755EDAA0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8</a:t>
            </a:fld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0BC304-93B6-4BF0-858F-9DE95C41A6C7}"/>
              </a:ext>
            </a:extLst>
          </p:cNvPr>
          <p:cNvSpPr txBox="1">
            <a:spLocks/>
          </p:cNvSpPr>
          <p:nvPr/>
        </p:nvSpPr>
        <p:spPr>
          <a:xfrm>
            <a:off x="848544" y="764704"/>
            <a:ext cx="8393034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essence of the application resides in the template; to obtain a </a:t>
            </a:r>
            <a:r>
              <a:rPr lang="en-GB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r>
              <a:rPr lang="en-GB" sz="14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xtext</a:t>
            </a:r>
            <a:r>
              <a:rPr lang="en-GB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file, it is necessary to provide the </a:t>
            </a:r>
            <a:r>
              <a:rPr lang="en-GB" sz="1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Acceleo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template with the URI of the </a:t>
            </a:r>
            <a:r>
              <a:rPr lang="en-GB" sz="1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Ecore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meta-model in input and the </a:t>
            </a:r>
            <a:r>
              <a:rPr lang="en-GB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entry point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The </a:t>
            </a:r>
            <a:r>
              <a:rPr lang="en-GB" sz="14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entry point 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the name of the </a:t>
            </a:r>
            <a:r>
              <a:rPr lang="en-GB" sz="1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EClass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from where the generation starts, it can be considered as the main entity of the meta-model or the entity that somehow "encloses" the other entities. The </a:t>
            </a:r>
            <a:r>
              <a:rPr lang="en-GB" sz="14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Acceleo</a:t>
            </a:r>
            <a:r>
              <a:rPr lang="en-GB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template generates grammar rules this way:</a:t>
            </a:r>
          </a:p>
          <a:p>
            <a:pPr lvl="1"/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</a:t>
            </a:r>
            <a:r>
              <a:rPr lang="en-GB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entry point </a:t>
            </a:r>
            <a:r>
              <a:rPr lang="en-GB" sz="1400" i="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EClass</a:t>
            </a:r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is </a:t>
            </a:r>
            <a:r>
              <a:rPr lang="en-GB" sz="1400" i="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analyzed</a:t>
            </a:r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generating parsing rules that reflect its characteristics (attributes, relationships, compositions, considering the case in which it can be a superclass of other </a:t>
            </a:r>
            <a:r>
              <a:rPr lang="en-GB" sz="1400" i="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EClasses</a:t>
            </a:r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and/or an interface/abstract </a:t>
            </a:r>
            <a:r>
              <a:rPr lang="en-GB" sz="1400" i="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EClass</a:t>
            </a:r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).</a:t>
            </a:r>
          </a:p>
          <a:p>
            <a:pPr lvl="1"/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following the same procedure the parsing rules for the other </a:t>
            </a:r>
            <a:r>
              <a:rPr lang="en-GB" sz="1400" b="1" i="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EClasses</a:t>
            </a:r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are generated.</a:t>
            </a:r>
          </a:p>
          <a:p>
            <a:pPr lvl="1"/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each </a:t>
            </a:r>
            <a:r>
              <a:rPr lang="en-GB" sz="1400" b="1" i="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EDataType</a:t>
            </a:r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the input meta-model a </a:t>
            </a:r>
            <a:r>
              <a:rPr lang="en-GB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type rule </a:t>
            </a:r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generated.</a:t>
            </a:r>
          </a:p>
          <a:p>
            <a:pPr lvl="1"/>
            <a:r>
              <a:rPr lang="en-GB" sz="1400" b="1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Enumeration rules </a:t>
            </a:r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are generated for each </a:t>
            </a:r>
            <a:r>
              <a:rPr lang="en-GB" sz="1400" b="1" i="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EEnum</a:t>
            </a:r>
            <a:r>
              <a:rPr lang="en-GB" sz="1400" i="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the input meta-model.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AA090-C0AF-45DE-ADC0-615FF23BEB98}"/>
              </a:ext>
            </a:extLst>
          </p:cNvPr>
          <p:cNvSpPr txBox="1"/>
          <p:nvPr/>
        </p:nvSpPr>
        <p:spPr>
          <a:xfrm>
            <a:off x="776536" y="116632"/>
            <a:ext cx="907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generate.mtl</a:t>
            </a:r>
            <a:r>
              <a:rPr lang="it-IT" sz="32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32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Acceleo</a:t>
            </a:r>
            <a:r>
              <a:rPr lang="it-IT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Template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C6160-D9C1-4939-B3D6-FB4326635478}"/>
              </a:ext>
            </a:extLst>
          </p:cNvPr>
          <p:cNvSpPr txBox="1"/>
          <p:nvPr/>
        </p:nvSpPr>
        <p:spPr>
          <a:xfrm>
            <a:off x="3584848" y="6381328"/>
            <a:ext cx="3089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6. </a:t>
            </a:r>
            <a:r>
              <a:rPr lang="en-GB" sz="11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generate.mtl</a:t>
            </a:r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11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Acceleo</a:t>
            </a:r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template structure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297F1E-6102-48D9-8715-762AD08D0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25" y="3501008"/>
            <a:ext cx="7545288" cy="2849712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high confidence">
            <a:extLst>
              <a:ext uri="{FF2B5EF4-FFF2-40B4-BE49-F238E27FC236}">
                <a16:creationId xmlns:a16="http://schemas.microsoft.com/office/drawing/2014/main" id="{A4327046-6F14-47CC-9E18-F211080DC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1" y="6043304"/>
            <a:ext cx="667669" cy="6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9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4961AE-296F-4364-B02A-755EDAA0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15B-3F17-4748-AE95-B0FB1FE6C707}" type="slidenum">
              <a:rPr lang="en-GB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9</a:t>
            </a:fld>
            <a:endParaRPr lang="en-GB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0BC304-93B6-4BF0-858F-9DE95C41A6C7}"/>
              </a:ext>
            </a:extLst>
          </p:cNvPr>
          <p:cNvSpPr txBox="1">
            <a:spLocks/>
          </p:cNvSpPr>
          <p:nvPr/>
        </p:nvSpPr>
        <p:spPr>
          <a:xfrm>
            <a:off x="920552" y="908720"/>
            <a:ext cx="8393034" cy="2664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4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F24D04-84C9-462C-B484-38D4CE34FEAB}"/>
              </a:ext>
            </a:extLst>
          </p:cNvPr>
          <p:cNvSpPr txBox="1">
            <a:spLocks/>
          </p:cNvSpPr>
          <p:nvPr/>
        </p:nvSpPr>
        <p:spPr>
          <a:xfrm>
            <a:off x="854136" y="908720"/>
            <a:ext cx="424288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Let's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take a look </a:t>
            </a:r>
            <a:r>
              <a:rPr lang="it-IT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at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the </a:t>
            </a:r>
            <a:r>
              <a:rPr lang="it-IT" sz="12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school.ecore</a:t>
            </a:r>
            <a:r>
              <a:rPr lang="it-IT" sz="12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meta-model in Fig. 7. From </a:t>
            </a:r>
            <a:r>
              <a:rPr lang="it-IT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this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meta-model, </a:t>
            </a:r>
            <a:r>
              <a:rPr lang="it-IT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through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the </a:t>
            </a:r>
            <a:r>
              <a:rPr lang="it-IT" sz="12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M2T </a:t>
            </a:r>
            <a:r>
              <a:rPr lang="it-IT" sz="12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Acceleo</a:t>
            </a:r>
            <a:r>
              <a:rPr lang="it-IT" sz="12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2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transformation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it-IT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obtain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the </a:t>
            </a:r>
            <a:r>
              <a:rPr lang="it-IT" sz="12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grammatical</a:t>
            </a:r>
            <a:r>
              <a:rPr lang="it-IT" sz="12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2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specification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Fig. 8. </a:t>
            </a:r>
            <a:r>
              <a:rPr lang="it-IT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This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file </a:t>
            </a:r>
            <a:r>
              <a:rPr lang="it-IT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subsequently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placed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inside the </a:t>
            </a:r>
            <a:r>
              <a:rPr lang="it-IT" sz="12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dedicated</a:t>
            </a:r>
            <a:r>
              <a:rPr lang="it-IT" sz="12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2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Xtext</a:t>
            </a:r>
            <a:r>
              <a:rPr lang="it-IT" sz="12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200" i="1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project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</a:t>
            </a:r>
            <a:r>
              <a:rPr lang="it-IT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After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compiling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the </a:t>
            </a:r>
            <a:r>
              <a:rPr lang="it-IT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project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it-IT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12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get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the </a:t>
            </a:r>
            <a:r>
              <a:rPr lang="it-IT" sz="1200" i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web editor</a:t>
            </a:r>
            <a:r>
              <a:rPr lang="it-IT" sz="12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in Fig. 9.</a:t>
            </a:r>
            <a:endParaRPr lang="it-IT" sz="1200" i="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81E4FCB-4F20-4F5C-8C36-011D89A9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88640"/>
            <a:ext cx="4067856" cy="1530424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0BDD22E-778B-4680-8683-84A74D5F4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988840"/>
            <a:ext cx="3922946" cy="4314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122861-971F-4080-9D5D-B7C8531E67B6}"/>
              </a:ext>
            </a:extLst>
          </p:cNvPr>
          <p:cNvSpPr txBox="1"/>
          <p:nvPr/>
        </p:nvSpPr>
        <p:spPr>
          <a:xfrm>
            <a:off x="776536" y="116632"/>
            <a:ext cx="907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Running</a:t>
            </a:r>
            <a:r>
              <a:rPr lang="it-IT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it-IT" sz="32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</a:t>
            </a:r>
            <a:endParaRPr lang="it-IT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80F484-3927-48DC-AD6C-8424484DDB9F}"/>
              </a:ext>
            </a:extLst>
          </p:cNvPr>
          <p:cNvSpPr txBox="1"/>
          <p:nvPr/>
        </p:nvSpPr>
        <p:spPr>
          <a:xfrm>
            <a:off x="6177136" y="1700808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7. </a:t>
            </a:r>
            <a:r>
              <a:rPr lang="en-GB" sz="11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school.ecore</a:t>
            </a:r>
            <a:r>
              <a:rPr lang="en-GB" sz="11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meta-model.</a:t>
            </a:r>
            <a:endParaRPr lang="it-IT" sz="11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B837C0-D64A-45A3-9A42-786D8545D261}"/>
              </a:ext>
            </a:extLst>
          </p:cNvPr>
          <p:cNvSpPr txBox="1"/>
          <p:nvPr/>
        </p:nvSpPr>
        <p:spPr>
          <a:xfrm>
            <a:off x="5254431" y="6309320"/>
            <a:ext cx="40190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8. Grammar generated from the </a:t>
            </a:r>
            <a:r>
              <a:rPr lang="en-GB" sz="11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school.</a:t>
            </a:r>
            <a:r>
              <a:rPr lang="en-GB" sz="11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ecore</a:t>
            </a:r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meta-model</a:t>
            </a:r>
            <a:r>
              <a:rPr lang="en-GB" sz="11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81662F-F972-4784-B9ED-CEC02792363E}"/>
              </a:ext>
            </a:extLst>
          </p:cNvPr>
          <p:cNvSpPr txBox="1"/>
          <p:nvPr/>
        </p:nvSpPr>
        <p:spPr>
          <a:xfrm>
            <a:off x="1374443" y="5787853"/>
            <a:ext cx="3480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Fig. 9. Web editor for the </a:t>
            </a:r>
            <a:r>
              <a:rPr lang="en-GB" sz="11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school.</a:t>
            </a:r>
            <a:r>
              <a:rPr lang="en-GB" sz="11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ecore</a:t>
            </a:r>
            <a:r>
              <a:rPr lang="en-GB" sz="11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meta-model</a:t>
            </a:r>
            <a:r>
              <a:rPr lang="en-GB" sz="11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it-IT" sz="11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0" name="Picture 2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0000B52-5B1E-44D1-86F8-16F20CA69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86" y="2492896"/>
            <a:ext cx="3514608" cy="3312368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FABC322B-0796-423F-A3EB-6FF146E4A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1" y="6043304"/>
            <a:ext cx="667669" cy="6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881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9">
      <a:dk1>
        <a:sysClr val="windowText" lastClr="000000"/>
      </a:dk1>
      <a:lt1>
        <a:sysClr val="window" lastClr="FFFFFF"/>
      </a:lt1>
      <a:dk2>
        <a:srgbClr val="01646D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1425</TotalTime>
  <Words>1307</Words>
  <Application>Microsoft Macintosh PowerPoint</Application>
  <PresentationFormat>A4 Paper (210x297 mm)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CMU Serif</vt:lpstr>
      <vt:lpstr>Franklin Gothic Book</vt:lpstr>
      <vt:lpstr>InputSerif</vt:lpstr>
      <vt:lpstr>Crop</vt:lpstr>
      <vt:lpstr>PowerPoint Presentation</vt:lpstr>
      <vt:lpstr>Introduction</vt:lpstr>
      <vt:lpstr>Model Driven Engineering</vt:lpstr>
      <vt:lpstr>Eclipse Modeling Framework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Valentini</dc:creator>
  <cp:lastModifiedBy>Stefano Valentini</cp:lastModifiedBy>
  <cp:revision>124</cp:revision>
  <cp:lastPrinted>2017-10-15T14:31:10Z</cp:lastPrinted>
  <dcterms:created xsi:type="dcterms:W3CDTF">2017-10-14T15:00:53Z</dcterms:created>
  <dcterms:modified xsi:type="dcterms:W3CDTF">2018-02-22T13:45:16Z</dcterms:modified>
</cp:coreProperties>
</file>