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Valentini" initials="SV" lastIdx="1" clrIdx="0">
    <p:extLst>
      <p:ext uri="{19B8F6BF-5375-455C-9EA6-DF929625EA0E}">
        <p15:presenceInfo xmlns:p15="http://schemas.microsoft.com/office/powerpoint/2012/main" userId="53eea07590029d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7446" autoAdjust="0"/>
  </p:normalViewPr>
  <p:slideViewPr>
    <p:cSldViewPr>
      <p:cViewPr varScale="1">
        <p:scale>
          <a:sx n="120" d="100"/>
          <a:sy n="120" d="100"/>
        </p:scale>
        <p:origin x="1056" y="90"/>
      </p:cViewPr>
      <p:guideLst>
        <p:guide pos="3120"/>
        <p:guide orient="horz" pos="2160"/>
        <p:guide pos="32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33B69D-5C2F-40E5-BF2A-654EA5E5A3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E8EC9-A6E6-4643-803E-83D86E21DA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3B1F-1A13-4405-BA8D-9CCF95ADC90A}" type="datetimeFigureOut">
              <a:rPr lang="it-IT" smtClean="0"/>
              <a:t>20/10/2017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697C9-F3D5-4B24-95E4-82F2B83A32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ED341-3A20-4C8A-BA44-AC824D4F2F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4483-6E48-48CC-8D11-0F8B3DA981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24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0AED51C6-D85E-45E0-9AC6-EF1FC2085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1425"/>
            <a:ext cx="5940425" cy="411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7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34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042" y="1788454"/>
            <a:ext cx="6793499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425" y="3956283"/>
            <a:ext cx="555073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698" y="6453386"/>
            <a:ext cx="130645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4FB0F5-DBDB-493C-B402-76F46A0291C8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546" y="6453386"/>
            <a:ext cx="5706494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1" y="6453386"/>
            <a:ext cx="1296987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11698" y="744472"/>
            <a:ext cx="8672721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515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6" y="2295528"/>
            <a:ext cx="7800975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848A-8DCE-4EF5-8485-65A51BF99DEF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98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4197" y="624156"/>
            <a:ext cx="161519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6" y="624156"/>
            <a:ext cx="6201569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0AE2-4ED2-4248-9061-54DD7A7C7739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462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029-ACE8-4C7C-821D-E1B592D042B0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88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84" y="1301364"/>
            <a:ext cx="7810539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584" y="4216328"/>
            <a:ext cx="7810539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363" y="6453386"/>
            <a:ext cx="131820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7EB49-C141-48CC-B141-EA32A3D61587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755" y="6453386"/>
            <a:ext cx="5706494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1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reeform 6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46410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426" y="2286002"/>
            <a:ext cx="361382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1891" y="2286002"/>
            <a:ext cx="361382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E87-9602-4DE3-AED2-D4F17048445F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6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6" y="685800"/>
            <a:ext cx="7800975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6" y="2340230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425" y="3305211"/>
            <a:ext cx="3613826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1574" y="2349754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1574" y="3305211"/>
            <a:ext cx="3613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78E-99B1-4A2E-AB7E-1574769504D9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25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9795-9111-4600-B466-433A9B3810B4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04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08D-F7A9-4450-A709-8DCB02CAB240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55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70" y="685800"/>
            <a:ext cx="3132773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016" y="685801"/>
            <a:ext cx="4234815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70" y="2856344"/>
            <a:ext cx="3132773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0A702-2437-465D-96F1-DEDC633031DB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1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946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70" y="685800"/>
            <a:ext cx="3132773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848" y="4"/>
            <a:ext cx="5411153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70" y="2855968"/>
            <a:ext cx="3132773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BA4B3E-5CCB-4BC2-BB0B-2FB6E2E9B2C7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1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75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6" y="685800"/>
            <a:ext cx="780097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6" y="2286000"/>
            <a:ext cx="78009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9904" y="6453386"/>
            <a:ext cx="97871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77F8448-A4DB-4206-BA2A-E000E6479508}" type="datetime1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1022" y="6453386"/>
            <a:ext cx="510317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600" y="6453386"/>
            <a:ext cx="129698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8453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88453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6912">
          <p15:clr>
            <a:srgbClr val="F26B43"/>
          </p15:clr>
        </p15:guide>
        <p15:guide id="12" pos="936">
          <p15:clr>
            <a:srgbClr val="F26B43"/>
          </p15:clr>
        </p15:guide>
        <p15:guide id="13" pos="864">
          <p15:clr>
            <a:srgbClr val="F26B43"/>
          </p15:clr>
        </p15:guide>
        <p15:guide id="14" pos="5184">
          <p15:clr>
            <a:srgbClr val="F26B43"/>
          </p15:clr>
        </p15:guide>
        <p15:guide id="15" pos="648">
          <p15:clr>
            <a:srgbClr val="F26B43"/>
          </p15:clr>
        </p15:guide>
        <p15:guide id="16" orient="horz" pos="1368">
          <p15:clr>
            <a:srgbClr val="F26B43"/>
          </p15:clr>
        </p15:guide>
        <p15:guide id="17" orient="horz" pos="1440">
          <p15:clr>
            <a:srgbClr val="F26B43"/>
          </p15:clr>
        </p15:guide>
        <p15:guide id="18" orient="horz" pos="3696">
          <p15:clr>
            <a:srgbClr val="F26B43"/>
          </p15:clr>
        </p15:guide>
        <p15:guide id="19" orient="horz" pos="432">
          <p15:clr>
            <a:srgbClr val="F26B43"/>
          </p15:clr>
        </p15:guide>
        <p15:guide id="20" orient="horz" pos="1512">
          <p15:clr>
            <a:srgbClr val="F26B43"/>
          </p15:clr>
        </p15:guide>
        <p15:guide id="21" pos="5616">
          <p15:clr>
            <a:srgbClr val="F26B43"/>
          </p15:clr>
        </p15:guide>
        <p15:guide id="22" pos="761">
          <p15:clr>
            <a:srgbClr val="F26B43"/>
          </p15:clr>
        </p15:guide>
        <p15:guide id="23" pos="7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966AA7-4505-49A6-8C09-09B9DF9F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732334"/>
            <a:ext cx="1280387" cy="1594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9C687-2A71-4305-A263-A4251D79CB48}"/>
              </a:ext>
            </a:extLst>
          </p:cNvPr>
          <p:cNvSpPr txBox="1"/>
          <p:nvPr/>
        </p:nvSpPr>
        <p:spPr>
          <a:xfrm>
            <a:off x="3224808" y="2448063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Università </a:t>
            </a:r>
            <a:r>
              <a:rPr lang="it-IT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degli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Studi dell’Aquila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A3FC2-07A8-4D0F-ABC5-BBAE2349C4C1}"/>
              </a:ext>
            </a:extLst>
          </p:cNvPr>
          <p:cNvSpPr txBox="1"/>
          <p:nvPr/>
        </p:nvSpPr>
        <p:spPr>
          <a:xfrm>
            <a:off x="3964497" y="2867960"/>
            <a:ext cx="2563522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Dipartimento di Ingegneria e Scienze </a:t>
            </a:r>
          </a:p>
          <a:p>
            <a:pPr algn="ct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dell’Informazione e Matematica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6903D-4023-4992-A14C-FFF549C33D1E}"/>
              </a:ext>
            </a:extLst>
          </p:cNvPr>
          <p:cNvSpPr txBox="1"/>
          <p:nvPr/>
        </p:nvSpPr>
        <p:spPr>
          <a:xfrm>
            <a:off x="1919927" y="3952514"/>
            <a:ext cx="613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Generation of Textual Modelling Environments for</a:t>
            </a:r>
          </a:p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Metamodel-specific Languages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44150-8047-4B88-8857-29EEEC3526C1}"/>
              </a:ext>
            </a:extLst>
          </p:cNvPr>
          <p:cNvSpPr txBox="1"/>
          <p:nvPr/>
        </p:nvSpPr>
        <p:spPr>
          <a:xfrm>
            <a:off x="7329264" y="5085184"/>
            <a:ext cx="14157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Candidato:</a:t>
            </a:r>
          </a:p>
          <a:p>
            <a:pPr algn="r"/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Stefano Valentini</a:t>
            </a:r>
          </a:p>
          <a:p>
            <a:pPr algn="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Matr.: 227718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93298-8B3E-4C38-BE3C-06C3E0BDDE53}"/>
              </a:ext>
            </a:extLst>
          </p:cNvPr>
          <p:cNvSpPr txBox="1"/>
          <p:nvPr/>
        </p:nvSpPr>
        <p:spPr>
          <a:xfrm>
            <a:off x="1119868" y="5085184"/>
            <a:ext cx="16001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Relatore:</a:t>
            </a:r>
          </a:p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Prof.</a:t>
            </a:r>
          </a:p>
          <a:p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Alfonso Pierantonio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21DAD-52B9-41FA-9639-1FC5181391B9}"/>
              </a:ext>
            </a:extLst>
          </p:cNvPr>
          <p:cNvSpPr txBox="1"/>
          <p:nvPr/>
        </p:nvSpPr>
        <p:spPr>
          <a:xfrm>
            <a:off x="3830170" y="3431302"/>
            <a:ext cx="25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Corso di Laurea in Informatica</a:t>
            </a:r>
            <a:endParaRPr lang="en-GB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931E8E57-9E84-45F6-AD32-CD9C65D0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69" y="2845228"/>
            <a:ext cx="346628" cy="4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920552" y="908720"/>
            <a:ext cx="8393034" cy="2664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24D04-84C9-462C-B484-38D4CE34FEAB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450072" cy="150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Avendo un generatore di ambienti di modellazione possiamo sperimentare con meta-modelli più complessi; in particolare, essendo il </a:t>
            </a:r>
            <a:r>
              <a:rPr lang="it-I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 meta-modello per lo standard Ecore 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comunque considerato un meta-modello, possiamo generare, utilizzando l’applicativo sviluppato, un ambiente di sviluppo testuale per i meta-modelli Ecore stessi. Considerando come entry point l’EClassifier 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EPackage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quello che otteniamo è una specifica grammaticale che rispecchia i vincoli di modellazione espressi dallo standard stesso; ovvero otteniamo in output un ambiente di modellazione Web-based per generici meta-modelli conformi allo standard Ecore. In Fig. 10 è mostrato un esempio pratico di modellazione; nel dettaglio, tramite il Web editor generato, è stato costruito il meta-modello 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mostrato in Fig. 7 (precedente slide).</a:t>
            </a:r>
          </a:p>
          <a:p>
            <a:endParaRPr lang="it-IT" sz="11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22861-971F-4080-9D5D-B7C8531E67B6}"/>
              </a:ext>
            </a:extLst>
          </p:cNvPr>
          <p:cNvSpPr txBox="1"/>
          <p:nvPr/>
        </p:nvSpPr>
        <p:spPr>
          <a:xfrm>
            <a:off x="704528" y="116632"/>
            <a:ext cx="907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Caso di studio: generazione dell’ambiente di modellazione Web per il meta meta-modello </a:t>
            </a:r>
            <a:r>
              <a:rPr lang="it-IT" sz="2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ecore.ecore</a:t>
            </a:r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ADEA80-8E02-4C9A-AA56-080F3F58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95" y="2675437"/>
            <a:ext cx="3838213" cy="3863944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C86F96-3BAB-4F89-A95E-97C1A7863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87" y="2669117"/>
            <a:ext cx="3838213" cy="35139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0F0E7E-709B-4E40-8E5D-71798763E6E0}"/>
              </a:ext>
            </a:extLst>
          </p:cNvPr>
          <p:cNvSpPr txBox="1"/>
          <p:nvPr/>
        </p:nvSpPr>
        <p:spPr>
          <a:xfrm>
            <a:off x="5388631" y="6183055"/>
            <a:ext cx="3760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10. Editor Web per il meta meta-modello 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ecore.ecore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A111B56C-CD75-4BFA-9DA1-D6056A163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7AC2D-EEAE-481D-868E-CE11831F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1A15E9-A987-4F00-A02D-5A3608DC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48680"/>
            <a:ext cx="7800975" cy="8709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Introduzione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3A7C5AD-B9F6-43BD-A8E9-13F4E7CD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6" y="1484784"/>
            <a:ext cx="7800975" cy="4032448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Questa tesi descrive un processo automatico per la </a:t>
            </a:r>
            <a:r>
              <a:rPr lang="it-IT" sz="18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generazione</a:t>
            </a:r>
            <a:r>
              <a:rPr lang="it-IT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di ambienti di modellazione testuali Web-based. In particolare, partendo da un meta-modello, è stato definito:</a:t>
            </a:r>
          </a:p>
          <a:p>
            <a:pPr lvl="1"/>
            <a:r>
              <a:rPr lang="it-IT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 </a:t>
            </a:r>
            <a:r>
              <a:rPr lang="it-IT" sz="1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mapping</a:t>
            </a:r>
            <a:r>
              <a:rPr lang="it-IT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canonico per la definizione della sintassi testuale (concreta); </a:t>
            </a:r>
          </a:p>
          <a:p>
            <a:pPr lvl="1"/>
            <a:r>
              <a:rPr lang="it-IT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 generazione del relativo ambiente di modellazione. </a:t>
            </a:r>
            <a:endParaRPr lang="it-IT" sz="18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30352" lvl="1" indent="0">
              <a:buNone/>
            </a:pPr>
            <a:endParaRPr lang="it-IT" sz="18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30352" lvl="1" indent="0">
              <a:buNone/>
            </a:pPr>
            <a:endParaRPr lang="it-IT" sz="18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30352" lvl="1" indent="0">
              <a:buNone/>
            </a:pPr>
            <a:r>
              <a:rPr lang="it-IT" sz="18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L’intero processo è realizzato da un applicativo Java a linea di comando che utilizza l’interazione di motori di trasformazione di modelli e frameworks quali </a:t>
            </a:r>
            <a:r>
              <a:rPr lang="it-IT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it-IT" sz="18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</a:t>
            </a:r>
            <a:r>
              <a:rPr lang="it-IT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it-IT" sz="18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endParaRPr lang="it-IT" sz="18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997619B-FD52-440C-93DE-448E6B67E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E0C2-6CA0-43AA-8CF8-E0B7DC1D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36" y="404664"/>
            <a:ext cx="7800975" cy="8709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 Driven Engineering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CEB0E-AFAE-48C3-908D-D25FA76B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36" y="1340768"/>
            <a:ext cx="7992888" cy="2664296"/>
          </a:xfrm>
        </p:spPr>
        <p:txBody>
          <a:bodyPr>
            <a:normAutofit/>
          </a:bodyPr>
          <a:lstStyle/>
          <a:p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 è fatto uso di tecnologie proprie della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 </a:t>
            </a:r>
            <a:r>
              <a:rPr lang="it-IT" sz="1400" b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Driven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Engineering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MDE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è una metodologia di sviluppo software che si basa su concetti chiave quali:</a:t>
            </a:r>
          </a:p>
          <a:p>
            <a:pPr lvl="1"/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Modelli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dato uno scopo, possiamo definire un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modello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come un artefatto che rappresenta un certo sistema astraendone i dettagli non utili all’ottenimento di tale scopo.</a:t>
            </a:r>
          </a:p>
          <a:p>
            <a:pPr lvl="1"/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Meta-modelli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un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meta-modello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è una specifica formale per la creazione di modelli. </a:t>
            </a:r>
          </a:p>
          <a:p>
            <a:pPr lvl="1"/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Trasformazioni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modelli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programmi                                                              per la generazione automatica di nuovi                                                            modelli a partire da modelli e/o artefatti                                                               testuali già esistenti.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C17A-D898-4D80-A174-FE76C0E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81395644-EA88-410D-9944-2DC4EE2F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CCAA34-FC65-462A-B696-7BA9B855C218}"/>
              </a:ext>
            </a:extLst>
          </p:cNvPr>
          <p:cNvSpPr txBox="1">
            <a:spLocks/>
          </p:cNvSpPr>
          <p:nvPr/>
        </p:nvSpPr>
        <p:spPr>
          <a:xfrm>
            <a:off x="812800" y="3755267"/>
            <a:ext cx="4450902" cy="2914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MDE fa riferimento ad una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gerarchia di meta-modellazione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per la quale: 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nel livello inferiore,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M0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si trova il sistema da modellare;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nel livello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M1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 trova il modello (o i modelli) che rappresentano tale sistema;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 ogni modello, nel livello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M2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si trova il rispettivo meta-modello a cui esso è conforme; 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analogamente, nel livello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M3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per ogni meta-modello, si trova il meta meta-modello a cui è conforme.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it-IT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819D9E-48F6-465E-9EF2-40B335D4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924944"/>
            <a:ext cx="3107946" cy="3468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7A42A1-A805-46A6-808F-3FD729F41FBF}"/>
              </a:ext>
            </a:extLst>
          </p:cNvPr>
          <p:cNvSpPr txBox="1"/>
          <p:nvPr/>
        </p:nvSpPr>
        <p:spPr>
          <a:xfrm>
            <a:off x="5684680" y="6348968"/>
            <a:ext cx="2642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1. </a:t>
            </a:r>
            <a:r>
              <a:rPr lang="en-GB" sz="11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Gerarchia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di Meta-modellazione.</a:t>
            </a:r>
            <a:endParaRPr lang="it-IT" sz="11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F3DE8-546A-4BEC-9CB6-7646E3C7DA89}"/>
              </a:ext>
            </a:extLst>
          </p:cNvPr>
          <p:cNvSpPr txBox="1"/>
          <p:nvPr/>
        </p:nvSpPr>
        <p:spPr>
          <a:xfrm>
            <a:off x="3855619" y="5949280"/>
            <a:ext cx="2569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2. Struttura dello standard Ecore.</a:t>
            </a:r>
            <a:endParaRPr lang="it-IT" sz="11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7AFDE5-33C7-4D5A-BC1F-B0611308A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35" y="3212976"/>
            <a:ext cx="5673501" cy="273630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1114427" y="1412776"/>
            <a:ext cx="7943029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Gli strumenti utilizzati fanno parte dell’</a:t>
            </a:r>
            <a:r>
              <a:rPr lang="it-IT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Eclipse</a:t>
            </a:r>
            <a:r>
              <a:rPr lang="it-IT" sz="16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it-IT" sz="16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Framework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(EMF) è un framework che rende disponibili </a:t>
            </a:r>
            <a:r>
              <a:rPr lang="it-IT" sz="16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tools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per la manipolazione di modelli. In particolare EMF fornisce un meta-modello per la creazione di modelli chiamato </a:t>
            </a:r>
            <a:r>
              <a:rPr lang="it-IT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 concetti principali dello standard </a:t>
            </a:r>
            <a:r>
              <a:rPr lang="it-IT" sz="16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sono le </a:t>
            </a:r>
            <a:r>
              <a:rPr lang="it-IT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it-IT" sz="16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EStructuralFeature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it-IT" sz="16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EReference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ed </a:t>
            </a:r>
            <a:r>
              <a:rPr lang="it-IT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EAttribute</a:t>
            </a:r>
            <a:r>
              <a:rPr lang="it-IT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 generale, una EClass può contenere più EStructuralFeature ovvero EReference e/o EAttribute.</a:t>
            </a:r>
            <a:endParaRPr lang="it-IT" sz="16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4D0E77-F4AA-48A8-8F69-6F17BEFF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52" y="332656"/>
            <a:ext cx="7800975" cy="8709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Eclipse Modeling Framework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3327FEF-5A3D-4ED1-907C-27E104511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AA090-C0AF-45DE-ADC0-615FF23BEB98}"/>
              </a:ext>
            </a:extLst>
          </p:cNvPr>
          <p:cNvSpPr txBox="1"/>
          <p:nvPr/>
        </p:nvSpPr>
        <p:spPr>
          <a:xfrm>
            <a:off x="848544" y="251937"/>
            <a:ext cx="831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endParaRPr lang="it-IT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B218F5-DE0F-43D8-A19D-779BEAA2910D}"/>
              </a:ext>
            </a:extLst>
          </p:cNvPr>
          <p:cNvSpPr txBox="1">
            <a:spLocks/>
          </p:cNvSpPr>
          <p:nvPr/>
        </p:nvSpPr>
        <p:spPr>
          <a:xfrm>
            <a:off x="848544" y="980728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 è un linguaggio di trasformazioni M2T. Una trasformazione M2T in Acceleo è composta da uno o più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moduli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ovvero file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.mtl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contenenti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tempaltes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queries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templates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sono porzioni di codice delimitate dai tag </a:t>
            </a:r>
            <a:r>
              <a:rPr lang="it-IT" sz="1100" i="0" dirty="0">
                <a:solidFill>
                  <a:schemeClr val="tx1"/>
                </a:solidFill>
                <a:latin typeface="InputSerif" panose="02000506020000090004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[template... ][/template]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contenenti istruzioni per la generazione di testo. </a:t>
            </a:r>
            <a:endParaRPr lang="it-IT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it-IT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206E14A-E3C4-4F5D-A403-12C3E599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608596"/>
            <a:ext cx="5184576" cy="324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990D74-4898-45D1-9FA4-5D9C6A1C9AAA}"/>
              </a:ext>
            </a:extLst>
          </p:cNvPr>
          <p:cNvSpPr txBox="1"/>
          <p:nvPr/>
        </p:nvSpPr>
        <p:spPr>
          <a:xfrm>
            <a:off x="5660018" y="5831686"/>
            <a:ext cx="2077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3. Esempio di un file 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.mtl.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0455848-A2FB-4847-8B95-01E0F96F3660}"/>
              </a:ext>
            </a:extLst>
          </p:cNvPr>
          <p:cNvSpPr txBox="1">
            <a:spLocks/>
          </p:cNvSpPr>
          <p:nvPr/>
        </p:nvSpPr>
        <p:spPr>
          <a:xfrm>
            <a:off x="842439" y="5026387"/>
            <a:ext cx="306008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Esempio di template Acceleo che genera un JavaBean per ogni classe contenuta in un modello UML dato in input.</a:t>
            </a:r>
            <a:endParaRPr lang="it-IT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250D21AC-FB6B-4CE7-A268-D3961976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29C172-FF62-412C-BC35-680E60604161}"/>
              </a:ext>
            </a:extLst>
          </p:cNvPr>
          <p:cNvSpPr txBox="1">
            <a:spLocks/>
          </p:cNvSpPr>
          <p:nvPr/>
        </p:nvSpPr>
        <p:spPr>
          <a:xfrm>
            <a:off x="848544" y="2060848"/>
            <a:ext cx="302433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queries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sono porzioni di codice delimitate dal tag </a:t>
            </a:r>
            <a:r>
              <a:rPr lang="it-IT" sz="1200" dirty="0">
                <a:solidFill>
                  <a:schemeClr val="tx1"/>
                </a:solidFill>
                <a:latin typeface="InputSerif" panose="02000506020000090004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[query... /]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 vengono utilizzate per interrogare e quindi estrarre informazioni dai modelli in input.</a:t>
            </a:r>
            <a:endParaRPr lang="it-IT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3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6563B-7EAD-4A32-86FF-A1024EB49966}"/>
              </a:ext>
            </a:extLst>
          </p:cNvPr>
          <p:cNvSpPr txBox="1"/>
          <p:nvPr/>
        </p:nvSpPr>
        <p:spPr>
          <a:xfrm>
            <a:off x="889775" y="251937"/>
            <a:ext cx="831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endParaRPr lang="it-IT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5B2D0-CF87-4F0C-ACEA-28F779A67847}"/>
              </a:ext>
            </a:extLst>
          </p:cNvPr>
          <p:cNvSpPr txBox="1">
            <a:spLocks/>
          </p:cNvSpPr>
          <p:nvPr/>
        </p:nvSpPr>
        <p:spPr>
          <a:xfrm>
            <a:off x="848544" y="980727"/>
            <a:ext cx="8599729" cy="3430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 è un framework di Eclipse per l’implementazione di linguaggi di programmazione e DSLs a partire da una </a:t>
            </a:r>
            <a:r>
              <a:rPr lang="it-I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specifica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grammaticale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Da questa specifica Xtext genera un meta-modello Ecore rappresentante le entità espresse nella grammatica ed il parser associato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; 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 offre inoltre la possibilità di integrare il progetto con il supporto per Web editor testuali. Gli editor sono implementati in JavaScript. Le risorse specifiche del linguaggio e servizi di assistenza (quali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check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sintattici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highlighting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e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code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completion)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vengono forniti tramite richieste HTTP alla componente server (anch’essa generata da Xtext). </a:t>
            </a:r>
          </a:p>
          <a:p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 </a:t>
            </a:r>
            <a:r>
              <a:rPr lang="it-I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specifica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grammaticale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descrive la sintassi concreta e come è rappresentata in memoria. È composta da diversi tipi di regole:</a:t>
            </a: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1200" b="1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egole</a:t>
            </a:r>
            <a:r>
              <a:rPr lang="it-IT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terminali</a:t>
            </a:r>
            <a:r>
              <a:rPr lang="it-IT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descrivono i token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del DSL, solitamente sono utilizzate per esprimere tipi di dato base quali INT, STRING etc.</a:t>
            </a: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1200" b="1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egole</a:t>
            </a:r>
            <a:r>
              <a:rPr lang="it-IT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di parsing</a:t>
            </a:r>
            <a:r>
              <a:rPr lang="it-IT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descrivono le entità del DSL, sono utilizzate come pattern per la produzione di EClass nel modello Ecore derivato dalla grammatica.</a:t>
            </a:r>
            <a:endParaRPr lang="it-IT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1200" b="1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egole</a:t>
            </a:r>
            <a:r>
              <a:rPr lang="it-IT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di tipo</a:t>
            </a:r>
            <a:r>
              <a:rPr lang="it-IT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sono utilizzate per esprimere tipi di dato complesso, creano istanze di EDataType invece che di </a:t>
            </a:r>
            <a:r>
              <a:rPr lang="it-IT" sz="12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</a:t>
            </a:r>
            <a:r>
              <a:rPr lang="it-IT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endParaRPr lang="it-IT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1200" b="1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egole</a:t>
            </a:r>
            <a:r>
              <a:rPr lang="it-IT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di enumerazione</a:t>
            </a:r>
            <a:r>
              <a:rPr lang="it-IT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possono essere viste come scorciatoie per le regole di tipo; permettono di definire un insieme di possibili “opzioni” per una data regola.</a:t>
            </a:r>
            <a:endParaRPr lang="it-IT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327C3-222B-4ED4-8520-D4CB41164A3C}"/>
              </a:ext>
            </a:extLst>
          </p:cNvPr>
          <p:cNvSpPr txBox="1"/>
          <p:nvPr/>
        </p:nvSpPr>
        <p:spPr>
          <a:xfrm>
            <a:off x="1712640" y="5242359"/>
            <a:ext cx="2505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4.1. Esempio di regola terminale.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ECB04-F03E-49BD-BED9-0F9ED8186BEA}"/>
              </a:ext>
            </a:extLst>
          </p:cNvPr>
          <p:cNvSpPr txBox="1"/>
          <p:nvPr/>
        </p:nvSpPr>
        <p:spPr>
          <a:xfrm>
            <a:off x="6144948" y="5242359"/>
            <a:ext cx="2539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4.2. Esempio di regola di parsing.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E69E3-8421-41E2-8A69-A5DB1E17B08E}"/>
              </a:ext>
            </a:extLst>
          </p:cNvPr>
          <p:cNvSpPr txBox="1"/>
          <p:nvPr/>
        </p:nvSpPr>
        <p:spPr>
          <a:xfrm>
            <a:off x="1797948" y="5997064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4.3. Esempio di regola di tipo.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28A78-9640-4860-B78D-AC997B9D7A60}"/>
              </a:ext>
            </a:extLst>
          </p:cNvPr>
          <p:cNvSpPr txBox="1"/>
          <p:nvPr/>
        </p:nvSpPr>
        <p:spPr>
          <a:xfrm>
            <a:off x="6064580" y="5997064"/>
            <a:ext cx="2929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4.4. Esempio di regola di enumerazione.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5476D6-7249-4B25-9CE8-05F733F4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67" y="4653136"/>
            <a:ext cx="3960440" cy="589223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036C2FC-58DA-457C-B2CD-EA8D2043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2" y="5676819"/>
            <a:ext cx="3960440" cy="33946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87BBA45-86A7-4CCE-B2B7-C0F941502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2" y="4653136"/>
            <a:ext cx="3960440" cy="59271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20F01F-3185-4959-99F3-F5D272AC3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67" y="5660361"/>
            <a:ext cx="3960440" cy="337001"/>
          </a:xfrm>
          <a:prstGeom prst="rect">
            <a:avLst/>
          </a:prstGeom>
        </p:spPr>
      </p:pic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C487D2-EDF3-45CE-B590-6D352B787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2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1136576" y="1412776"/>
            <a:ext cx="806489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L’applicativo sviluppato esegue i seguenti passi: dopo aver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caricato e registrato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il meta-modello Ecore, e dopo aver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compilato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la template Acceleo, esegue la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trasformazione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M2T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che genera il file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.xtext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contenente la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specifica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grammaticale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prodotta dal meta-modello in input. Questo file è inserito in un apposito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progetto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costruito dall’applicativo stesso; la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compilazione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di questo progetto porta alla generazione dell’editor Web e della componente server che si occupa di fornire i servizi di assistenza.</a:t>
            </a:r>
          </a:p>
        </p:txBody>
      </p:sp>
      <p:pic>
        <p:nvPicPr>
          <p:cNvPr id="3" name="Picture 2" descr="A picture containing object, clock, first-aid kit&#10;&#10;Description generated with very high confidence">
            <a:extLst>
              <a:ext uri="{FF2B5EF4-FFF2-40B4-BE49-F238E27FC236}">
                <a16:creationId xmlns:a16="http://schemas.microsoft.com/office/drawing/2014/main" id="{57CB7C3F-6F9E-409F-9AE0-B91E6020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457640"/>
            <a:ext cx="6929118" cy="2563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F8774-91CB-455D-8762-75FDC6EB1826}"/>
              </a:ext>
            </a:extLst>
          </p:cNvPr>
          <p:cNvSpPr txBox="1"/>
          <p:nvPr/>
        </p:nvSpPr>
        <p:spPr>
          <a:xfrm>
            <a:off x="3872880" y="6119718"/>
            <a:ext cx="2893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5. Flusso di esecuzione dell’applicativo.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6EA72E-A62A-4308-8865-E9D4AB77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48680"/>
            <a:ext cx="7800975" cy="870992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Implementazione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C317415B-1220-4CE9-A927-8FA950ACC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848544" y="764704"/>
            <a:ext cx="8393034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L’essenza dell’applicativo risiede nella template; per ottenere un file 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.xtext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è necessario fornire alla template Acceleo l’URI del meta-modello Ecore in input e l’entry</a:t>
            </a:r>
            <a:r>
              <a:rPr lang="it-IT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point. L’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entry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point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è il nome della EClass da dove parte la generazione, è da intendere come la principale entità del meta-modello o l’entità che in qualche modo “racchiude” le altre entità. La template Acceleo genera le regole grammaticali in questo modo: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viene analizzata la EClass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entry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point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generando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regole di parsing 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che riflettono le sue caratteristiche (attributi, relazioni, composizioni; considerando il caso in cui possa essere superclasse di altre EClass e/o una EClass interfaccia/astratta).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 lo stesso procedimento vengono generate le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regole di parsing 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 le altre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viene generata una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regola di tipo 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 ogni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EDataType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nel meta-modello in input.</a:t>
            </a:r>
          </a:p>
          <a:p>
            <a:pPr lvl="1"/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vengono generate </a:t>
            </a:r>
            <a:r>
              <a:rPr lang="it-IT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regole di enumerazione 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 ogni </a:t>
            </a:r>
            <a:r>
              <a:rPr lang="it-IT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EEnum</a:t>
            </a:r>
            <a:r>
              <a:rPr lang="it-IT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nel meta-modello in input.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AA090-C0AF-45DE-ADC0-615FF23BEB98}"/>
              </a:ext>
            </a:extLst>
          </p:cNvPr>
          <p:cNvSpPr txBox="1"/>
          <p:nvPr/>
        </p:nvSpPr>
        <p:spPr>
          <a:xfrm>
            <a:off x="776536" y="116632"/>
            <a:ext cx="90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Template Acceleo </a:t>
            </a:r>
            <a:r>
              <a:rPr lang="it-IT" sz="32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generate.mtl</a:t>
            </a:r>
            <a:endParaRPr lang="it-IT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C6160-D9C1-4939-B3D6-FB4326635478}"/>
              </a:ext>
            </a:extLst>
          </p:cNvPr>
          <p:cNvSpPr txBox="1"/>
          <p:nvPr/>
        </p:nvSpPr>
        <p:spPr>
          <a:xfrm>
            <a:off x="3584848" y="6381328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6. Struttura della template Acceleo </a:t>
            </a:r>
            <a:r>
              <a:rPr lang="en-GB" sz="11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generate.mtl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297F1E-6102-48D9-8715-762AD08D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25" y="3501008"/>
            <a:ext cx="7545288" cy="2849712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A4327046-6F14-47CC-9E18-F211080DC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9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920552" y="908720"/>
            <a:ext cx="8393034" cy="2664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24D04-84C9-462C-B484-38D4CE34FEAB}"/>
              </a:ext>
            </a:extLst>
          </p:cNvPr>
          <p:cNvSpPr txBox="1">
            <a:spLocks/>
          </p:cNvSpPr>
          <p:nvPr/>
        </p:nvSpPr>
        <p:spPr>
          <a:xfrm>
            <a:off x="854136" y="908720"/>
            <a:ext cx="424288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Prendiamo in esame il meta-modello 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 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Fig. 7. Da questo meta-modello, attraverso la trasformazione M2T Acceleo otteniamo la specifica grammaticale in Fig. 8. Questo file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viene successivamente posizionato all’interno del progetto Xtext appositamente generato. Dopo aver compilato il progetto, otteniamo l’editor Web in Fig. 9.</a:t>
            </a:r>
            <a:endParaRPr lang="it-IT" sz="12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1E4FCB-4F20-4F5C-8C36-011D89A9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8640"/>
            <a:ext cx="4067856" cy="1530424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0BDD22E-778B-4680-8683-84A74D5F4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88840"/>
            <a:ext cx="3922946" cy="4314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22861-971F-4080-9D5D-B7C8531E67B6}"/>
              </a:ext>
            </a:extLst>
          </p:cNvPr>
          <p:cNvSpPr txBox="1"/>
          <p:nvPr/>
        </p:nvSpPr>
        <p:spPr>
          <a:xfrm>
            <a:off x="776536" y="116632"/>
            <a:ext cx="90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Esempio di funzionamento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0F484-3927-48DC-AD6C-8424484DDB9F}"/>
              </a:ext>
            </a:extLst>
          </p:cNvPr>
          <p:cNvSpPr txBox="1"/>
          <p:nvPr/>
        </p:nvSpPr>
        <p:spPr>
          <a:xfrm>
            <a:off x="6177136" y="1700808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7. Meta-modello 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837C0-D64A-45A3-9A42-786D8545D261}"/>
              </a:ext>
            </a:extLst>
          </p:cNvPr>
          <p:cNvSpPr txBox="1"/>
          <p:nvPr/>
        </p:nvSpPr>
        <p:spPr>
          <a:xfrm>
            <a:off x="5313040" y="6309320"/>
            <a:ext cx="3911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8. Grammatica generata dal meta-modello 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1662F-F972-4784-B9ED-CEC02792363E}"/>
              </a:ext>
            </a:extLst>
          </p:cNvPr>
          <p:cNvSpPr txBox="1"/>
          <p:nvPr/>
        </p:nvSpPr>
        <p:spPr>
          <a:xfrm>
            <a:off x="1374443" y="5787853"/>
            <a:ext cx="3401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9. Editor Web per il meta-modello 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0" name="Picture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000B52-5B1E-44D1-86F8-16F20CA6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86" y="2492896"/>
            <a:ext cx="3514608" cy="3312368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FABC322B-0796-423F-A3EB-6FF146E4A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81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9">
      <a:dk1>
        <a:sysClr val="windowText" lastClr="000000"/>
      </a:dk1>
      <a:lt1>
        <a:sysClr val="window" lastClr="FFFFFF"/>
      </a:lt1>
      <a:dk2>
        <a:srgbClr val="01646D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1267</TotalTime>
  <Words>1289</Words>
  <Application>Microsoft Office PowerPoint</Application>
  <PresentationFormat>A4 Paper (210x297 mm)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CMU Serif</vt:lpstr>
      <vt:lpstr>Franklin Gothic Book</vt:lpstr>
      <vt:lpstr>InputSerif</vt:lpstr>
      <vt:lpstr>Crop</vt:lpstr>
      <vt:lpstr>PowerPoint Presentation</vt:lpstr>
      <vt:lpstr>Introduzione</vt:lpstr>
      <vt:lpstr>Model Driven Engineering</vt:lpstr>
      <vt:lpstr>Eclipse Modeling Framework</vt:lpstr>
      <vt:lpstr>PowerPoint Presentation</vt:lpstr>
      <vt:lpstr>PowerPoint Presentation</vt:lpstr>
      <vt:lpstr>Implementazione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Valentini</dc:creator>
  <cp:lastModifiedBy>Stefano Valentini</cp:lastModifiedBy>
  <cp:revision>108</cp:revision>
  <cp:lastPrinted>2017-10-15T14:31:10Z</cp:lastPrinted>
  <dcterms:created xsi:type="dcterms:W3CDTF">2017-10-14T15:00:53Z</dcterms:created>
  <dcterms:modified xsi:type="dcterms:W3CDTF">2017-10-20T07:30:54Z</dcterms:modified>
</cp:coreProperties>
</file>