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56" r:id="rId3"/>
    <p:sldId id="26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5" r:id="rId12"/>
    <p:sldId id="267" r:id="rId13"/>
    <p:sldId id="268" r:id="rId14"/>
    <p:sldId id="272" r:id="rId15"/>
    <p:sldId id="269" r:id="rId16"/>
    <p:sldId id="270" r:id="rId17"/>
    <p:sldId id="271" r:id="rId18"/>
    <p:sldId id="273" r:id="rId19"/>
    <p:sldId id="276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6" r:id="rId28"/>
    <p:sldId id="285" r:id="rId29"/>
    <p:sldId id="287" r:id="rId30"/>
    <p:sldId id="288" r:id="rId31"/>
    <p:sldId id="289" r:id="rId32"/>
    <p:sldId id="290" r:id="rId33"/>
    <p:sldId id="291" r:id="rId34"/>
    <p:sldId id="293" r:id="rId35"/>
    <p:sldId id="295" r:id="rId36"/>
    <p:sldId id="296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CBF05-F112-4493-A734-27E14486C7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F5DDF-FB05-41A0-99E7-6A1E14AF62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107A63-5D6C-4726-A05F-21B657038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D73F3-D048-4DF4-8EB9-384789F9739B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30C38-B222-4DE7-910A-44182B8AA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CEEA80-0AF7-40AB-B60F-1F4EF3E36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9E902-93B0-4106-A7BF-2001B8D6B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375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F8B49-18E3-4593-A316-6083713EE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A7BD56-D229-4A73-A9CF-99A4B40B7B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1AEA2-EE0D-4604-AC8A-264CE7315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D73F3-D048-4DF4-8EB9-384789F9739B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7E6F65-BD09-4E0F-B0A8-00084296E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054A46-EE71-403C-B009-9B3ABA79D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9E902-93B0-4106-A7BF-2001B8D6B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9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62E9B8-2C91-43E6-A0BF-8B1CF49771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CDF66E-A803-4C47-94F3-97F052CB9A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CDEBE-986D-4448-B311-CBDE92BD9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D73F3-D048-4DF4-8EB9-384789F9739B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2F515-B10C-4B60-931F-C17D2544B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3568BE-59D9-4D58-8B20-C7C4B8C26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9E902-93B0-4106-A7BF-2001B8D6B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989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3043F-91EC-495F-85BB-FE8382B91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B16F7-7A90-4291-9671-CAD035CDE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7B9D4A-8E43-406F-BFDF-4E2D74BE7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D73F3-D048-4DF4-8EB9-384789F9739B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B36CB8-4EDB-47FA-BAE5-F736EC09A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56C63-FDE4-4CF0-AE5F-5812BC0FF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9E902-93B0-4106-A7BF-2001B8D6B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678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C8076-6B84-4154-B3C7-17EC0AEA0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EA792-8FE8-4E20-828F-C362EA7B84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033918-4289-41B3-B2DF-05C8D8620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D73F3-D048-4DF4-8EB9-384789F9739B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FEA174-5D8D-471F-94B2-F4E5EE92F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BA111-6366-4ACF-A58C-5E35AE722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9E902-93B0-4106-A7BF-2001B8D6B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201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95972-92A2-481D-9798-9ED34334C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C2141-2B1B-4F44-93B6-A05F8A1D0F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E3CFEA-63E5-4058-A590-24A67B10B4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1336EB-EA65-4A93-85E5-A72853EE5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D73F3-D048-4DF4-8EB9-384789F9739B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133DC1-710C-4E2B-A4CC-1B100C356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DFD9F5-B669-4DCA-BD98-AA0882EF0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9E902-93B0-4106-A7BF-2001B8D6B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732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94287-5A33-45AE-A31C-05E593618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91224D-5475-46EA-AF1A-D0518B43F2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40B893-F244-4845-8175-31058B7A18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5A599A-571C-401C-A56D-A17444089E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C77236-B0BD-46C5-B1C5-9EA0952CC6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882BB3-74BF-4D57-947A-273A8F362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D73F3-D048-4DF4-8EB9-384789F9739B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118BC7-0DCC-4163-AF0B-21330911A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84CD58-5B88-406F-AA53-522952119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9E902-93B0-4106-A7BF-2001B8D6B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501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278C7-2422-4BF2-A198-F4AC50CD0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8C3E86-8460-4260-B85D-D158A91D4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D73F3-D048-4DF4-8EB9-384789F9739B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0FF1F0-2760-4036-A458-E3F90668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57858-B83B-49EF-A504-FCC00CEE9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9E902-93B0-4106-A7BF-2001B8D6B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647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343FFB-0DBA-4576-AD8E-C5718C9D1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D73F3-D048-4DF4-8EB9-384789F9739B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E81274-553F-4628-AF2F-04FBB957D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048BC6-BBDF-4481-812C-2CC861669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9E902-93B0-4106-A7BF-2001B8D6B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836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1D0EF-392B-4BE7-A1A7-16412EE8F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1CF49-4AB6-4AED-9369-1CEC85600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BEC2C5-6AD4-4788-AAEE-CFDE85FDBE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723F19-AAA1-4F6C-A2C1-797832CA0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D73F3-D048-4DF4-8EB9-384789F9739B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CE2CE5-F3F3-4C89-A8C8-6DB411D1A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0D180A-F90D-4A19-9DDC-7010931DA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9E902-93B0-4106-A7BF-2001B8D6B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087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6BEC8-7FC9-43E7-AA84-50BEECB9A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A64624-7946-42D0-BB8D-F2DD1A543F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2A44A3-CCA9-4F89-A3AC-182657AFE4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6BD38A-25E3-482F-BB06-9982A5052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D73F3-D048-4DF4-8EB9-384789F9739B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05D99-2FD1-4ACA-A1BB-FA5477B6D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1DF11F-F9DA-403D-9AF9-C8206FDA0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9E902-93B0-4106-A7BF-2001B8D6B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17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FA0EEF-6CFA-4876-BD3A-BCD55B288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353C12-6F0B-4CF4-834C-69DDF56DAA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AE126-AE42-4B25-9CA8-8B40A01ACB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D73F3-D048-4DF4-8EB9-384789F9739B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D6197-203C-4E3D-9FC1-34A69214E3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8910C-B46A-4883-A2C9-00B2557E02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9E902-93B0-4106-A7BF-2001B8D6B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865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sra/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ftp://ftp.ncbi.nlm.nih.gov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ftp://ftp.ncbi.nlm.nih.gov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1BB4788-A9F7-43BB-AFBE-E854056DC2A8}"/>
              </a:ext>
            </a:extLst>
          </p:cNvPr>
          <p:cNvSpPr txBox="1"/>
          <p:nvPr/>
        </p:nvSpPr>
        <p:spPr>
          <a:xfrm>
            <a:off x="5038987" y="2828835"/>
            <a:ext cx="21140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Function</a:t>
            </a:r>
            <a:r>
              <a:rPr lang="en-US" sz="3600" dirty="0"/>
              <a:t> </a:t>
            </a:r>
            <a:r>
              <a:rPr lang="en-US" sz="3600" dirty="0" err="1"/>
              <a:t>make_db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398635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08996B-3D7A-4F4F-A5FF-299DFA51E3D7}"/>
              </a:ext>
            </a:extLst>
          </p:cNvPr>
          <p:cNvSpPr txBox="1"/>
          <p:nvPr/>
        </p:nvSpPr>
        <p:spPr>
          <a:xfrm>
            <a:off x="453005" y="1631672"/>
            <a:ext cx="6065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/>
              <a:t>4. ดาวน์โหลด โดยการคล</a:t>
            </a:r>
            <a:r>
              <a:rPr lang="th-TH" dirty="0" err="1"/>
              <a:t>ิ๊กข</a:t>
            </a:r>
            <a:r>
              <a:rPr lang="th-TH" dirty="0"/>
              <a:t>วา </a:t>
            </a:r>
            <a:r>
              <a:rPr lang="en-US" dirty="0"/>
              <a:t>Copy </a:t>
            </a:r>
            <a:r>
              <a:rPr lang="en-US" dirty="0" err="1"/>
              <a:t>url</a:t>
            </a:r>
            <a:r>
              <a:rPr lang="th-TH" dirty="0"/>
              <a:t> ไฟล์ตามภาพ แล้วดาวน์โหลดด้วย </a:t>
            </a:r>
            <a:r>
              <a:rPr lang="en-US" dirty="0" err="1"/>
              <a:t>wget</a:t>
            </a:r>
            <a:r>
              <a:rPr lang="en-US" dirty="0"/>
              <a:t> </a:t>
            </a:r>
            <a:r>
              <a:rPr lang="th-TH" dirty="0"/>
              <a:t>ใน </a:t>
            </a:r>
            <a:r>
              <a:rPr lang="en-US" dirty="0"/>
              <a:t>Linux </a:t>
            </a:r>
            <a:r>
              <a:rPr lang="th-TH" dirty="0"/>
              <a:t>(โหลดผ่าน </a:t>
            </a:r>
            <a:r>
              <a:rPr lang="en-US" dirty="0" err="1"/>
              <a:t>filezilla</a:t>
            </a:r>
            <a:r>
              <a:rPr lang="en-US" dirty="0"/>
              <a:t> </a:t>
            </a:r>
            <a:r>
              <a:rPr lang="th-TH" dirty="0"/>
              <a:t>อาจพบปัญหาดาต้าผิดปกติ แต่อาจจะไม่พบในอนาคต)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E4B7E9-AA63-48D4-BED7-320CF2A07940}"/>
              </a:ext>
            </a:extLst>
          </p:cNvPr>
          <p:cNvSpPr txBox="1"/>
          <p:nvPr/>
        </p:nvSpPr>
        <p:spPr>
          <a:xfrm>
            <a:off x="453005" y="192947"/>
            <a:ext cx="17532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CenmigDB</a:t>
            </a:r>
            <a:endParaRPr lang="en-US" dirty="0">
              <a:latin typeface="+mj-lt"/>
            </a:endParaRPr>
          </a:p>
          <a:p>
            <a:r>
              <a:rPr lang="th-TH" dirty="0">
                <a:latin typeface="+mj-lt"/>
              </a:rPr>
              <a:t>วิธีอัพเดตฐานข้อมูลด้วยข้อมูลจาก </a:t>
            </a:r>
            <a:r>
              <a:rPr lang="en-US" dirty="0">
                <a:latin typeface="+mj-lt"/>
              </a:rPr>
              <a:t>NCBI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8D520C-FB8B-4107-8480-94157F7B8135}"/>
              </a:ext>
            </a:extLst>
          </p:cNvPr>
          <p:cNvSpPr/>
          <p:nvPr/>
        </p:nvSpPr>
        <p:spPr>
          <a:xfrm>
            <a:off x="10196818" y="454581"/>
            <a:ext cx="1542177" cy="5536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Assembly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712989-D549-4312-944A-E0080C30AF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 t="40732" r="23417" b="25382"/>
          <a:stretch/>
        </p:blipFill>
        <p:spPr>
          <a:xfrm>
            <a:off x="585830" y="2357170"/>
            <a:ext cx="4841847" cy="34717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191EA59-1A77-472A-BFBE-CC49D77C6FEF}"/>
              </a:ext>
            </a:extLst>
          </p:cNvPr>
          <p:cNvSpPr txBox="1"/>
          <p:nvPr/>
        </p:nvSpPr>
        <p:spPr>
          <a:xfrm>
            <a:off x="6518247" y="1631672"/>
            <a:ext cx="4841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/>
              <a:t>5. ดาวน์โหลดจนครบทุก </a:t>
            </a:r>
            <a:r>
              <a:rPr lang="en-US" b="1" dirty="0"/>
              <a:t>species </a:t>
            </a:r>
            <a:r>
              <a:rPr lang="th-TH" b="1" dirty="0"/>
              <a:t>ที่ต้องการ</a:t>
            </a:r>
            <a:br>
              <a:rPr lang="th-TH" b="1" dirty="0"/>
            </a:br>
            <a:r>
              <a:rPr lang="th-TH" b="1" dirty="0"/>
              <a:t>6. ย้ายไฟล์ไปที่ </a:t>
            </a:r>
            <a:r>
              <a:rPr lang="en-US" b="1" dirty="0"/>
              <a:t>$PATH\</a:t>
            </a:r>
            <a:r>
              <a:rPr lang="en-US" b="1" dirty="0" err="1"/>
              <a:t>cenmigDB</a:t>
            </a:r>
            <a:r>
              <a:rPr lang="en-US" b="1" dirty="0"/>
              <a:t>\</a:t>
            </a:r>
            <a:r>
              <a:rPr lang="en-US" b="1" dirty="0" err="1"/>
              <a:t>raw_metadata</a:t>
            </a:r>
            <a:r>
              <a:rPr lang="en-US" b="1" dirty="0"/>
              <a:t>\</a:t>
            </a:r>
          </a:p>
        </p:txBody>
      </p:sp>
    </p:spTree>
    <p:extLst>
      <p:ext uri="{BB962C8B-B14F-4D97-AF65-F5344CB8AC3E}">
        <p14:creationId xmlns:p14="http://schemas.microsoft.com/office/powerpoint/2010/main" val="1927645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AC01DEF-D9C5-4BC8-8233-12BC305E7935}"/>
              </a:ext>
            </a:extLst>
          </p:cNvPr>
          <p:cNvSpPr txBox="1"/>
          <p:nvPr/>
        </p:nvSpPr>
        <p:spPr>
          <a:xfrm>
            <a:off x="453005" y="192947"/>
            <a:ext cx="17532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CenmigDB</a:t>
            </a:r>
            <a:endParaRPr lang="en-US" dirty="0">
              <a:latin typeface="+mj-lt"/>
            </a:endParaRPr>
          </a:p>
          <a:p>
            <a:r>
              <a:rPr lang="th-TH" dirty="0">
                <a:latin typeface="+mj-lt"/>
              </a:rPr>
              <a:t>วิธีอัพเดตฐานข้อมูลด้วยข้อมูลจาก </a:t>
            </a:r>
            <a:r>
              <a:rPr lang="en-US" dirty="0">
                <a:latin typeface="+mj-lt"/>
              </a:rPr>
              <a:t>NCBI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4DB5EA-BA1A-4D72-8D61-13495F8C7371}"/>
              </a:ext>
            </a:extLst>
          </p:cNvPr>
          <p:cNvSpPr txBox="1"/>
          <p:nvPr/>
        </p:nvSpPr>
        <p:spPr>
          <a:xfrm>
            <a:off x="545283" y="1342239"/>
            <a:ext cx="3724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Method 2 : </a:t>
            </a:r>
            <a:r>
              <a:rPr lang="en-US" b="1" u="sng" dirty="0" err="1"/>
              <a:t>Intregrated</a:t>
            </a:r>
            <a:r>
              <a:rPr lang="en-US" b="1" u="sng" dirty="0"/>
              <a:t> Download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B64C89-70BC-4772-8228-FB958064623A}"/>
              </a:ext>
            </a:extLst>
          </p:cNvPr>
          <p:cNvSpPr txBox="1"/>
          <p:nvPr/>
        </p:nvSpPr>
        <p:spPr>
          <a:xfrm>
            <a:off x="545282" y="3697020"/>
            <a:ext cx="8991599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dirty="0"/>
              <a:t>ปัจจุบันระบบ </a:t>
            </a:r>
            <a:r>
              <a:rPr lang="en-US" dirty="0"/>
              <a:t>internet </a:t>
            </a:r>
            <a:r>
              <a:rPr lang="th-TH" dirty="0"/>
              <a:t>ของ </a:t>
            </a:r>
            <a:r>
              <a:rPr lang="en-US" dirty="0"/>
              <a:t>MU </a:t>
            </a:r>
            <a:r>
              <a:rPr lang="th-TH" dirty="0"/>
              <a:t>ไม่อนุญาตให้ต่อกับระบบผ่านทาง </a:t>
            </a:r>
            <a:r>
              <a:rPr lang="en-US" dirty="0"/>
              <a:t>FTP </a:t>
            </a:r>
            <a:r>
              <a:rPr lang="th-TH" dirty="0"/>
              <a:t>ทำให้</a:t>
            </a:r>
            <a:r>
              <a:rPr lang="th-TH" dirty="0" err="1"/>
              <a:t>ฟั</a:t>
            </a:r>
            <a:r>
              <a:rPr lang="th-TH" dirty="0"/>
              <a:t>งก</a:t>
            </a:r>
            <a:r>
              <a:rPr lang="th-TH" dirty="0" err="1"/>
              <a:t>์ชั่น</a:t>
            </a:r>
            <a:r>
              <a:rPr lang="th-TH" dirty="0"/>
              <a:t>นี้ไม่สามารถผนวกเข้ากับ </a:t>
            </a:r>
            <a:r>
              <a:rPr lang="en-US" dirty="0"/>
              <a:t>workflow </a:t>
            </a:r>
            <a:r>
              <a:rPr lang="th-TH" dirty="0"/>
              <a:t>ได้ ในกรณีที่สามารถแก้ปัญหานี้ได้ ได้มีการพัฒนา </a:t>
            </a:r>
            <a:r>
              <a:rPr lang="en-US" dirty="0"/>
              <a:t>script </a:t>
            </a:r>
            <a:r>
              <a:rPr lang="th-TH" dirty="0"/>
              <a:t>เพื่อทำการดาวน์โหลดไฟล์ดังกล่าวแล้ว โดยทำการ </a:t>
            </a:r>
            <a:r>
              <a:rPr lang="en-US" dirty="0"/>
              <a:t>Uncomment </a:t>
            </a:r>
            <a:r>
              <a:rPr lang="th-TH" dirty="0"/>
              <a:t>คำสั่งตามภาพใน </a:t>
            </a:r>
            <a:r>
              <a:rPr lang="en-US" dirty="0"/>
              <a:t>CENMIG_run.py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dirty="0"/>
              <a:t>หรือสามารถนำ </a:t>
            </a:r>
            <a:r>
              <a:rPr lang="en-US" dirty="0"/>
              <a:t>Function </a:t>
            </a:r>
            <a:r>
              <a:rPr lang="th-TH" dirty="0"/>
              <a:t>ดังกล่าวมารันเพื่อดาวน์โหลดได้ด้วยคอมพิวเตอร์ที่สามารถต่อ </a:t>
            </a:r>
            <a:r>
              <a:rPr lang="en-US" dirty="0"/>
              <a:t>Internet </a:t>
            </a:r>
            <a:r>
              <a:rPr lang="th-TH" dirty="0"/>
              <a:t>ผ่าน </a:t>
            </a:r>
            <a:r>
              <a:rPr lang="en-US" dirty="0"/>
              <a:t>FTP </a:t>
            </a:r>
            <a:r>
              <a:rPr lang="th-TH" dirty="0"/>
              <a:t>โดย </a:t>
            </a:r>
            <a:r>
              <a:rPr lang="en-US" dirty="0"/>
              <a:t>function </a:t>
            </a:r>
            <a:r>
              <a:rPr lang="th-TH" dirty="0"/>
              <a:t>ดังกล่าวอยู่ใน </a:t>
            </a:r>
            <a:r>
              <a:rPr lang="en-US" dirty="0"/>
              <a:t>metadata_create.py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2F2175B-5C2A-4EAC-9980-D7D83C313E4D}"/>
              </a:ext>
            </a:extLst>
          </p:cNvPr>
          <p:cNvGrpSpPr/>
          <p:nvPr/>
        </p:nvGrpSpPr>
        <p:grpSpPr>
          <a:xfrm>
            <a:off x="545283" y="1937533"/>
            <a:ext cx="8991600" cy="1533525"/>
            <a:chOff x="545283" y="1937533"/>
            <a:chExt cx="8991600" cy="1533525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EEC9CEC9-3FA5-4A4B-8D5B-C84A334FB0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5283" y="1937533"/>
              <a:ext cx="8991600" cy="1533525"/>
            </a:xfrm>
            <a:prstGeom prst="rect">
              <a:avLst/>
            </a:prstGeom>
          </p:spPr>
        </p:pic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1E3F2B3C-7A1E-4360-81C3-DE028D2F98A2}"/>
                </a:ext>
              </a:extLst>
            </p:cNvPr>
            <p:cNvCxnSpPr/>
            <p:nvPr/>
          </p:nvCxnSpPr>
          <p:spPr>
            <a:xfrm flipH="1">
              <a:off x="6459523" y="2558642"/>
              <a:ext cx="553673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1768BBB-7BEF-4054-B6A4-8FF06BD53B1C}"/>
                </a:ext>
              </a:extLst>
            </p:cNvPr>
            <p:cNvCxnSpPr/>
            <p:nvPr/>
          </p:nvCxnSpPr>
          <p:spPr>
            <a:xfrm flipH="1">
              <a:off x="4328719" y="2736209"/>
              <a:ext cx="553673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57BD2BCA-3663-4E99-9705-EF9E8D022EDC}"/>
              </a:ext>
            </a:extLst>
          </p:cNvPr>
          <p:cNvSpPr/>
          <p:nvPr/>
        </p:nvSpPr>
        <p:spPr>
          <a:xfrm>
            <a:off x="10196818" y="454581"/>
            <a:ext cx="1542177" cy="5536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Assembly</a:t>
            </a:r>
          </a:p>
        </p:txBody>
      </p:sp>
    </p:spTree>
    <p:extLst>
      <p:ext uri="{BB962C8B-B14F-4D97-AF65-F5344CB8AC3E}">
        <p14:creationId xmlns:p14="http://schemas.microsoft.com/office/powerpoint/2010/main" val="1932657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BB76D3-288C-462B-A098-7BE7FD48FD1E}"/>
              </a:ext>
            </a:extLst>
          </p:cNvPr>
          <p:cNvSpPr txBox="1"/>
          <p:nvPr/>
        </p:nvSpPr>
        <p:spPr>
          <a:xfrm>
            <a:off x="4316135" y="2782669"/>
            <a:ext cx="35597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/>
              <a:t>การอัพเดต </a:t>
            </a:r>
            <a:r>
              <a:rPr lang="en-US" sz="3600" dirty="0"/>
              <a:t>metadata </a:t>
            </a:r>
            <a:r>
              <a:rPr lang="th-TH" sz="3600" dirty="0"/>
              <a:t>ด้วยข้อมูลจาก </a:t>
            </a:r>
            <a:r>
              <a:rPr lang="en-US" sz="3600" dirty="0"/>
              <a:t>NCBI</a:t>
            </a:r>
          </a:p>
        </p:txBody>
      </p:sp>
    </p:spTree>
    <p:extLst>
      <p:ext uri="{BB962C8B-B14F-4D97-AF65-F5344CB8AC3E}">
        <p14:creationId xmlns:p14="http://schemas.microsoft.com/office/powerpoint/2010/main" val="1315239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A55E4B2-198E-4051-A760-6D665B1E71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27" b="2293"/>
          <a:stretch/>
        </p:blipFill>
        <p:spPr>
          <a:xfrm>
            <a:off x="1670727" y="1484850"/>
            <a:ext cx="8984770" cy="18418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2CAD2E-03F4-4CE4-840C-F17100638D47}"/>
              </a:ext>
            </a:extLst>
          </p:cNvPr>
          <p:cNvSpPr txBox="1"/>
          <p:nvPr/>
        </p:nvSpPr>
        <p:spPr>
          <a:xfrm>
            <a:off x="1670726" y="3481431"/>
            <a:ext cx="69615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/>
              <a:t>การใช้งาน </a:t>
            </a:r>
            <a:r>
              <a:rPr lang="en-US" dirty="0"/>
              <a:t>: </a:t>
            </a:r>
            <a:r>
              <a:rPr lang="en-US" b="1" dirty="0"/>
              <a:t>python3 CENMIGDB_run.py </a:t>
            </a:r>
            <a:r>
              <a:rPr lang="en-US" b="1" dirty="0" err="1"/>
              <a:t>make_db</a:t>
            </a:r>
            <a:endParaRPr lang="en-US" b="1" dirty="0"/>
          </a:p>
          <a:p>
            <a:r>
              <a:rPr lang="en-US" dirty="0"/>
              <a:t>	-h </a:t>
            </a:r>
            <a:r>
              <a:rPr lang="th-TH" dirty="0"/>
              <a:t>เรียกหน้า </a:t>
            </a:r>
            <a:r>
              <a:rPr lang="en-US" dirty="0"/>
              <a:t>Help</a:t>
            </a:r>
          </a:p>
          <a:p>
            <a:r>
              <a:rPr lang="en-US" dirty="0"/>
              <a:t>	-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th-TH" dirty="0"/>
              <a:t>สำหรับระบุ</a:t>
            </a:r>
            <a:r>
              <a:rPr lang="en-US" dirty="0"/>
              <a:t>path</a:t>
            </a:r>
            <a:r>
              <a:rPr lang="th-TH" dirty="0"/>
              <a:t> </a:t>
            </a:r>
            <a:r>
              <a:rPr lang="en-US" dirty="0"/>
              <a:t>CSV form </a:t>
            </a:r>
            <a:r>
              <a:rPr lang="th-TH" dirty="0"/>
              <a:t>ที่เป็น </a:t>
            </a:r>
            <a:r>
              <a:rPr lang="en-US" dirty="0"/>
              <a:t>In-house data </a:t>
            </a:r>
            <a:r>
              <a:rPr lang="en-US" dirty="0">
                <a:solidFill>
                  <a:srgbClr val="FF0000"/>
                </a:solidFill>
              </a:rPr>
              <a:t>*NCBI </a:t>
            </a:r>
            <a:r>
              <a:rPr lang="th-TH" dirty="0">
                <a:solidFill>
                  <a:srgbClr val="FF0000"/>
                </a:solidFill>
              </a:rPr>
              <a:t>ไม่ต้องระบุ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	-o </a:t>
            </a:r>
            <a:r>
              <a:rPr lang="th-TH" dirty="0"/>
              <a:t>ระบุชื่อไฟล์ </a:t>
            </a:r>
            <a:r>
              <a:rPr lang="en-US" dirty="0"/>
              <a:t>output 	*Default: cenmigDB_metadata.csv</a:t>
            </a:r>
          </a:p>
          <a:p>
            <a:r>
              <a:rPr lang="en-US" dirty="0"/>
              <a:t>	-m </a:t>
            </a:r>
            <a:r>
              <a:rPr lang="th-TH" dirty="0"/>
              <a:t>สำหรับเลือกว่าจะใช้สร้าง </a:t>
            </a:r>
            <a:r>
              <a:rPr lang="en-US" dirty="0"/>
              <a:t>metadata </a:t>
            </a:r>
            <a:r>
              <a:rPr lang="th-TH" dirty="0"/>
              <a:t>จากข้อมูลใด </a:t>
            </a:r>
            <a:r>
              <a:rPr lang="en-US" dirty="0"/>
              <a:t>*Default:</a:t>
            </a:r>
            <a:r>
              <a:rPr lang="th-TH" dirty="0"/>
              <a:t> </a:t>
            </a:r>
            <a:r>
              <a:rPr lang="en-US" dirty="0" err="1"/>
              <a:t>ncbi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609953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C89B13-DA09-4616-864A-566ACF2E1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825" y="613008"/>
            <a:ext cx="8896350" cy="19240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1344227-16D4-4D51-8A03-DF0C95CD5C7C}"/>
              </a:ext>
            </a:extLst>
          </p:cNvPr>
          <p:cNvSpPr txBox="1"/>
          <p:nvPr/>
        </p:nvSpPr>
        <p:spPr>
          <a:xfrm>
            <a:off x="7097086" y="2885813"/>
            <a:ext cx="193785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th-TH" dirty="0"/>
              <a:t>สร้าง </a:t>
            </a:r>
            <a:r>
              <a:rPr lang="en-US" dirty="0"/>
              <a:t>Metadata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EFA3CAA-D430-4451-BAA5-B5AE747C22AF}"/>
              </a:ext>
            </a:extLst>
          </p:cNvPr>
          <p:cNvCxnSpPr>
            <a:cxnSpLocks/>
            <a:stCxn id="17" idx="1"/>
          </p:cNvCxnSpPr>
          <p:nvPr/>
        </p:nvCxnSpPr>
        <p:spPr>
          <a:xfrm flipH="1" flipV="1">
            <a:off x="4932727" y="1585519"/>
            <a:ext cx="2164359" cy="148496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832A25E-6795-4EC2-9E9F-CCC71AD6382C}"/>
              </a:ext>
            </a:extLst>
          </p:cNvPr>
          <p:cNvSpPr txBox="1"/>
          <p:nvPr/>
        </p:nvSpPr>
        <p:spPr>
          <a:xfrm>
            <a:off x="7097085" y="3255145"/>
            <a:ext cx="193785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th-TH" dirty="0"/>
              <a:t>อัพเดตกับฐานข้อมูล</a:t>
            </a:r>
            <a:endParaRPr lang="en-US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DCD23CC-FA72-481C-9B07-AB326E538FE6}"/>
              </a:ext>
            </a:extLst>
          </p:cNvPr>
          <p:cNvCxnSpPr>
            <a:cxnSpLocks/>
            <a:stCxn id="21" idx="1"/>
          </p:cNvCxnSpPr>
          <p:nvPr/>
        </p:nvCxnSpPr>
        <p:spPr>
          <a:xfrm flipH="1" flipV="1">
            <a:off x="4781725" y="1778445"/>
            <a:ext cx="2315360" cy="166136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FCF7543-3096-497A-890F-41B47A0A5D44}"/>
              </a:ext>
            </a:extLst>
          </p:cNvPr>
          <p:cNvSpPr txBox="1"/>
          <p:nvPr/>
        </p:nvSpPr>
        <p:spPr>
          <a:xfrm>
            <a:off x="7097085" y="3663164"/>
            <a:ext cx="427838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th-TH" dirty="0"/>
              <a:t>ดาวน์โหลด </a:t>
            </a:r>
            <a:r>
              <a:rPr lang="en-US" dirty="0"/>
              <a:t>SRA </a:t>
            </a:r>
            <a:r>
              <a:rPr lang="en-US" dirty="0" err="1"/>
              <a:t>Fasta</a:t>
            </a:r>
            <a:r>
              <a:rPr lang="en-US" dirty="0"/>
              <a:t> </a:t>
            </a:r>
            <a:r>
              <a:rPr lang="th-TH" dirty="0"/>
              <a:t>จาก </a:t>
            </a:r>
            <a:r>
              <a:rPr lang="en-US" dirty="0"/>
              <a:t>NCBI (</a:t>
            </a:r>
            <a:r>
              <a:rPr lang="th-TH" dirty="0"/>
              <a:t>เฉพาะ </a:t>
            </a:r>
            <a:r>
              <a:rPr lang="en-US" dirty="0"/>
              <a:t>data </a:t>
            </a:r>
            <a:r>
              <a:rPr lang="th-TH" dirty="0"/>
              <a:t>ที่มี </a:t>
            </a:r>
            <a:r>
              <a:rPr lang="en-US" dirty="0" err="1"/>
              <a:t>sub_region</a:t>
            </a:r>
            <a:r>
              <a:rPr lang="en-US" dirty="0"/>
              <a:t> : South-eastern Asia)</a:t>
            </a:r>
            <a:r>
              <a:rPr lang="th-TH" dirty="0"/>
              <a:t> 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A7CE99E-EE8F-4D48-9489-D5C196A20866}"/>
              </a:ext>
            </a:extLst>
          </p:cNvPr>
          <p:cNvCxnSpPr>
            <a:cxnSpLocks/>
            <a:stCxn id="25" idx="1"/>
          </p:cNvCxnSpPr>
          <p:nvPr/>
        </p:nvCxnSpPr>
        <p:spPr>
          <a:xfrm flipH="1" flipV="1">
            <a:off x="4781725" y="2227406"/>
            <a:ext cx="2315360" cy="1758924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2B899A0-4663-431C-BF66-AFB49D46079F}"/>
              </a:ext>
            </a:extLst>
          </p:cNvPr>
          <p:cNvSpPr txBox="1"/>
          <p:nvPr/>
        </p:nvSpPr>
        <p:spPr>
          <a:xfrm>
            <a:off x="7097085" y="4348182"/>
            <a:ext cx="193785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th-TH" dirty="0"/>
              <a:t>ย้ายไฟล์ไปเก็บใน </a:t>
            </a:r>
            <a:r>
              <a:rPr lang="en-US" dirty="0" err="1"/>
              <a:t>data_sequences</a:t>
            </a:r>
            <a:endParaRPr lang="en-US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61B3751-404F-4175-81B4-3C42B09CACF3}"/>
              </a:ext>
            </a:extLst>
          </p:cNvPr>
          <p:cNvCxnSpPr>
            <a:cxnSpLocks/>
            <a:stCxn id="29" idx="1"/>
          </p:cNvCxnSpPr>
          <p:nvPr/>
        </p:nvCxnSpPr>
        <p:spPr>
          <a:xfrm flipH="1" flipV="1">
            <a:off x="4286774" y="2474965"/>
            <a:ext cx="2810311" cy="2196383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6600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1E5109-F13F-452E-A88A-FD7EC01DF047}"/>
              </a:ext>
            </a:extLst>
          </p:cNvPr>
          <p:cNvSpPr txBox="1"/>
          <p:nvPr/>
        </p:nvSpPr>
        <p:spPr>
          <a:xfrm>
            <a:off x="4139267" y="2828835"/>
            <a:ext cx="39134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Program flow chart</a:t>
            </a:r>
          </a:p>
          <a:p>
            <a:pPr algn="ctr"/>
            <a:r>
              <a:rPr lang="th-TH" sz="3600" dirty="0"/>
              <a:t>การสร้าง </a:t>
            </a:r>
            <a:r>
              <a:rPr lang="en-US" sz="3600" dirty="0"/>
              <a:t>metadata</a:t>
            </a:r>
          </a:p>
        </p:txBody>
      </p:sp>
    </p:spTree>
    <p:extLst>
      <p:ext uri="{BB962C8B-B14F-4D97-AF65-F5344CB8AC3E}">
        <p14:creationId xmlns:p14="http://schemas.microsoft.com/office/powerpoint/2010/main" val="6067986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D364B56-63F5-4665-9DC6-082F448797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199" b="13604"/>
          <a:stretch/>
        </p:blipFill>
        <p:spPr>
          <a:xfrm>
            <a:off x="33556" y="338355"/>
            <a:ext cx="3531765" cy="3810002"/>
          </a:xfrm>
          <a:prstGeom prst="rect">
            <a:avLst/>
          </a:prstGeom>
        </p:spPr>
      </p:pic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49CC6214-6093-43FE-9DFD-1CAC69F17038}"/>
              </a:ext>
            </a:extLst>
          </p:cNvPr>
          <p:cNvCxnSpPr>
            <a:cxnSpLocks/>
            <a:stCxn id="14" idx="0"/>
          </p:cNvCxnSpPr>
          <p:nvPr/>
        </p:nvCxnSpPr>
        <p:spPr>
          <a:xfrm rot="16200000" flipV="1">
            <a:off x="5294505" y="-1740367"/>
            <a:ext cx="838894" cy="7317298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2A47E27B-05E3-4869-A297-6FBD6B6821BE}"/>
              </a:ext>
            </a:extLst>
          </p:cNvPr>
          <p:cNvSpPr/>
          <p:nvPr/>
        </p:nvSpPr>
        <p:spPr>
          <a:xfrm>
            <a:off x="4496499" y="415254"/>
            <a:ext cx="2399252" cy="7256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200" dirty="0">
                <a:solidFill>
                  <a:schemeClr val="tx1"/>
                </a:solidFill>
              </a:rPr>
              <a:t>ดึง </a:t>
            </a:r>
            <a:r>
              <a:rPr lang="en-US" sz="1200" dirty="0">
                <a:solidFill>
                  <a:schemeClr val="tx1"/>
                </a:solidFill>
              </a:rPr>
              <a:t>Run, </a:t>
            </a:r>
            <a:r>
              <a:rPr lang="en-US" sz="1200" dirty="0" err="1">
                <a:solidFill>
                  <a:schemeClr val="tx1"/>
                </a:solidFill>
              </a:rPr>
              <a:t>asm_acc</a:t>
            </a:r>
            <a:r>
              <a:rPr lang="en-US" sz="1200" dirty="0">
                <a:solidFill>
                  <a:schemeClr val="tx1"/>
                </a:solidFill>
              </a:rPr>
              <a:t>, </a:t>
            </a:r>
            <a:r>
              <a:rPr lang="en-US" sz="1200" dirty="0" err="1">
                <a:solidFill>
                  <a:schemeClr val="tx1"/>
                </a:solidFill>
              </a:rPr>
              <a:t>cenmigID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th-TH" sz="1200" dirty="0">
                <a:solidFill>
                  <a:schemeClr val="tx1"/>
                </a:solidFill>
              </a:rPr>
              <a:t>ที่มีอยู่แล้วในฐานข้อมูลสำหรับการกรองข้อมูลซ้ำออก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08A0A5-4D16-4752-AE4E-5821E3FB31D3}"/>
              </a:ext>
            </a:extLst>
          </p:cNvPr>
          <p:cNvSpPr/>
          <p:nvPr/>
        </p:nvSpPr>
        <p:spPr>
          <a:xfrm>
            <a:off x="4240633" y="2297184"/>
            <a:ext cx="2764173" cy="8249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200" dirty="0">
                <a:solidFill>
                  <a:schemeClr val="tx1"/>
                </a:solidFill>
              </a:rPr>
              <a:t>ดาวน์โหลด </a:t>
            </a:r>
            <a:r>
              <a:rPr lang="en-US" sz="1200" dirty="0">
                <a:solidFill>
                  <a:schemeClr val="tx1"/>
                </a:solidFill>
              </a:rPr>
              <a:t>SRA run info </a:t>
            </a:r>
            <a:r>
              <a:rPr lang="th-TH" sz="1200" dirty="0">
                <a:solidFill>
                  <a:schemeClr val="tx1"/>
                </a:solidFill>
              </a:rPr>
              <a:t>ผ่านโปรแกรม </a:t>
            </a:r>
            <a:r>
              <a:rPr lang="en-US" sz="1200" dirty="0" err="1">
                <a:solidFill>
                  <a:schemeClr val="tx1"/>
                </a:solidFill>
              </a:rPr>
              <a:t>pysradb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i="1" dirty="0">
                <a:solidFill>
                  <a:schemeClr val="tx1"/>
                </a:solidFill>
              </a:rPr>
              <a:t>* </a:t>
            </a:r>
            <a:r>
              <a:rPr lang="th-TH" sz="1200" i="1" dirty="0">
                <a:solidFill>
                  <a:schemeClr val="tx1"/>
                </a:solidFill>
              </a:rPr>
              <a:t>การใช้ </a:t>
            </a:r>
            <a:r>
              <a:rPr lang="en-US" sz="1200" i="1" dirty="0">
                <a:solidFill>
                  <a:schemeClr val="tx1"/>
                </a:solidFill>
              </a:rPr>
              <a:t>Data </a:t>
            </a:r>
            <a:r>
              <a:rPr lang="th-TH" sz="1200" i="1" dirty="0">
                <a:solidFill>
                  <a:schemeClr val="tx1"/>
                </a:solidFill>
              </a:rPr>
              <a:t>จาก </a:t>
            </a:r>
            <a:r>
              <a:rPr lang="en-US" sz="1200" i="1" dirty="0">
                <a:solidFill>
                  <a:schemeClr val="tx1"/>
                </a:solidFill>
              </a:rPr>
              <a:t>Run selector </a:t>
            </a:r>
            <a:r>
              <a:rPr lang="th-TH" sz="1200" i="1" dirty="0">
                <a:solidFill>
                  <a:schemeClr val="tx1"/>
                </a:solidFill>
              </a:rPr>
              <a:t>ที่รวมหลาย </a:t>
            </a:r>
            <a:r>
              <a:rPr lang="en-US" sz="1200" i="1" dirty="0" err="1">
                <a:solidFill>
                  <a:schemeClr val="tx1"/>
                </a:solidFill>
              </a:rPr>
              <a:t>bioproject</a:t>
            </a:r>
            <a:r>
              <a:rPr lang="en-US" sz="1200" i="1" dirty="0">
                <a:solidFill>
                  <a:schemeClr val="tx1"/>
                </a:solidFill>
              </a:rPr>
              <a:t> </a:t>
            </a:r>
            <a:r>
              <a:rPr lang="th-TH" sz="1200" i="1" dirty="0">
                <a:solidFill>
                  <a:schemeClr val="tx1"/>
                </a:solidFill>
              </a:rPr>
              <a:t>พบว่ามีการดึงข้อมูลผิดทำให้ </a:t>
            </a:r>
            <a:r>
              <a:rPr lang="en-US" sz="1200" i="1" dirty="0">
                <a:solidFill>
                  <a:schemeClr val="tx1"/>
                </a:solidFill>
              </a:rPr>
              <a:t>Column </a:t>
            </a:r>
            <a:r>
              <a:rPr lang="th-TH" sz="1200" i="1" dirty="0">
                <a:solidFill>
                  <a:schemeClr val="tx1"/>
                </a:solidFill>
              </a:rPr>
              <a:t>เคลื่อน</a:t>
            </a:r>
            <a:endParaRPr lang="en-US" sz="1200" i="1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1B8CD6-7A60-48BA-9007-8D538D50B533}"/>
              </a:ext>
            </a:extLst>
          </p:cNvPr>
          <p:cNvCxnSpPr>
            <a:cxnSpLocks/>
            <a:stCxn id="2" idx="1"/>
          </p:cNvCxnSpPr>
          <p:nvPr/>
        </p:nvCxnSpPr>
        <p:spPr>
          <a:xfrm flipH="1" flipV="1">
            <a:off x="3531765" y="696287"/>
            <a:ext cx="964734" cy="8179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5CD1FA5-3F5E-4203-A040-BC4FC9E1B3E9}"/>
              </a:ext>
            </a:extLst>
          </p:cNvPr>
          <p:cNvCxnSpPr>
            <a:cxnSpLocks/>
            <a:stCxn id="3" idx="1"/>
          </p:cNvCxnSpPr>
          <p:nvPr/>
        </p:nvCxnSpPr>
        <p:spPr>
          <a:xfrm flipH="1" flipV="1">
            <a:off x="3504501" y="851483"/>
            <a:ext cx="991998" cy="91719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9A12A30-8C92-4957-8EF6-04C86AC03CCD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3504503" y="1356220"/>
            <a:ext cx="736130" cy="1353424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9679E9E-A8E3-47A7-9AC7-DAB228A9D571}"/>
              </a:ext>
            </a:extLst>
          </p:cNvPr>
          <p:cNvSpPr txBox="1"/>
          <p:nvPr/>
        </p:nvSpPr>
        <p:spPr>
          <a:xfrm>
            <a:off x="7319395" y="2337729"/>
            <a:ext cx="410641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1600" dirty="0">
                <a:solidFill>
                  <a:srgbClr val="FF0000"/>
                </a:solidFill>
              </a:rPr>
              <a:t>อย่างไรก็ตามพบว่าบางครั้งอาจจะมี </a:t>
            </a:r>
            <a:r>
              <a:rPr lang="en-US" sz="1600" dirty="0" err="1">
                <a:solidFill>
                  <a:srgbClr val="FF0000"/>
                </a:solidFill>
              </a:rPr>
              <a:t>Bioproject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th-TH" sz="1600" dirty="0">
                <a:solidFill>
                  <a:srgbClr val="FF0000"/>
                </a:solidFill>
              </a:rPr>
              <a:t>ที่ไม่สามารถโหลดได้ จำเป็นต้องโหลดผ่าน </a:t>
            </a:r>
            <a:r>
              <a:rPr lang="en-US" sz="1600" dirty="0">
                <a:solidFill>
                  <a:srgbClr val="FF0000"/>
                </a:solidFill>
              </a:rPr>
              <a:t>Run selector </a:t>
            </a:r>
            <a:r>
              <a:rPr lang="th-TH" sz="1600" dirty="0">
                <a:solidFill>
                  <a:srgbClr val="FF0000"/>
                </a:solidFill>
              </a:rPr>
              <a:t>เองทีละ </a:t>
            </a:r>
            <a:r>
              <a:rPr lang="en-US" sz="1600" dirty="0" err="1">
                <a:solidFill>
                  <a:srgbClr val="FF0000"/>
                </a:solidFill>
              </a:rPr>
              <a:t>bioproject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endParaRPr lang="th-TH" sz="16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1600" dirty="0">
                <a:solidFill>
                  <a:srgbClr val="FF0000"/>
                </a:solidFill>
              </a:rPr>
              <a:t>โปรแกรมจะแสดง </a:t>
            </a:r>
            <a:r>
              <a:rPr lang="en-US" sz="1600" dirty="0" err="1">
                <a:solidFill>
                  <a:srgbClr val="FF0000"/>
                </a:solidFill>
              </a:rPr>
              <a:t>Bioproject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th-TH" sz="1600" dirty="0">
                <a:solidFill>
                  <a:srgbClr val="FF0000"/>
                </a:solidFill>
              </a:rPr>
              <a:t>ที่หายไป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1600" dirty="0">
                <a:solidFill>
                  <a:srgbClr val="FF0000"/>
                </a:solidFill>
              </a:rPr>
              <a:t>เซฟไฟล์เหล่านั้นให้อยู่ในรูปแบบ </a:t>
            </a:r>
            <a:r>
              <a:rPr lang="en-US" sz="1600" dirty="0">
                <a:solidFill>
                  <a:srgbClr val="FF0000"/>
                </a:solidFill>
              </a:rPr>
              <a:t>Tab-</a:t>
            </a:r>
            <a:r>
              <a:rPr lang="en-US" sz="1600" dirty="0" err="1">
                <a:solidFill>
                  <a:srgbClr val="FF0000"/>
                </a:solidFill>
              </a:rPr>
              <a:t>delim</a:t>
            </a:r>
            <a:r>
              <a:rPr lang="en-US" sz="1600" dirty="0">
                <a:solidFill>
                  <a:srgbClr val="FF0000"/>
                </a:solidFill>
              </a:rPr>
              <a:t> (output </a:t>
            </a:r>
            <a:r>
              <a:rPr lang="th-TH" sz="1600" dirty="0">
                <a:solidFill>
                  <a:srgbClr val="FF0000"/>
                </a:solidFill>
              </a:rPr>
              <a:t>จาก </a:t>
            </a:r>
            <a:r>
              <a:rPr lang="en-US" sz="1600" dirty="0">
                <a:solidFill>
                  <a:srgbClr val="FF0000"/>
                </a:solidFill>
              </a:rPr>
              <a:t>Run Selector </a:t>
            </a:r>
            <a:r>
              <a:rPr lang="th-TH" sz="1600" dirty="0">
                <a:solidFill>
                  <a:srgbClr val="FF0000"/>
                </a:solidFill>
              </a:rPr>
              <a:t>เป็น </a:t>
            </a:r>
            <a:r>
              <a:rPr lang="en-US" sz="1600" dirty="0">
                <a:solidFill>
                  <a:srgbClr val="FF0000"/>
                </a:solidFill>
              </a:rPr>
              <a:t>csv)</a:t>
            </a:r>
            <a:r>
              <a:rPr lang="th-TH" sz="1600" dirty="0">
                <a:solidFill>
                  <a:srgbClr val="FF0000"/>
                </a:solidFill>
              </a:rPr>
              <a:t> ด้วย </a:t>
            </a:r>
            <a:r>
              <a:rPr lang="en-US" sz="1600" dirty="0">
                <a:solidFill>
                  <a:srgbClr val="FF0000"/>
                </a:solidFill>
              </a:rPr>
              <a:t>suffix (.</a:t>
            </a:r>
            <a:r>
              <a:rPr lang="en-US" sz="1600" dirty="0" err="1">
                <a:solidFill>
                  <a:srgbClr val="FF0000"/>
                </a:solidFill>
              </a:rPr>
              <a:t>srainfofix</a:t>
            </a:r>
            <a:r>
              <a:rPr lang="en-US" sz="1600" dirty="0">
                <a:solidFill>
                  <a:srgbClr val="FF0000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h-TH" sz="1600" dirty="0">
              <a:solidFill>
                <a:srgbClr val="FF0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1988A17-7AB2-4FF3-A41F-A62306D01544}"/>
              </a:ext>
            </a:extLst>
          </p:cNvPr>
          <p:cNvSpPr/>
          <p:nvPr/>
        </p:nvSpPr>
        <p:spPr>
          <a:xfrm>
            <a:off x="4496499" y="1356219"/>
            <a:ext cx="2306973" cy="8249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Concat</a:t>
            </a:r>
            <a:r>
              <a:rPr lang="en-US" sz="1200" dirty="0">
                <a:solidFill>
                  <a:schemeClr val="tx1"/>
                </a:solidFill>
              </a:rPr>
              <a:t> SRA run info </a:t>
            </a:r>
            <a:r>
              <a:rPr lang="th-TH" sz="1200" dirty="0">
                <a:solidFill>
                  <a:schemeClr val="tx1"/>
                </a:solidFill>
              </a:rPr>
              <a:t>เพื่อระบุ  </a:t>
            </a:r>
            <a:r>
              <a:rPr lang="en-US" sz="1200" dirty="0" err="1">
                <a:solidFill>
                  <a:schemeClr val="tx1"/>
                </a:solidFill>
              </a:rPr>
              <a:t>Bioproject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A737D0F-5244-404E-875E-7D135C1B8A2D}"/>
              </a:ext>
            </a:extLst>
          </p:cNvPr>
          <p:cNvSpPr/>
          <p:nvPr/>
        </p:nvSpPr>
        <p:spPr>
          <a:xfrm>
            <a:off x="4473429" y="3323438"/>
            <a:ext cx="2330043" cy="5970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Concat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Sra</a:t>
            </a:r>
            <a:r>
              <a:rPr lang="en-US" sz="1200" dirty="0">
                <a:solidFill>
                  <a:schemeClr val="tx1"/>
                </a:solidFill>
              </a:rPr>
              <a:t> info table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B4D3C2E-EC54-4524-AAA3-7A2F87984C35}"/>
              </a:ext>
            </a:extLst>
          </p:cNvPr>
          <p:cNvCxnSpPr>
            <a:cxnSpLocks/>
            <a:stCxn id="24" idx="1"/>
          </p:cNvCxnSpPr>
          <p:nvPr/>
        </p:nvCxnSpPr>
        <p:spPr>
          <a:xfrm flipH="1" flipV="1">
            <a:off x="3087325" y="1878084"/>
            <a:ext cx="1386104" cy="174386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EBE6405F-25C0-4DD8-925C-FBC7C6335B92}"/>
              </a:ext>
            </a:extLst>
          </p:cNvPr>
          <p:cNvSpPr/>
          <p:nvPr/>
        </p:nvSpPr>
        <p:spPr>
          <a:xfrm>
            <a:off x="4565708" y="4173182"/>
            <a:ext cx="2330043" cy="5970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Drop contaminated species metadata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2E4208E-6BE8-421B-8169-299B69B3ACF5}"/>
              </a:ext>
            </a:extLst>
          </p:cNvPr>
          <p:cNvCxnSpPr>
            <a:cxnSpLocks/>
            <a:stCxn id="28" idx="1"/>
          </p:cNvCxnSpPr>
          <p:nvPr/>
        </p:nvCxnSpPr>
        <p:spPr>
          <a:xfrm flipH="1" flipV="1">
            <a:off x="3087325" y="2126610"/>
            <a:ext cx="1478383" cy="234508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57A08119-A06F-4544-B513-D55AA7E5F75D}"/>
              </a:ext>
            </a:extLst>
          </p:cNvPr>
          <p:cNvSpPr/>
          <p:nvPr/>
        </p:nvSpPr>
        <p:spPr>
          <a:xfrm>
            <a:off x="634416" y="5136602"/>
            <a:ext cx="2330043" cy="5970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Remove data </a:t>
            </a:r>
            <a:r>
              <a:rPr lang="th-TH" sz="1200" dirty="0">
                <a:solidFill>
                  <a:schemeClr val="tx1"/>
                </a:solidFill>
              </a:rPr>
              <a:t>ที่มีแล้วในฐานข้อมูล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FB20187C-2C21-465E-A2DC-5F0444E96551}"/>
              </a:ext>
            </a:extLst>
          </p:cNvPr>
          <p:cNvCxnSpPr>
            <a:endCxn id="33" idx="1"/>
          </p:cNvCxnSpPr>
          <p:nvPr/>
        </p:nvCxnSpPr>
        <p:spPr>
          <a:xfrm rot="16200000" flipH="1">
            <a:off x="-1109842" y="3690851"/>
            <a:ext cx="3097381" cy="391135"/>
          </a:xfrm>
          <a:prstGeom prst="bent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129F115E-4A7D-46AD-95E1-B8326518D683}"/>
              </a:ext>
            </a:extLst>
          </p:cNvPr>
          <p:cNvCxnSpPr>
            <a:cxnSpLocks/>
            <a:endCxn id="33" idx="1"/>
          </p:cNvCxnSpPr>
          <p:nvPr/>
        </p:nvCxnSpPr>
        <p:spPr>
          <a:xfrm rot="16200000" flipH="1">
            <a:off x="-485037" y="4315657"/>
            <a:ext cx="2006110" cy="232796"/>
          </a:xfrm>
          <a:prstGeom prst="bent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7341AD28-C6ED-49D3-B189-8FE8C0312611}"/>
              </a:ext>
            </a:extLst>
          </p:cNvPr>
          <p:cNvSpPr/>
          <p:nvPr/>
        </p:nvSpPr>
        <p:spPr>
          <a:xfrm>
            <a:off x="4565708" y="5022926"/>
            <a:ext cx="2330043" cy="5970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Concat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PathogenDB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BF7DBD8-50F0-4438-B471-4CA9C3A353CB}"/>
              </a:ext>
            </a:extLst>
          </p:cNvPr>
          <p:cNvCxnSpPr>
            <a:cxnSpLocks/>
            <a:stCxn id="43" idx="1"/>
          </p:cNvCxnSpPr>
          <p:nvPr/>
        </p:nvCxnSpPr>
        <p:spPr>
          <a:xfrm flipH="1" flipV="1">
            <a:off x="2776756" y="3023534"/>
            <a:ext cx="1788952" cy="229790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8B9084D5-F1A2-4344-B877-F8BEDD95596F}"/>
              </a:ext>
            </a:extLst>
          </p:cNvPr>
          <p:cNvSpPr/>
          <p:nvPr/>
        </p:nvSpPr>
        <p:spPr>
          <a:xfrm>
            <a:off x="4565708" y="5635324"/>
            <a:ext cx="2330043" cy="5970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Clean </a:t>
            </a:r>
            <a:r>
              <a:rPr lang="en-US" sz="1200" dirty="0" err="1">
                <a:solidFill>
                  <a:schemeClr val="tx1"/>
                </a:solidFill>
              </a:rPr>
              <a:t>PathogenDB</a:t>
            </a:r>
            <a:r>
              <a:rPr lang="en-US" sz="1200" dirty="0">
                <a:solidFill>
                  <a:schemeClr val="tx1"/>
                </a:solidFill>
              </a:rPr>
              <a:t> data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86448FA-9F80-4219-A08F-F699F9D28635}"/>
              </a:ext>
            </a:extLst>
          </p:cNvPr>
          <p:cNvCxnSpPr>
            <a:cxnSpLocks/>
            <a:stCxn id="47" idx="1"/>
          </p:cNvCxnSpPr>
          <p:nvPr/>
        </p:nvCxnSpPr>
        <p:spPr>
          <a:xfrm flipH="1" flipV="1">
            <a:off x="2852257" y="3807908"/>
            <a:ext cx="1713451" cy="2125924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71865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79D54B2-995D-4BDD-9AFE-4AACFE7E5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425" y="117446"/>
            <a:ext cx="5858575" cy="478172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AB8A385-010C-4684-9071-09E27F1D0257}"/>
              </a:ext>
            </a:extLst>
          </p:cNvPr>
          <p:cNvSpPr/>
          <p:nvPr/>
        </p:nvSpPr>
        <p:spPr>
          <a:xfrm>
            <a:off x="6610524" y="289419"/>
            <a:ext cx="2399252" cy="7256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200" dirty="0">
                <a:solidFill>
                  <a:schemeClr val="tx1"/>
                </a:solidFill>
              </a:rPr>
              <a:t>เชค </a:t>
            </a:r>
            <a:r>
              <a:rPr lang="en-US" sz="1200" dirty="0">
                <a:solidFill>
                  <a:schemeClr val="tx1"/>
                </a:solidFill>
              </a:rPr>
              <a:t>Run id </a:t>
            </a:r>
            <a:r>
              <a:rPr lang="th-TH" sz="1200" dirty="0">
                <a:solidFill>
                  <a:schemeClr val="tx1"/>
                </a:solidFill>
              </a:rPr>
              <a:t>ที่อาจจะพบใน </a:t>
            </a:r>
            <a:r>
              <a:rPr lang="en-US" sz="1200" dirty="0">
                <a:solidFill>
                  <a:schemeClr val="tx1"/>
                </a:solidFill>
              </a:rPr>
              <a:t>SRA run info </a:t>
            </a:r>
            <a:r>
              <a:rPr lang="th-TH" sz="1200" dirty="0">
                <a:solidFill>
                  <a:schemeClr val="tx1"/>
                </a:solidFill>
              </a:rPr>
              <a:t>แต่จบจาก </a:t>
            </a:r>
            <a:r>
              <a:rPr lang="en-US" sz="1200" dirty="0" err="1">
                <a:solidFill>
                  <a:schemeClr val="tx1"/>
                </a:solidFill>
              </a:rPr>
              <a:t>PathogenDB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4C4645A-E7BF-4681-BCAE-CBD09F5FA7AC}"/>
              </a:ext>
            </a:extLst>
          </p:cNvPr>
          <p:cNvCxnSpPr>
            <a:cxnSpLocks/>
            <a:stCxn id="3" idx="1"/>
          </p:cNvCxnSpPr>
          <p:nvPr/>
        </p:nvCxnSpPr>
        <p:spPr>
          <a:xfrm flipH="1" flipV="1">
            <a:off x="3682767" y="352338"/>
            <a:ext cx="2927757" cy="29990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EC50288-6861-4B24-A22B-4F1B873267C0}"/>
              </a:ext>
            </a:extLst>
          </p:cNvPr>
          <p:cNvSpPr txBox="1"/>
          <p:nvPr/>
        </p:nvSpPr>
        <p:spPr>
          <a:xfrm>
            <a:off x="9093666" y="285226"/>
            <a:ext cx="258380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* </a:t>
            </a:r>
            <a:r>
              <a:rPr lang="th-TH" sz="1400" dirty="0">
                <a:solidFill>
                  <a:srgbClr val="FF0000"/>
                </a:solidFill>
              </a:rPr>
              <a:t>หน้า </a:t>
            </a:r>
            <a:r>
              <a:rPr lang="en-US" sz="1400" dirty="0">
                <a:solidFill>
                  <a:srgbClr val="FF0000"/>
                </a:solidFill>
              </a:rPr>
              <a:t>Terminal </a:t>
            </a:r>
            <a:r>
              <a:rPr lang="th-TH" sz="1400" dirty="0">
                <a:solidFill>
                  <a:srgbClr val="FF0000"/>
                </a:solidFill>
              </a:rPr>
              <a:t>จะปริ</a:t>
            </a:r>
            <a:r>
              <a:rPr lang="th-TH" sz="1400" dirty="0" err="1">
                <a:solidFill>
                  <a:srgbClr val="FF0000"/>
                </a:solidFill>
              </a:rPr>
              <a:t>้น</a:t>
            </a:r>
            <a:r>
              <a:rPr lang="th-TH" sz="1400" dirty="0">
                <a:solidFill>
                  <a:srgbClr val="FF0000"/>
                </a:solidFill>
              </a:rPr>
              <a:t> </a:t>
            </a:r>
            <a:r>
              <a:rPr lang="en-US" sz="1400" dirty="0">
                <a:solidFill>
                  <a:srgbClr val="FF0000"/>
                </a:solidFill>
              </a:rPr>
              <a:t>Query word </a:t>
            </a:r>
            <a:r>
              <a:rPr lang="th-TH" sz="1400" dirty="0">
                <a:solidFill>
                  <a:srgbClr val="FF0000"/>
                </a:solidFill>
              </a:rPr>
              <a:t>มาให้</a:t>
            </a:r>
            <a:r>
              <a:rPr lang="en-US" sz="1400" dirty="0">
                <a:solidFill>
                  <a:srgbClr val="FF0000"/>
                </a:solidFill>
              </a:rPr>
              <a:t> Search </a:t>
            </a:r>
            <a:r>
              <a:rPr lang="th-TH" sz="1400" dirty="0">
                <a:solidFill>
                  <a:srgbClr val="FF0000"/>
                </a:solidFill>
              </a:rPr>
              <a:t>ใน </a:t>
            </a:r>
            <a:r>
              <a:rPr lang="en-US" sz="1400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https://www.ncbi.nlm.nih.gov/sra/</a:t>
            </a:r>
            <a:r>
              <a:rPr lang="th-TH" sz="1400" dirty="0">
                <a:solidFill>
                  <a:srgbClr val="FF0000"/>
                </a:solidFill>
              </a:rPr>
              <a:t> เซฟไฟล์จาก </a:t>
            </a:r>
            <a:r>
              <a:rPr lang="en-US" sz="1400" dirty="0">
                <a:solidFill>
                  <a:srgbClr val="FF0000"/>
                </a:solidFill>
              </a:rPr>
              <a:t>Run Selector </a:t>
            </a:r>
            <a:r>
              <a:rPr lang="th-TH" sz="1400" dirty="0">
                <a:solidFill>
                  <a:srgbClr val="FF0000"/>
                </a:solidFill>
              </a:rPr>
              <a:t>แล้วใส่ </a:t>
            </a:r>
            <a:r>
              <a:rPr lang="en-US" sz="1400" dirty="0">
                <a:solidFill>
                  <a:srgbClr val="FF0000"/>
                </a:solidFill>
              </a:rPr>
              <a:t>path </a:t>
            </a:r>
            <a:r>
              <a:rPr lang="th-TH" sz="1400" dirty="0">
                <a:solidFill>
                  <a:srgbClr val="FF0000"/>
                </a:solidFill>
              </a:rPr>
              <a:t>ไฟล์นี้เพื่อดำเนินการต่อ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9AB4C5-5557-49F0-9BA2-B70AF8516F59}"/>
              </a:ext>
            </a:extLst>
          </p:cNvPr>
          <p:cNvSpPr/>
          <p:nvPr/>
        </p:nvSpPr>
        <p:spPr>
          <a:xfrm>
            <a:off x="6610524" y="1091952"/>
            <a:ext cx="2399252" cy="7256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Merged</a:t>
            </a:r>
            <a:r>
              <a:rPr lang="th-TH" sz="1200" dirty="0">
                <a:solidFill>
                  <a:schemeClr val="tx1"/>
                </a:solidFill>
              </a:rPr>
              <a:t> </a:t>
            </a:r>
            <a:r>
              <a:rPr lang="en-US" sz="1200" dirty="0">
                <a:solidFill>
                  <a:schemeClr val="tx1"/>
                </a:solidFill>
              </a:rPr>
              <a:t>SRA run Records </a:t>
            </a:r>
            <a:r>
              <a:rPr lang="th-TH" sz="1200" dirty="0">
                <a:solidFill>
                  <a:schemeClr val="tx1"/>
                </a:solidFill>
              </a:rPr>
              <a:t>ที่มีไฟล์ </a:t>
            </a:r>
            <a:r>
              <a:rPr lang="en-US" sz="1200" dirty="0">
                <a:solidFill>
                  <a:schemeClr val="tx1"/>
                </a:solidFill>
              </a:rPr>
              <a:t>Assembly </a:t>
            </a:r>
            <a:r>
              <a:rPr lang="en-US" sz="1200" dirty="0" err="1">
                <a:solidFill>
                  <a:schemeClr val="tx1"/>
                </a:solidFill>
              </a:rPr>
              <a:t>fasta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845AEA9-E9A1-449C-9323-4F4CD7945925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4118994" y="715163"/>
            <a:ext cx="2491530" cy="739614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237FD1A-EF2D-4F23-A82A-0B84B4D9F35B}"/>
              </a:ext>
            </a:extLst>
          </p:cNvPr>
          <p:cNvSpPr/>
          <p:nvPr/>
        </p:nvSpPr>
        <p:spPr>
          <a:xfrm>
            <a:off x="6610524" y="1993411"/>
            <a:ext cx="2399252" cy="7256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Filter Assembly </a:t>
            </a:r>
            <a:r>
              <a:rPr lang="en-US" sz="1200" dirty="0" err="1">
                <a:solidFill>
                  <a:schemeClr val="tx1"/>
                </a:solidFill>
              </a:rPr>
              <a:t>fasta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th-TH" sz="1200" dirty="0">
                <a:solidFill>
                  <a:schemeClr val="tx1"/>
                </a:solidFill>
              </a:rPr>
              <a:t>ที่มี </a:t>
            </a:r>
            <a:r>
              <a:rPr lang="en-US" sz="1200" dirty="0">
                <a:solidFill>
                  <a:schemeClr val="tx1"/>
                </a:solidFill>
              </a:rPr>
              <a:t>AMR genotypes </a:t>
            </a:r>
            <a:r>
              <a:rPr lang="th-TH" sz="1200" dirty="0">
                <a:solidFill>
                  <a:schemeClr val="tx1"/>
                </a:solidFill>
              </a:rPr>
              <a:t>จาก </a:t>
            </a:r>
            <a:r>
              <a:rPr lang="en-US" sz="1200" dirty="0" err="1">
                <a:solidFill>
                  <a:schemeClr val="tx1"/>
                </a:solidFill>
              </a:rPr>
              <a:t>PathogenDB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th-TH" sz="1200" dirty="0">
                <a:solidFill>
                  <a:schemeClr val="tx1"/>
                </a:solidFill>
              </a:rPr>
              <a:t>แต่ไม่มีข้อมูล </a:t>
            </a:r>
            <a:r>
              <a:rPr lang="en-US" sz="1200" dirty="0">
                <a:solidFill>
                  <a:schemeClr val="tx1"/>
                </a:solidFill>
              </a:rPr>
              <a:t>SRA metadata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65CA926-97B1-4A30-9A6C-8DDA442E2846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3875714" y="1077987"/>
            <a:ext cx="2734810" cy="127824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D27294A0-503B-4601-9998-555A98016022}"/>
              </a:ext>
            </a:extLst>
          </p:cNvPr>
          <p:cNvSpPr/>
          <p:nvPr/>
        </p:nvSpPr>
        <p:spPr>
          <a:xfrm>
            <a:off x="6610524" y="2912316"/>
            <a:ext cx="2399252" cy="7256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Concat</a:t>
            </a:r>
            <a:r>
              <a:rPr lang="en-US" sz="1200" dirty="0">
                <a:solidFill>
                  <a:schemeClr val="tx1"/>
                </a:solidFill>
              </a:rPr>
              <a:t> SRA metadata </a:t>
            </a:r>
            <a:r>
              <a:rPr lang="th-TH" sz="1200" dirty="0">
                <a:solidFill>
                  <a:schemeClr val="tx1"/>
                </a:solidFill>
              </a:rPr>
              <a:t>กับ </a:t>
            </a:r>
            <a:r>
              <a:rPr lang="en-US" sz="1200" dirty="0">
                <a:solidFill>
                  <a:schemeClr val="tx1"/>
                </a:solidFill>
              </a:rPr>
              <a:t>Assembly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6DA0D8B-2094-429C-A01F-F82AF7C06070}"/>
              </a:ext>
            </a:extLst>
          </p:cNvPr>
          <p:cNvCxnSpPr>
            <a:cxnSpLocks/>
            <a:stCxn id="17" idx="1"/>
          </p:cNvCxnSpPr>
          <p:nvPr/>
        </p:nvCxnSpPr>
        <p:spPr>
          <a:xfrm flipH="1" flipV="1">
            <a:off x="3624044" y="1531661"/>
            <a:ext cx="2986480" cy="174348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BA39C1A3-178D-47BA-8AB4-CE2C1B9788BB}"/>
              </a:ext>
            </a:extLst>
          </p:cNvPr>
          <p:cNvSpPr/>
          <p:nvPr/>
        </p:nvSpPr>
        <p:spPr>
          <a:xfrm>
            <a:off x="6644080" y="3803506"/>
            <a:ext cx="2399252" cy="7256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Concat&amp;Clean</a:t>
            </a:r>
            <a:r>
              <a:rPr lang="en-US" sz="1200" dirty="0">
                <a:solidFill>
                  <a:schemeClr val="tx1"/>
                </a:solidFill>
              </a:rPr>
              <a:t> WGS Assembly metadata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E98972D-8686-45B2-A63F-FA9179CF9869}"/>
              </a:ext>
            </a:extLst>
          </p:cNvPr>
          <p:cNvCxnSpPr>
            <a:cxnSpLocks/>
            <a:stCxn id="21" idx="1"/>
          </p:cNvCxnSpPr>
          <p:nvPr/>
        </p:nvCxnSpPr>
        <p:spPr>
          <a:xfrm flipH="1" flipV="1">
            <a:off x="3313651" y="1880520"/>
            <a:ext cx="3330429" cy="228581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64965F03-1A6E-4E9C-BC44-C3A23FBE2A2B}"/>
              </a:ext>
            </a:extLst>
          </p:cNvPr>
          <p:cNvSpPr/>
          <p:nvPr/>
        </p:nvSpPr>
        <p:spPr>
          <a:xfrm>
            <a:off x="6644080" y="4599265"/>
            <a:ext cx="2399252" cy="7256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Merged ftp path  *</a:t>
            </a:r>
            <a:r>
              <a:rPr lang="th-TH" sz="1200" dirty="0">
                <a:solidFill>
                  <a:schemeClr val="tx1"/>
                </a:solidFill>
              </a:rPr>
              <a:t>สำหรับโหลดไฟล์ </a:t>
            </a:r>
            <a:r>
              <a:rPr lang="en-US" sz="1200" dirty="0" err="1">
                <a:solidFill>
                  <a:schemeClr val="tx1"/>
                </a:solidFill>
              </a:rPr>
              <a:t>Fasta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BB156FD-4692-472E-BE94-BCFAD43AC717}"/>
              </a:ext>
            </a:extLst>
          </p:cNvPr>
          <p:cNvCxnSpPr>
            <a:cxnSpLocks/>
            <a:stCxn id="26" idx="1"/>
          </p:cNvCxnSpPr>
          <p:nvPr/>
        </p:nvCxnSpPr>
        <p:spPr>
          <a:xfrm flipH="1" flipV="1">
            <a:off x="3045204" y="2047452"/>
            <a:ext cx="3598876" cy="291463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E02AD7BA-A3BD-4D6F-BA6C-78818905D262}"/>
              </a:ext>
            </a:extLst>
          </p:cNvPr>
          <p:cNvSpPr/>
          <p:nvPr/>
        </p:nvSpPr>
        <p:spPr>
          <a:xfrm>
            <a:off x="6694414" y="5495040"/>
            <a:ext cx="2399252" cy="7256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Fix </a:t>
            </a:r>
            <a:r>
              <a:rPr lang="th-TH" sz="1200" dirty="0">
                <a:solidFill>
                  <a:schemeClr val="tx1"/>
                </a:solidFill>
              </a:rPr>
              <a:t>ชื่อประเทศ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B530100-A5AA-4A19-B4EE-725AEE181DB9}"/>
              </a:ext>
            </a:extLst>
          </p:cNvPr>
          <p:cNvCxnSpPr>
            <a:cxnSpLocks/>
            <a:stCxn id="29" idx="1"/>
          </p:cNvCxnSpPr>
          <p:nvPr/>
        </p:nvCxnSpPr>
        <p:spPr>
          <a:xfrm flipH="1" flipV="1">
            <a:off x="3225568" y="3023425"/>
            <a:ext cx="3468846" cy="283444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Left Brace 32">
            <a:extLst>
              <a:ext uri="{FF2B5EF4-FFF2-40B4-BE49-F238E27FC236}">
                <a16:creationId xmlns:a16="http://schemas.microsoft.com/office/drawing/2014/main" id="{E53CB407-5F60-427B-AE66-6A16CC8D5AAE}"/>
              </a:ext>
            </a:extLst>
          </p:cNvPr>
          <p:cNvSpPr/>
          <p:nvPr/>
        </p:nvSpPr>
        <p:spPr>
          <a:xfrm rot="10800000">
            <a:off x="2636677" y="2453653"/>
            <a:ext cx="503339" cy="1221256"/>
          </a:xfrm>
          <a:prstGeom prst="leftBrace">
            <a:avLst>
              <a:gd name="adj1" fmla="val 8333"/>
              <a:gd name="adj2" fmla="val 55495"/>
            </a:avLst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C23CE3A-19B1-4FEB-A27E-C532A8888267}"/>
              </a:ext>
            </a:extLst>
          </p:cNvPr>
          <p:cNvSpPr/>
          <p:nvPr/>
        </p:nvSpPr>
        <p:spPr>
          <a:xfrm>
            <a:off x="3129092" y="4997993"/>
            <a:ext cx="2399252" cy="72564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Add </a:t>
            </a:r>
            <a:r>
              <a:rPr lang="en-US" sz="1200" dirty="0" err="1">
                <a:solidFill>
                  <a:schemeClr val="tx1"/>
                </a:solidFill>
              </a:rPr>
              <a:t>ungeo</a:t>
            </a:r>
            <a:r>
              <a:rPr lang="en-US" sz="1200" dirty="0">
                <a:solidFill>
                  <a:schemeClr val="tx1"/>
                </a:solidFill>
              </a:rPr>
              <a:t> subregion </a:t>
            </a:r>
            <a:r>
              <a:rPr lang="th-TH" sz="1200" dirty="0">
                <a:solidFill>
                  <a:schemeClr val="tx1"/>
                </a:solidFill>
              </a:rPr>
              <a:t>โดยอิงกับไฟล์ </a:t>
            </a:r>
            <a:r>
              <a:rPr lang="en-US" sz="1200" dirty="0">
                <a:solidFill>
                  <a:schemeClr val="tx1"/>
                </a:solidFill>
              </a:rPr>
              <a:t>UNGEO.csv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BEF8B43-4A06-47B2-AFC2-826E689A4E98}"/>
              </a:ext>
            </a:extLst>
          </p:cNvPr>
          <p:cNvCxnSpPr/>
          <p:nvPr/>
        </p:nvCxnSpPr>
        <p:spPr>
          <a:xfrm flipH="1" flipV="1">
            <a:off x="2063692" y="3803506"/>
            <a:ext cx="1076324" cy="1691534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2A5FCD39-3565-43FA-A66F-EF87DB4722CF}"/>
              </a:ext>
            </a:extLst>
          </p:cNvPr>
          <p:cNvSpPr/>
          <p:nvPr/>
        </p:nvSpPr>
        <p:spPr>
          <a:xfrm>
            <a:off x="3103926" y="5875144"/>
            <a:ext cx="2399252" cy="72564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Assign </a:t>
            </a:r>
            <a:r>
              <a:rPr lang="en-US" sz="1200" dirty="0" err="1">
                <a:solidFill>
                  <a:schemeClr val="tx1"/>
                </a:solidFill>
              </a:rPr>
              <a:t>cenmigID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th-TH" sz="1200" dirty="0">
                <a:solidFill>
                  <a:schemeClr val="tx1"/>
                </a:solidFill>
              </a:rPr>
              <a:t>ไว้เป็น </a:t>
            </a:r>
            <a:r>
              <a:rPr lang="en-US" sz="1200" dirty="0">
                <a:solidFill>
                  <a:schemeClr val="tx1"/>
                </a:solidFill>
              </a:rPr>
              <a:t>primary key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F20EDA2-6368-446A-8172-4146A92291F7}"/>
              </a:ext>
            </a:extLst>
          </p:cNvPr>
          <p:cNvCxnSpPr>
            <a:cxnSpLocks/>
            <a:stCxn id="39" idx="1"/>
          </p:cNvCxnSpPr>
          <p:nvPr/>
        </p:nvCxnSpPr>
        <p:spPr>
          <a:xfrm flipH="1" flipV="1">
            <a:off x="1772042" y="4206028"/>
            <a:ext cx="1331884" cy="203194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51372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18D2825-4AD6-4B3E-904C-177070AA8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238" y="246340"/>
            <a:ext cx="5357857" cy="252202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A637413-F2C6-494B-AA40-A1CEE13ECE2E}"/>
              </a:ext>
            </a:extLst>
          </p:cNvPr>
          <p:cNvSpPr/>
          <p:nvPr/>
        </p:nvSpPr>
        <p:spPr>
          <a:xfrm>
            <a:off x="852529" y="3240690"/>
            <a:ext cx="2330043" cy="5970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Remove data </a:t>
            </a:r>
            <a:r>
              <a:rPr lang="th-TH" sz="1200" dirty="0">
                <a:solidFill>
                  <a:schemeClr val="tx1"/>
                </a:solidFill>
              </a:rPr>
              <a:t>ที่มีแล้วในฐานข้อมูล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5EBFF087-D7EA-4230-9044-8716CD2D5813}"/>
              </a:ext>
            </a:extLst>
          </p:cNvPr>
          <p:cNvCxnSpPr>
            <a:cxnSpLocks/>
            <a:endCxn id="3" idx="1"/>
          </p:cNvCxnSpPr>
          <p:nvPr/>
        </p:nvCxnSpPr>
        <p:spPr>
          <a:xfrm rot="16200000" flipH="1">
            <a:off x="-814828" y="1871841"/>
            <a:ext cx="3102970" cy="231744"/>
          </a:xfrm>
          <a:prstGeom prst="bent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212704B0-0314-47C8-9745-340161C88AB6}"/>
              </a:ext>
            </a:extLst>
          </p:cNvPr>
          <p:cNvSpPr/>
          <p:nvPr/>
        </p:nvSpPr>
        <p:spPr>
          <a:xfrm>
            <a:off x="6395907" y="246340"/>
            <a:ext cx="2330043" cy="5970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200" dirty="0">
                <a:solidFill>
                  <a:schemeClr val="tx1"/>
                </a:solidFill>
              </a:rPr>
              <a:t>สร้าง </a:t>
            </a:r>
            <a:r>
              <a:rPr lang="en-US" sz="1200" dirty="0">
                <a:solidFill>
                  <a:schemeClr val="tx1"/>
                </a:solidFill>
              </a:rPr>
              <a:t>Column </a:t>
            </a:r>
            <a:r>
              <a:rPr lang="en-US" sz="1200" dirty="0" err="1">
                <a:solidFill>
                  <a:schemeClr val="tx1"/>
                </a:solidFill>
              </a:rPr>
              <a:t>geo_loc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35DAF75-2CCB-4BCA-8B4B-C7CA3B5A9045}"/>
              </a:ext>
            </a:extLst>
          </p:cNvPr>
          <p:cNvCxnSpPr>
            <a:stCxn id="6" idx="1"/>
          </p:cNvCxnSpPr>
          <p:nvPr/>
        </p:nvCxnSpPr>
        <p:spPr>
          <a:xfrm flipH="1">
            <a:off x="5410899" y="544848"/>
            <a:ext cx="985008" cy="5077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2AF76460-275F-493B-A304-0478C6D8DE44}"/>
              </a:ext>
            </a:extLst>
          </p:cNvPr>
          <p:cNvSpPr/>
          <p:nvPr/>
        </p:nvSpPr>
        <p:spPr>
          <a:xfrm>
            <a:off x="6395907" y="1084977"/>
            <a:ext cx="2330043" cy="5970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200" dirty="0">
                <a:solidFill>
                  <a:schemeClr val="tx1"/>
                </a:solidFill>
              </a:rPr>
              <a:t>เรียงคอลัมใหม่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188CA31-EA97-4193-A857-76626716630F}"/>
              </a:ext>
            </a:extLst>
          </p:cNvPr>
          <p:cNvCxnSpPr>
            <a:stCxn id="9" idx="1"/>
          </p:cNvCxnSpPr>
          <p:nvPr/>
        </p:nvCxnSpPr>
        <p:spPr>
          <a:xfrm flipH="1">
            <a:off x="5410899" y="1383485"/>
            <a:ext cx="985008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C623213C-394D-48B4-8B7C-193C3B3AA262}"/>
              </a:ext>
            </a:extLst>
          </p:cNvPr>
          <p:cNvSpPr/>
          <p:nvPr/>
        </p:nvSpPr>
        <p:spPr>
          <a:xfrm>
            <a:off x="6395906" y="2075925"/>
            <a:ext cx="2330043" cy="5970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200" dirty="0">
                <a:solidFill>
                  <a:schemeClr val="tx1"/>
                </a:solidFill>
              </a:rPr>
              <a:t>เช็คว่าไม่มีการ </a:t>
            </a:r>
            <a:r>
              <a:rPr lang="en-US" sz="1200" dirty="0">
                <a:solidFill>
                  <a:schemeClr val="tx1"/>
                </a:solidFill>
              </a:rPr>
              <a:t>merge </a:t>
            </a:r>
            <a:r>
              <a:rPr lang="th-TH" sz="1200" dirty="0">
                <a:solidFill>
                  <a:schemeClr val="tx1"/>
                </a:solidFill>
              </a:rPr>
              <a:t>ผิดพลาด ก่อนเขียน </a:t>
            </a:r>
            <a:r>
              <a:rPr lang="en-US" sz="1200" dirty="0">
                <a:solidFill>
                  <a:schemeClr val="tx1"/>
                </a:solidFill>
              </a:rPr>
              <a:t>CSV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EA8E34E-9F9F-48D0-B032-BE6BD498144D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3182572" y="2231472"/>
            <a:ext cx="3213334" cy="14296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21035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BB76D3-288C-462B-A098-7BE7FD48FD1E}"/>
              </a:ext>
            </a:extLst>
          </p:cNvPr>
          <p:cNvSpPr txBox="1"/>
          <p:nvPr/>
        </p:nvSpPr>
        <p:spPr>
          <a:xfrm>
            <a:off x="4147656" y="2828835"/>
            <a:ext cx="38966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/>
              <a:t>การอัพเดต </a:t>
            </a:r>
            <a:r>
              <a:rPr lang="en-US" sz="3600" dirty="0"/>
              <a:t>metadata </a:t>
            </a:r>
            <a:r>
              <a:rPr lang="th-TH" sz="3600" dirty="0"/>
              <a:t>ด้วยข้อมูลจาก </a:t>
            </a:r>
            <a:r>
              <a:rPr lang="en-US" sz="3600" dirty="0"/>
              <a:t>In-house</a:t>
            </a:r>
          </a:p>
        </p:txBody>
      </p:sp>
    </p:spTree>
    <p:extLst>
      <p:ext uri="{BB962C8B-B14F-4D97-AF65-F5344CB8AC3E}">
        <p14:creationId xmlns:p14="http://schemas.microsoft.com/office/powerpoint/2010/main" val="2023915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3EA016-4C34-442C-87E4-40577F32D94C}"/>
              </a:ext>
            </a:extLst>
          </p:cNvPr>
          <p:cNvSpPr txBox="1"/>
          <p:nvPr/>
        </p:nvSpPr>
        <p:spPr>
          <a:xfrm>
            <a:off x="453006" y="192947"/>
            <a:ext cx="1258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CenmigDB</a:t>
            </a:r>
            <a:endParaRPr lang="en-US" dirty="0">
              <a:latin typeface="+mj-lt"/>
            </a:endParaRPr>
          </a:p>
          <a:p>
            <a:r>
              <a:rPr lang="th-TH" dirty="0">
                <a:latin typeface="+mj-lt"/>
              </a:rPr>
              <a:t>ข้อมูล</a:t>
            </a:r>
            <a:endParaRPr lang="en-US" dirty="0">
              <a:latin typeface="+mj-lt"/>
            </a:endParaRPr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B7E0D318-F6A1-4C84-AA32-000A37746DD0}"/>
              </a:ext>
            </a:extLst>
          </p:cNvPr>
          <p:cNvSpPr/>
          <p:nvPr/>
        </p:nvSpPr>
        <p:spPr>
          <a:xfrm>
            <a:off x="2785144" y="2969702"/>
            <a:ext cx="1635854" cy="646331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+mj-lt"/>
              </a:rPr>
              <a:t>CenmigDB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E30AAF-4F86-4509-9F9C-31D66EABB293}"/>
              </a:ext>
            </a:extLst>
          </p:cNvPr>
          <p:cNvSpPr/>
          <p:nvPr/>
        </p:nvSpPr>
        <p:spPr>
          <a:xfrm>
            <a:off x="5025005" y="1845577"/>
            <a:ext cx="1208015" cy="5536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NCBI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765EA43-740D-4B09-A8D6-C2DA5C5F72C8}"/>
              </a:ext>
            </a:extLst>
          </p:cNvPr>
          <p:cNvSpPr/>
          <p:nvPr/>
        </p:nvSpPr>
        <p:spPr>
          <a:xfrm>
            <a:off x="5025004" y="4458750"/>
            <a:ext cx="1208015" cy="5536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In-House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40791CD-C48D-4182-B66C-D6E954E6B737}"/>
              </a:ext>
            </a:extLst>
          </p:cNvPr>
          <p:cNvSpPr/>
          <p:nvPr/>
        </p:nvSpPr>
        <p:spPr>
          <a:xfrm>
            <a:off x="7106873" y="1291903"/>
            <a:ext cx="1542177" cy="5536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SRA metadata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6CE823-BADC-4B7A-A98D-2EA98737892D}"/>
              </a:ext>
            </a:extLst>
          </p:cNvPr>
          <p:cNvSpPr/>
          <p:nvPr/>
        </p:nvSpPr>
        <p:spPr>
          <a:xfrm>
            <a:off x="7106872" y="1845577"/>
            <a:ext cx="1542177" cy="5536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+mj-lt"/>
              </a:rPr>
              <a:t>PathogenDB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F147AD-BABD-4654-B9F6-3166E5192836}"/>
              </a:ext>
            </a:extLst>
          </p:cNvPr>
          <p:cNvSpPr/>
          <p:nvPr/>
        </p:nvSpPr>
        <p:spPr>
          <a:xfrm>
            <a:off x="7106871" y="2416028"/>
            <a:ext cx="1542177" cy="5536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Assembly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0E4C9FB7-DA59-4459-A7D0-B00ABD965DF1}"/>
              </a:ext>
            </a:extLst>
          </p:cNvPr>
          <p:cNvCxnSpPr>
            <a:cxnSpLocks/>
            <a:stCxn id="9" idx="1"/>
            <a:endCxn id="7" idx="3"/>
          </p:cNvCxnSpPr>
          <p:nvPr/>
        </p:nvCxnSpPr>
        <p:spPr>
          <a:xfrm rot="10800000" flipV="1">
            <a:off x="6233021" y="1568740"/>
            <a:ext cx="873853" cy="55367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F0146D72-9DE5-4643-8E46-FDFF5EC28FEB}"/>
              </a:ext>
            </a:extLst>
          </p:cNvPr>
          <p:cNvCxnSpPr>
            <a:cxnSpLocks/>
            <a:stCxn id="10" idx="1"/>
            <a:endCxn id="7" idx="3"/>
          </p:cNvCxnSpPr>
          <p:nvPr/>
        </p:nvCxnSpPr>
        <p:spPr>
          <a:xfrm rot="10800000">
            <a:off x="6233020" y="2122414"/>
            <a:ext cx="873852" cy="1270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15F4942C-8C0E-4553-938D-715A05B04EB4}"/>
              </a:ext>
            </a:extLst>
          </p:cNvPr>
          <p:cNvCxnSpPr>
            <a:cxnSpLocks/>
            <a:stCxn id="11" idx="1"/>
            <a:endCxn id="7" idx="3"/>
          </p:cNvCxnSpPr>
          <p:nvPr/>
        </p:nvCxnSpPr>
        <p:spPr>
          <a:xfrm rot="10800000">
            <a:off x="6233021" y="2122415"/>
            <a:ext cx="873851" cy="57045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04FD5C2B-A827-4217-A7E6-B431A338E578}"/>
              </a:ext>
            </a:extLst>
          </p:cNvPr>
          <p:cNvCxnSpPr>
            <a:cxnSpLocks/>
            <a:stCxn id="7" idx="1"/>
            <a:endCxn id="6" idx="4"/>
          </p:cNvCxnSpPr>
          <p:nvPr/>
        </p:nvCxnSpPr>
        <p:spPr>
          <a:xfrm rot="10800000" flipV="1">
            <a:off x="4420999" y="2122414"/>
            <a:ext cx="604007" cy="117045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97C0936D-149A-4C05-8B0C-6D2BD12AA45C}"/>
              </a:ext>
            </a:extLst>
          </p:cNvPr>
          <p:cNvCxnSpPr>
            <a:cxnSpLocks/>
            <a:stCxn id="8" idx="1"/>
            <a:endCxn id="6" idx="4"/>
          </p:cNvCxnSpPr>
          <p:nvPr/>
        </p:nvCxnSpPr>
        <p:spPr>
          <a:xfrm rot="10800000">
            <a:off x="4420998" y="3292869"/>
            <a:ext cx="604006" cy="144271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13C8AEBF-2F8F-44D1-BFBA-9501F89E08CC}"/>
              </a:ext>
            </a:extLst>
          </p:cNvPr>
          <p:cNvSpPr/>
          <p:nvPr/>
        </p:nvSpPr>
        <p:spPr>
          <a:xfrm>
            <a:off x="7106870" y="4458750"/>
            <a:ext cx="1542177" cy="5536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CSV form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58850FE-76B7-4DAA-B1D2-2FDC9CC2042F}"/>
              </a:ext>
            </a:extLst>
          </p:cNvPr>
          <p:cNvCxnSpPr>
            <a:stCxn id="28" idx="1"/>
            <a:endCxn id="8" idx="3"/>
          </p:cNvCxnSpPr>
          <p:nvPr/>
        </p:nvCxnSpPr>
        <p:spPr>
          <a:xfrm flipH="1">
            <a:off x="6233019" y="4735587"/>
            <a:ext cx="87385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75392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A55E4B2-198E-4051-A760-6D665B1E71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27" b="2293"/>
          <a:stretch/>
        </p:blipFill>
        <p:spPr>
          <a:xfrm>
            <a:off x="1670727" y="1484850"/>
            <a:ext cx="8984770" cy="18418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2CAD2E-03F4-4CE4-840C-F17100638D47}"/>
              </a:ext>
            </a:extLst>
          </p:cNvPr>
          <p:cNvSpPr txBox="1"/>
          <p:nvPr/>
        </p:nvSpPr>
        <p:spPr>
          <a:xfrm>
            <a:off x="1670726" y="3481431"/>
            <a:ext cx="69615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/>
              <a:t>การใช้งาน </a:t>
            </a:r>
            <a:r>
              <a:rPr lang="en-US" dirty="0"/>
              <a:t>: </a:t>
            </a:r>
            <a:r>
              <a:rPr lang="en-US" b="1" dirty="0"/>
              <a:t>python3 CENMIGDB_run.py </a:t>
            </a:r>
            <a:r>
              <a:rPr lang="en-US" b="1" dirty="0" err="1"/>
              <a:t>make_db</a:t>
            </a:r>
            <a:r>
              <a:rPr lang="en-US" b="1" dirty="0"/>
              <a:t> –m submit –</a:t>
            </a:r>
            <a:r>
              <a:rPr lang="en-US" b="1" dirty="0" err="1"/>
              <a:t>i</a:t>
            </a:r>
            <a:r>
              <a:rPr lang="en-US" b="1" dirty="0"/>
              <a:t> $</a:t>
            </a:r>
            <a:r>
              <a:rPr lang="en-US" b="1" dirty="0" err="1"/>
              <a:t>CSV_file</a:t>
            </a:r>
            <a:endParaRPr lang="en-US" b="1" dirty="0"/>
          </a:p>
          <a:p>
            <a:r>
              <a:rPr lang="en-US" dirty="0"/>
              <a:t>	-h </a:t>
            </a:r>
            <a:r>
              <a:rPr lang="th-TH" dirty="0"/>
              <a:t>เรียกหน้า </a:t>
            </a:r>
            <a:r>
              <a:rPr lang="en-US" dirty="0"/>
              <a:t>Help</a:t>
            </a:r>
          </a:p>
          <a:p>
            <a:r>
              <a:rPr lang="en-US" dirty="0"/>
              <a:t>	-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th-TH" dirty="0"/>
              <a:t>สำหรับระบุ</a:t>
            </a:r>
            <a:r>
              <a:rPr lang="en-US" dirty="0"/>
              <a:t>path</a:t>
            </a:r>
            <a:r>
              <a:rPr lang="th-TH" dirty="0"/>
              <a:t> </a:t>
            </a:r>
            <a:r>
              <a:rPr lang="en-US" dirty="0"/>
              <a:t>CSV form </a:t>
            </a:r>
            <a:r>
              <a:rPr lang="th-TH" dirty="0"/>
              <a:t>ที่เป็น </a:t>
            </a:r>
            <a:r>
              <a:rPr lang="en-US" dirty="0"/>
              <a:t>In-house data </a:t>
            </a:r>
            <a:r>
              <a:rPr lang="en-US" dirty="0">
                <a:solidFill>
                  <a:srgbClr val="FF0000"/>
                </a:solidFill>
              </a:rPr>
              <a:t>*NCBI </a:t>
            </a:r>
            <a:r>
              <a:rPr lang="th-TH" dirty="0">
                <a:solidFill>
                  <a:srgbClr val="FF0000"/>
                </a:solidFill>
              </a:rPr>
              <a:t>ไม่ต้องระบุ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	-o </a:t>
            </a:r>
            <a:r>
              <a:rPr lang="th-TH" dirty="0"/>
              <a:t>ระบุชื่อไฟล์ </a:t>
            </a:r>
            <a:r>
              <a:rPr lang="en-US" dirty="0"/>
              <a:t>output 	*Default: cenmigDB_metadata.csv</a:t>
            </a:r>
          </a:p>
          <a:p>
            <a:r>
              <a:rPr lang="en-US" dirty="0"/>
              <a:t>	-m </a:t>
            </a:r>
            <a:r>
              <a:rPr lang="th-TH" dirty="0"/>
              <a:t>สำหรับเลือกว่าจะใช้สร้าง </a:t>
            </a:r>
            <a:r>
              <a:rPr lang="en-US" dirty="0"/>
              <a:t>metadata </a:t>
            </a:r>
            <a:r>
              <a:rPr lang="th-TH" dirty="0"/>
              <a:t>จากข้อมูลใด </a:t>
            </a:r>
            <a:r>
              <a:rPr lang="en-US" dirty="0"/>
              <a:t>*Default:</a:t>
            </a:r>
            <a:r>
              <a:rPr lang="th-TH" dirty="0"/>
              <a:t> </a:t>
            </a:r>
            <a:r>
              <a:rPr lang="en-US" dirty="0" err="1"/>
              <a:t>ncbi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7387571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1BB4788-A9F7-43BB-AFBE-E854056DC2A8}"/>
              </a:ext>
            </a:extLst>
          </p:cNvPr>
          <p:cNvSpPr txBox="1"/>
          <p:nvPr/>
        </p:nvSpPr>
        <p:spPr>
          <a:xfrm>
            <a:off x="5038986" y="2828835"/>
            <a:ext cx="22426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Function</a:t>
            </a:r>
            <a:r>
              <a:rPr lang="en-US" sz="3600" dirty="0"/>
              <a:t> </a:t>
            </a:r>
            <a:r>
              <a:rPr lang="en-US" sz="3600" dirty="0" err="1"/>
              <a:t>update_db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2948547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9BA3A1-72AF-43FE-B625-8FF2820B8A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777"/>
          <a:stretch/>
        </p:blipFill>
        <p:spPr>
          <a:xfrm>
            <a:off x="389345" y="290774"/>
            <a:ext cx="5113833" cy="41624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F160CEF-4D03-4E6C-AA1D-59218271C41F}"/>
              </a:ext>
            </a:extLst>
          </p:cNvPr>
          <p:cNvSpPr txBox="1"/>
          <p:nvPr/>
        </p:nvSpPr>
        <p:spPr>
          <a:xfrm>
            <a:off x="5880681" y="725381"/>
            <a:ext cx="5461233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/>
              <a:t>Update_db</a:t>
            </a:r>
            <a:r>
              <a:rPr lang="en-US" sz="1600" b="1" dirty="0"/>
              <a:t> </a:t>
            </a:r>
            <a:r>
              <a:rPr lang="th-TH" sz="1600" b="1" dirty="0"/>
              <a:t>มีทั้งหมด </a:t>
            </a:r>
            <a:r>
              <a:rPr lang="en-US" sz="1600" b="1" dirty="0"/>
              <a:t>6</a:t>
            </a:r>
            <a:r>
              <a:rPr lang="th-TH" sz="1600" b="1" dirty="0"/>
              <a:t> โหมดย่อย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-m update </a:t>
            </a:r>
            <a:r>
              <a:rPr lang="th-TH" sz="1600" dirty="0"/>
              <a:t>เป็น</a:t>
            </a:r>
            <a:r>
              <a:rPr lang="th-TH" sz="1600" dirty="0" err="1"/>
              <a:t>ฟั</a:t>
            </a:r>
            <a:r>
              <a:rPr lang="th-TH" sz="1600" dirty="0"/>
              <a:t>งก</a:t>
            </a:r>
            <a:r>
              <a:rPr lang="th-TH" sz="1600" dirty="0" err="1"/>
              <a:t>์ชั่น</a:t>
            </a:r>
            <a:r>
              <a:rPr lang="th-TH" sz="1600" dirty="0"/>
              <a:t>ไว้สำหรับการแก้ค่าที่มีอยู่ใน</a:t>
            </a:r>
            <a:r>
              <a:rPr lang="en-US" sz="1600" dirty="0"/>
              <a:t> </a:t>
            </a:r>
            <a:r>
              <a:rPr lang="en-US" sz="1600" dirty="0" err="1"/>
              <a:t>cenmigDB</a:t>
            </a:r>
            <a:r>
              <a:rPr lang="en-US" sz="1600" dirty="0"/>
              <a:t> </a:t>
            </a:r>
            <a:r>
              <a:rPr lang="th-TH" sz="1600" dirty="0"/>
              <a:t>โดยจะ </a:t>
            </a:r>
            <a:r>
              <a:rPr lang="en-US" sz="1600" dirty="0"/>
              <a:t>matching </a:t>
            </a:r>
            <a:r>
              <a:rPr lang="th-TH" sz="1600" dirty="0"/>
              <a:t>โดยใช้ </a:t>
            </a:r>
            <a:r>
              <a:rPr lang="en-US" sz="1600" dirty="0" err="1"/>
              <a:t>cenmigID</a:t>
            </a:r>
            <a:r>
              <a:rPr lang="en-US" sz="1600" dirty="0"/>
              <a:t>, Run </a:t>
            </a:r>
            <a:r>
              <a:rPr lang="th-TH" sz="1600" dirty="0"/>
              <a:t>หรือ </a:t>
            </a:r>
            <a:r>
              <a:rPr lang="en-US" sz="1600" dirty="0" err="1"/>
              <a:t>asm_acc</a:t>
            </a:r>
            <a:r>
              <a:rPr lang="en-US" sz="1600" dirty="0"/>
              <a:t> </a:t>
            </a:r>
            <a:r>
              <a:rPr lang="th-TH" sz="1600" dirty="0"/>
              <a:t>แล้วแต่ละระบุ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-m </a:t>
            </a:r>
            <a:r>
              <a:rPr lang="en-US" sz="1600" dirty="0" err="1"/>
              <a:t>mlst_resfinder_run</a:t>
            </a:r>
            <a:r>
              <a:rPr lang="en-US" sz="1600" dirty="0"/>
              <a:t> </a:t>
            </a:r>
            <a:r>
              <a:rPr lang="th-TH" sz="1600" dirty="0"/>
              <a:t>รันเพื่อวิเคราะห์ </a:t>
            </a:r>
            <a:r>
              <a:rPr lang="en-US" sz="1600" dirty="0"/>
              <a:t>sequence file </a:t>
            </a:r>
            <a:r>
              <a:rPr lang="th-TH" sz="1600" dirty="0"/>
              <a:t>เพื่อหา </a:t>
            </a:r>
            <a:r>
              <a:rPr lang="en-US" sz="1600" dirty="0"/>
              <a:t>ST </a:t>
            </a:r>
            <a:r>
              <a:rPr lang="th-TH" sz="1600" dirty="0"/>
              <a:t>ด้วย </a:t>
            </a:r>
            <a:r>
              <a:rPr lang="en-US" sz="1600" dirty="0" err="1"/>
              <a:t>stringMLST</a:t>
            </a:r>
            <a:r>
              <a:rPr lang="en-US" sz="1600" dirty="0"/>
              <a:t>(SRA), sanger-pathogens/</a:t>
            </a:r>
            <a:r>
              <a:rPr lang="en-US" sz="1600" dirty="0" err="1"/>
              <a:t>mlst_check</a:t>
            </a:r>
            <a:r>
              <a:rPr lang="en-US" sz="1600" dirty="0"/>
              <a:t>(</a:t>
            </a:r>
            <a:r>
              <a:rPr lang="en-US" sz="1600" dirty="0" err="1"/>
              <a:t>Fasta</a:t>
            </a:r>
            <a:r>
              <a:rPr lang="en-US" sz="1600" dirty="0"/>
              <a:t>)</a:t>
            </a:r>
            <a:br>
              <a:rPr lang="en-US" sz="1600" dirty="0"/>
            </a:br>
            <a:r>
              <a:rPr lang="th-TH" sz="1600" dirty="0"/>
              <a:t>หายีนดื้อยาด้วย </a:t>
            </a:r>
            <a:r>
              <a:rPr lang="en-US" sz="1600" dirty="0" err="1"/>
              <a:t>resfinder</a:t>
            </a:r>
            <a:r>
              <a:rPr lang="th-TH" sz="1600" dirty="0"/>
              <a:t> และ </a:t>
            </a:r>
            <a:r>
              <a:rPr lang="en-US" sz="1600" dirty="0"/>
              <a:t>serotype </a:t>
            </a:r>
            <a:r>
              <a:rPr lang="th-TH" sz="1600" dirty="0"/>
              <a:t>ของ </a:t>
            </a:r>
            <a:r>
              <a:rPr lang="en-US" sz="1600" dirty="0"/>
              <a:t>Salmonella </a:t>
            </a:r>
            <a:r>
              <a:rPr lang="th-TH" sz="1600" dirty="0"/>
              <a:t>ด้วย </a:t>
            </a:r>
            <a:r>
              <a:rPr lang="en-US" sz="1600" dirty="0"/>
              <a:t>Seqsero2</a:t>
            </a:r>
            <a:endParaRPr lang="th-TH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-m replace </a:t>
            </a:r>
            <a:r>
              <a:rPr lang="th-TH" sz="1600" dirty="0"/>
              <a:t>สำหรับการ </a:t>
            </a:r>
            <a:r>
              <a:rPr lang="en-US" sz="1600" dirty="0"/>
              <a:t>replace </a:t>
            </a:r>
            <a:r>
              <a:rPr lang="th-TH" sz="1600" dirty="0"/>
              <a:t>ทั้ง </a:t>
            </a:r>
            <a:r>
              <a:rPr lang="en-US" sz="1600" dirty="0"/>
              <a:t>records </a:t>
            </a:r>
            <a:r>
              <a:rPr lang="th-TH" sz="1600" dirty="0" err="1"/>
              <a:t>นั้นๆ</a:t>
            </a:r>
            <a:r>
              <a:rPr lang="th-TH" sz="1600" dirty="0"/>
              <a:t>โดยจะ </a:t>
            </a:r>
            <a:r>
              <a:rPr lang="en-US" sz="1600" dirty="0"/>
              <a:t>matching </a:t>
            </a:r>
            <a:r>
              <a:rPr lang="th-TH" sz="1600" dirty="0"/>
              <a:t>โดยใช้ </a:t>
            </a:r>
            <a:r>
              <a:rPr lang="en-US" sz="1600" dirty="0" err="1"/>
              <a:t>cenmigID</a:t>
            </a:r>
            <a:r>
              <a:rPr lang="en-US" sz="1600" dirty="0"/>
              <a:t>, Run </a:t>
            </a:r>
            <a:r>
              <a:rPr lang="th-TH" sz="1600" dirty="0"/>
              <a:t>หรือ </a:t>
            </a:r>
            <a:r>
              <a:rPr lang="en-US" sz="1600" dirty="0" err="1"/>
              <a:t>asm_acc</a:t>
            </a:r>
            <a:r>
              <a:rPr lang="en-US" sz="1600" dirty="0"/>
              <a:t> </a:t>
            </a:r>
            <a:r>
              <a:rPr lang="th-TH" sz="1600" dirty="0"/>
              <a:t>แล้วแต่ละระบุ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-m delete </a:t>
            </a:r>
            <a:r>
              <a:rPr lang="th-TH" sz="1600" dirty="0"/>
              <a:t>ใช้สำหรับการลบ </a:t>
            </a:r>
            <a:r>
              <a:rPr lang="en-US" sz="1600" dirty="0"/>
              <a:t>records </a:t>
            </a:r>
            <a:r>
              <a:rPr lang="th-TH" sz="1600" dirty="0"/>
              <a:t>และ/หรือ ไฟล์ </a:t>
            </a:r>
            <a:r>
              <a:rPr lang="en-US" sz="1600" dirty="0"/>
              <a:t>sequences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-m resistant</a:t>
            </a:r>
            <a:r>
              <a:rPr lang="th-TH" sz="1600" dirty="0"/>
              <a:t> สำหรับการอัพเดต </a:t>
            </a:r>
            <a:r>
              <a:rPr lang="en-US" sz="1600" dirty="0"/>
              <a:t>resistant</a:t>
            </a:r>
            <a:r>
              <a:rPr lang="th-TH" sz="1600" dirty="0"/>
              <a:t> </a:t>
            </a:r>
            <a:r>
              <a:rPr lang="en-US" sz="1600" dirty="0"/>
              <a:t>collection </a:t>
            </a:r>
            <a:r>
              <a:rPr lang="th-TH" sz="1600" dirty="0"/>
              <a:t>ที่รวมข้อมูลยีนดื้อยาที่ทำการวิเคราะห์ด้วยโปรแกรม </a:t>
            </a:r>
            <a:r>
              <a:rPr lang="en-US" sz="1600" dirty="0" err="1"/>
              <a:t>resfinder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-m </a:t>
            </a:r>
            <a:r>
              <a:rPr lang="en-US" sz="1600" dirty="0" err="1"/>
              <a:t>download_ncbi_file</a:t>
            </a:r>
            <a:r>
              <a:rPr lang="en-US" sz="1600" dirty="0"/>
              <a:t> </a:t>
            </a:r>
            <a:r>
              <a:rPr lang="th-TH" sz="1600" dirty="0"/>
              <a:t>สำหรับดาวน์โหลดไฟล์ </a:t>
            </a:r>
            <a:r>
              <a:rPr lang="en-US" sz="1600" dirty="0"/>
              <a:t>SRA </a:t>
            </a:r>
            <a:r>
              <a:rPr lang="th-TH" sz="1600" dirty="0"/>
              <a:t>หรือ </a:t>
            </a:r>
            <a:r>
              <a:rPr lang="en-US" sz="1600" dirty="0" err="1"/>
              <a:t>Fasta</a:t>
            </a:r>
            <a:r>
              <a:rPr lang="en-US" sz="1600" dirty="0"/>
              <a:t> </a:t>
            </a:r>
            <a:r>
              <a:rPr lang="th-TH" sz="1600" dirty="0"/>
              <a:t> ผ่าน </a:t>
            </a:r>
            <a:r>
              <a:rPr lang="en-US" sz="1600" dirty="0" err="1"/>
              <a:t>SRAtoolkit</a:t>
            </a:r>
            <a:r>
              <a:rPr lang="en-US" sz="1600" dirty="0"/>
              <a:t> </a:t>
            </a:r>
            <a:r>
              <a:rPr lang="th-TH" sz="1600" dirty="0"/>
              <a:t>และ</a:t>
            </a:r>
            <a:r>
              <a:rPr lang="en-US" sz="1600" dirty="0"/>
              <a:t> </a:t>
            </a:r>
            <a:r>
              <a:rPr lang="en-US" sz="1600" dirty="0" err="1"/>
              <a:t>wget</a:t>
            </a:r>
            <a:r>
              <a:rPr lang="en-US" sz="1600" dirty="0"/>
              <a:t> HTTP </a:t>
            </a:r>
            <a:r>
              <a:rPr lang="th-TH" sz="1600" dirty="0"/>
              <a:t>โดยจะโหลดตาม </a:t>
            </a:r>
            <a:r>
              <a:rPr lang="en-US" sz="1600" dirty="0"/>
              <a:t>accession </a:t>
            </a:r>
            <a:r>
              <a:rPr lang="th-TH" sz="1600" dirty="0"/>
              <a:t>จาก </a:t>
            </a:r>
            <a:r>
              <a:rPr lang="en-US" sz="1600" dirty="0"/>
              <a:t>input csv</a:t>
            </a:r>
          </a:p>
        </p:txBody>
      </p:sp>
    </p:spTree>
    <p:extLst>
      <p:ext uri="{BB962C8B-B14F-4D97-AF65-F5344CB8AC3E}">
        <p14:creationId xmlns:p14="http://schemas.microsoft.com/office/powerpoint/2010/main" val="21465722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6820D04-B07E-4DEC-8E22-C10C4BAFE56D}"/>
              </a:ext>
            </a:extLst>
          </p:cNvPr>
          <p:cNvSpPr/>
          <p:nvPr/>
        </p:nvSpPr>
        <p:spPr>
          <a:xfrm>
            <a:off x="450909" y="383689"/>
            <a:ext cx="1156279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/>
              <a:t>-m update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C8C2B0-EC6C-4861-BCD7-EB54CA11A3D9}"/>
              </a:ext>
            </a:extLst>
          </p:cNvPr>
          <p:cNvSpPr txBox="1"/>
          <p:nvPr/>
        </p:nvSpPr>
        <p:spPr>
          <a:xfrm>
            <a:off x="2449585" y="753021"/>
            <a:ext cx="76004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/>
              <a:t>การใช้งาน </a:t>
            </a:r>
            <a:r>
              <a:rPr lang="en-US" dirty="0"/>
              <a:t>: </a:t>
            </a:r>
            <a:r>
              <a:rPr lang="en-US" b="1" dirty="0"/>
              <a:t>python3 CENMIGDB_run.py </a:t>
            </a:r>
            <a:r>
              <a:rPr lang="en-US" b="1" dirty="0" err="1"/>
              <a:t>update_db</a:t>
            </a:r>
            <a:r>
              <a:rPr lang="en-US" b="1" dirty="0"/>
              <a:t> –m update </a:t>
            </a:r>
            <a:br>
              <a:rPr lang="en-US" b="1" dirty="0"/>
            </a:br>
            <a:r>
              <a:rPr lang="en-US" b="1" dirty="0"/>
              <a:t>		-</a:t>
            </a:r>
            <a:r>
              <a:rPr lang="en-US" b="1" dirty="0" err="1"/>
              <a:t>i</a:t>
            </a:r>
            <a:r>
              <a:rPr lang="en-US" b="1" dirty="0"/>
              <a:t> $</a:t>
            </a:r>
            <a:r>
              <a:rPr lang="en-US" b="1" dirty="0" err="1"/>
              <a:t>CSV_file</a:t>
            </a:r>
            <a:br>
              <a:rPr lang="en-US" b="1" dirty="0"/>
            </a:br>
            <a:r>
              <a:rPr lang="en-US" b="1" dirty="0"/>
              <a:t>		-index [</a:t>
            </a:r>
            <a:r>
              <a:rPr lang="en-US" b="1" dirty="0" err="1"/>
              <a:t>Run,asm_acc,cenmigID</a:t>
            </a:r>
            <a:r>
              <a:rPr lang="en-US" b="1" dirty="0"/>
              <a:t>] (default : ‘</a:t>
            </a:r>
            <a:r>
              <a:rPr lang="en-US" b="1" dirty="0" err="1"/>
              <a:t>cenmigID</a:t>
            </a:r>
            <a:r>
              <a:rPr lang="en-US" b="1" dirty="0"/>
              <a:t>’)</a:t>
            </a:r>
          </a:p>
          <a:p>
            <a:r>
              <a:rPr lang="en-US" b="1" dirty="0"/>
              <a:t>		-o $</a:t>
            </a:r>
            <a:r>
              <a:rPr lang="en-US" b="1" dirty="0" err="1"/>
              <a:t>Backup_prefix</a:t>
            </a:r>
            <a:r>
              <a:rPr lang="en-US" b="1" dirty="0"/>
              <a:t> (csv) (default = ‘Backup’)</a:t>
            </a:r>
            <a:endParaRPr lang="th-TH" b="1" dirty="0"/>
          </a:p>
          <a:p>
            <a:endParaRPr lang="th-TH" dirty="0"/>
          </a:p>
          <a:p>
            <a:r>
              <a:rPr lang="th-TH" dirty="0"/>
              <a:t>อัพเดตข้อมูลกับฐานข้อมูลทั้งเพิ่ม </a:t>
            </a:r>
            <a:r>
              <a:rPr lang="en-US" dirty="0"/>
              <a:t>records </a:t>
            </a:r>
            <a:r>
              <a:rPr lang="th-TH" dirty="0"/>
              <a:t>และ แก้ไขค่าใน </a:t>
            </a:r>
            <a:r>
              <a:rPr lang="en-US" dirty="0"/>
              <a:t>records </a:t>
            </a:r>
            <a:r>
              <a:rPr lang="th-TH" dirty="0"/>
              <a:t>โดย </a:t>
            </a:r>
            <a:r>
              <a:rPr lang="en-US" dirty="0"/>
              <a:t>matching </a:t>
            </a:r>
            <a:r>
              <a:rPr lang="th-TH" dirty="0"/>
              <a:t>กับ </a:t>
            </a:r>
            <a:r>
              <a:rPr lang="en-US" dirty="0"/>
              <a:t>–index </a:t>
            </a:r>
            <a:r>
              <a:rPr lang="th-TH" dirty="0"/>
              <a:t>ที่ระบุ</a:t>
            </a:r>
            <a:endParaRPr lang="en-US" dirty="0"/>
          </a:p>
          <a:p>
            <a:br>
              <a:rPr lang="en-US" b="1" dirty="0"/>
            </a:br>
            <a:r>
              <a:rPr lang="en-US" b="1" dirty="0"/>
              <a:t> 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70655C-BFFC-4CE8-8A3C-EE174C26CB64}"/>
              </a:ext>
            </a:extLst>
          </p:cNvPr>
          <p:cNvSpPr/>
          <p:nvPr/>
        </p:nvSpPr>
        <p:spPr>
          <a:xfrm>
            <a:off x="450909" y="3429000"/>
            <a:ext cx="2291333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/>
              <a:t>-m </a:t>
            </a:r>
            <a:r>
              <a:rPr lang="en-US" dirty="0" err="1"/>
              <a:t>mlst_resfinder_run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009A18-95DC-4E55-922E-9DDF01899336}"/>
              </a:ext>
            </a:extLst>
          </p:cNvPr>
          <p:cNvSpPr txBox="1"/>
          <p:nvPr/>
        </p:nvSpPr>
        <p:spPr>
          <a:xfrm>
            <a:off x="2295786" y="3954382"/>
            <a:ext cx="819884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/>
              <a:t>การใช้งาน </a:t>
            </a:r>
            <a:r>
              <a:rPr lang="en-US" dirty="0"/>
              <a:t>: </a:t>
            </a:r>
            <a:r>
              <a:rPr lang="en-US" b="1" dirty="0"/>
              <a:t>python3 CENMIGDB_run.py </a:t>
            </a:r>
            <a:r>
              <a:rPr lang="en-US" b="1" dirty="0" err="1"/>
              <a:t>update_db</a:t>
            </a:r>
            <a:r>
              <a:rPr lang="en-US" b="1" dirty="0"/>
              <a:t> –m </a:t>
            </a:r>
            <a:r>
              <a:rPr lang="en-US" b="1" dirty="0" err="1"/>
              <a:t>mlst_resfinder_run</a:t>
            </a:r>
            <a:br>
              <a:rPr lang="en-US" b="1" dirty="0"/>
            </a:br>
            <a:endParaRPr lang="th-TH" b="1" dirty="0"/>
          </a:p>
          <a:p>
            <a:r>
              <a:rPr lang="th-TH" dirty="0"/>
              <a:t>สั่งวิเคราะห์ข้อมูลในฐานข้อมูลที่มี </a:t>
            </a:r>
            <a:r>
              <a:rPr lang="en-US" dirty="0" err="1"/>
              <a:t>sub_region</a:t>
            </a:r>
            <a:r>
              <a:rPr lang="en-US" dirty="0"/>
              <a:t> = South-eastern Asia</a:t>
            </a:r>
            <a:endParaRPr lang="th-TH" dirty="0"/>
          </a:p>
          <a:p>
            <a:r>
              <a:rPr lang="th-TH" dirty="0"/>
              <a:t>เพื่อหา </a:t>
            </a:r>
            <a:r>
              <a:rPr lang="en-US" dirty="0"/>
              <a:t>ST </a:t>
            </a:r>
            <a:r>
              <a:rPr lang="th-TH" dirty="0"/>
              <a:t>ด้วย </a:t>
            </a:r>
            <a:r>
              <a:rPr lang="en-US" dirty="0" err="1"/>
              <a:t>stringMLST</a:t>
            </a:r>
            <a:r>
              <a:rPr lang="en-US" dirty="0"/>
              <a:t>(SRA), sanger-pathogens/</a:t>
            </a:r>
            <a:r>
              <a:rPr lang="en-US" dirty="0" err="1"/>
              <a:t>mlst_check</a:t>
            </a:r>
            <a:r>
              <a:rPr lang="en-US" dirty="0"/>
              <a:t>(</a:t>
            </a:r>
            <a:r>
              <a:rPr lang="en-US" dirty="0" err="1"/>
              <a:t>Fasta</a:t>
            </a:r>
            <a:r>
              <a:rPr lang="en-US" dirty="0"/>
              <a:t>)</a:t>
            </a:r>
            <a:br>
              <a:rPr lang="en-US" dirty="0"/>
            </a:br>
            <a:r>
              <a:rPr lang="th-TH" dirty="0"/>
              <a:t>หายีนดื้อยาด้วย </a:t>
            </a:r>
            <a:r>
              <a:rPr lang="en-US" dirty="0" err="1"/>
              <a:t>resfinder</a:t>
            </a:r>
            <a:r>
              <a:rPr lang="th-TH" dirty="0"/>
              <a:t>  และ </a:t>
            </a:r>
            <a:r>
              <a:rPr lang="en-US" dirty="0"/>
              <a:t>serotype </a:t>
            </a:r>
            <a:r>
              <a:rPr lang="th-TH" dirty="0"/>
              <a:t>ของ </a:t>
            </a:r>
            <a:r>
              <a:rPr lang="en-US" dirty="0"/>
              <a:t>Salmonella </a:t>
            </a:r>
            <a:r>
              <a:rPr lang="th-TH" dirty="0"/>
              <a:t>ด้วย </a:t>
            </a:r>
            <a:r>
              <a:rPr lang="en-US" dirty="0"/>
              <a:t>Seqsero2 </a:t>
            </a:r>
            <a:endParaRPr lang="th-TH" dirty="0"/>
          </a:p>
          <a:p>
            <a:endParaRPr lang="th-TH" dirty="0"/>
          </a:p>
          <a:p>
            <a:r>
              <a:rPr lang="th-TH" b="1" dirty="0"/>
              <a:t>*โดยก่อนรันต้องโหลด โมดูล ด้วยคำสั่ง </a:t>
            </a:r>
            <a:r>
              <a:rPr lang="en-US" b="1" dirty="0"/>
              <a:t>ml </a:t>
            </a:r>
            <a:r>
              <a:rPr lang="en-US" b="1" dirty="0" err="1"/>
              <a:t>sratoolkit</a:t>
            </a:r>
            <a:r>
              <a:rPr lang="en-US" b="1" dirty="0"/>
              <a:t>/2.11.0 </a:t>
            </a:r>
            <a:r>
              <a:rPr lang="en-US" b="1" dirty="0" err="1"/>
              <a:t>SPAdes</a:t>
            </a:r>
            <a:r>
              <a:rPr lang="en-US" b="1" dirty="0"/>
              <a:t>/3.13.2 SeqSero2/1.2.1</a:t>
            </a:r>
            <a:r>
              <a:rPr lang="th-TH" b="1" dirty="0"/>
              <a:t> </a:t>
            </a:r>
          </a:p>
          <a:p>
            <a:r>
              <a:rPr lang="th-TH" b="1" dirty="0"/>
              <a:t>ก่อนเสมอทุกครั้งเนื่องจากไม่สามารถเรียกโมดูลผ่าน </a:t>
            </a:r>
            <a:r>
              <a:rPr lang="en-US" b="1" dirty="0"/>
              <a:t>python env </a:t>
            </a:r>
            <a:r>
              <a:rPr lang="th-TH" b="1" dirty="0"/>
              <a:t>ได้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772086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0759C50-3DE0-4EC6-9300-399AC0FF8BD9}"/>
              </a:ext>
            </a:extLst>
          </p:cNvPr>
          <p:cNvSpPr/>
          <p:nvPr/>
        </p:nvSpPr>
        <p:spPr>
          <a:xfrm>
            <a:off x="613453" y="450800"/>
            <a:ext cx="1183529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/>
              <a:t>-m replace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F3C0A2-3FF3-4E13-AFCA-06ECA62D1A13}"/>
              </a:ext>
            </a:extLst>
          </p:cNvPr>
          <p:cNvSpPr txBox="1"/>
          <p:nvPr/>
        </p:nvSpPr>
        <p:spPr>
          <a:xfrm>
            <a:off x="2449585" y="753021"/>
            <a:ext cx="76004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/>
              <a:t>การใช้งาน </a:t>
            </a:r>
            <a:r>
              <a:rPr lang="en-US" dirty="0"/>
              <a:t>: </a:t>
            </a:r>
            <a:r>
              <a:rPr lang="en-US" b="1" dirty="0"/>
              <a:t>python3 CENMIGDB_run.py </a:t>
            </a:r>
            <a:r>
              <a:rPr lang="en-US" b="1" dirty="0" err="1"/>
              <a:t>update_db</a:t>
            </a:r>
            <a:r>
              <a:rPr lang="en-US" b="1" dirty="0"/>
              <a:t> –m</a:t>
            </a:r>
            <a:r>
              <a:rPr lang="th-TH" b="1" dirty="0"/>
              <a:t> </a:t>
            </a:r>
            <a:r>
              <a:rPr lang="en-US" b="1" dirty="0"/>
              <a:t>replace</a:t>
            </a:r>
            <a:br>
              <a:rPr lang="en-US" b="1" dirty="0"/>
            </a:br>
            <a:r>
              <a:rPr lang="en-US" b="1" dirty="0"/>
              <a:t>		-</a:t>
            </a:r>
            <a:r>
              <a:rPr lang="en-US" b="1" dirty="0" err="1"/>
              <a:t>i</a:t>
            </a:r>
            <a:r>
              <a:rPr lang="en-US" b="1" dirty="0"/>
              <a:t> $</a:t>
            </a:r>
            <a:r>
              <a:rPr lang="en-US" b="1" dirty="0" err="1"/>
              <a:t>CSV_file</a:t>
            </a:r>
            <a:br>
              <a:rPr lang="en-US" b="1" dirty="0"/>
            </a:br>
            <a:r>
              <a:rPr lang="en-US" b="1" dirty="0"/>
              <a:t>		-index [</a:t>
            </a:r>
            <a:r>
              <a:rPr lang="en-US" b="1" dirty="0" err="1"/>
              <a:t>Run,asm_acc,cenmigID</a:t>
            </a:r>
            <a:r>
              <a:rPr lang="en-US" b="1" dirty="0"/>
              <a:t>] (default : ‘</a:t>
            </a:r>
            <a:r>
              <a:rPr lang="en-US" b="1" dirty="0" err="1"/>
              <a:t>cenmigID</a:t>
            </a:r>
            <a:r>
              <a:rPr lang="en-US" b="1" dirty="0"/>
              <a:t>’)</a:t>
            </a:r>
          </a:p>
          <a:p>
            <a:r>
              <a:rPr lang="en-US" b="1" dirty="0"/>
              <a:t>		-o $</a:t>
            </a:r>
            <a:r>
              <a:rPr lang="en-US" b="1" dirty="0" err="1"/>
              <a:t>Backup_prefix</a:t>
            </a:r>
            <a:r>
              <a:rPr lang="en-US" b="1" dirty="0"/>
              <a:t> (csv) (default = ‘Backup’)</a:t>
            </a:r>
            <a:endParaRPr lang="th-TH" b="1" dirty="0"/>
          </a:p>
          <a:p>
            <a:endParaRPr lang="th-TH" dirty="0"/>
          </a:p>
          <a:p>
            <a:r>
              <a:rPr lang="th-TH" dirty="0"/>
              <a:t>แทนที่ค่าทั้ง </a:t>
            </a:r>
            <a:r>
              <a:rPr lang="en-US" dirty="0"/>
              <a:t>records </a:t>
            </a:r>
            <a:r>
              <a:rPr lang="th-TH" dirty="0"/>
              <a:t>โดย </a:t>
            </a:r>
            <a:r>
              <a:rPr lang="en-US" dirty="0"/>
              <a:t>matching </a:t>
            </a:r>
            <a:r>
              <a:rPr lang="th-TH" dirty="0"/>
              <a:t>กับ </a:t>
            </a:r>
            <a:r>
              <a:rPr lang="en-US" dirty="0"/>
              <a:t>–index </a:t>
            </a:r>
            <a:r>
              <a:rPr lang="th-TH" dirty="0"/>
              <a:t>ที่ระบุ</a:t>
            </a:r>
            <a:endParaRPr lang="en-US" dirty="0"/>
          </a:p>
          <a:p>
            <a:br>
              <a:rPr lang="en-US" b="1" dirty="0"/>
            </a:br>
            <a:r>
              <a:rPr lang="en-US" b="1" dirty="0"/>
              <a:t> 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49B752-2D42-48B4-B20F-641782517EC4}"/>
              </a:ext>
            </a:extLst>
          </p:cNvPr>
          <p:cNvSpPr/>
          <p:nvPr/>
        </p:nvSpPr>
        <p:spPr>
          <a:xfrm>
            <a:off x="613453" y="2876679"/>
            <a:ext cx="1139543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/>
              <a:t>-m delete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D4EAEE-5ACD-4C49-A88C-6D428A0F7F0D}"/>
              </a:ext>
            </a:extLst>
          </p:cNvPr>
          <p:cNvSpPr txBox="1"/>
          <p:nvPr/>
        </p:nvSpPr>
        <p:spPr>
          <a:xfrm>
            <a:off x="2449585" y="3796655"/>
            <a:ext cx="76004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/>
              <a:t>การใช้งาน </a:t>
            </a:r>
            <a:r>
              <a:rPr lang="en-US" dirty="0"/>
              <a:t>: </a:t>
            </a:r>
            <a:r>
              <a:rPr lang="en-US" b="1" dirty="0"/>
              <a:t>python3 CENMIGDB_run.py </a:t>
            </a:r>
            <a:r>
              <a:rPr lang="en-US" b="1" dirty="0" err="1"/>
              <a:t>update_db</a:t>
            </a:r>
            <a:r>
              <a:rPr lang="en-US" b="1" dirty="0"/>
              <a:t> –m</a:t>
            </a:r>
            <a:r>
              <a:rPr lang="th-TH" b="1" dirty="0"/>
              <a:t> </a:t>
            </a:r>
            <a:r>
              <a:rPr lang="en-US" b="1" dirty="0"/>
              <a:t>delete</a:t>
            </a:r>
            <a:br>
              <a:rPr lang="en-US" b="1" dirty="0"/>
            </a:br>
            <a:r>
              <a:rPr lang="en-US" b="1" dirty="0"/>
              <a:t>		-</a:t>
            </a:r>
            <a:r>
              <a:rPr lang="en-US" b="1" dirty="0" err="1"/>
              <a:t>i</a:t>
            </a:r>
            <a:r>
              <a:rPr lang="en-US" b="1" dirty="0"/>
              <a:t> $</a:t>
            </a:r>
            <a:r>
              <a:rPr lang="en-US" b="1" dirty="0" err="1"/>
              <a:t>CSV_file</a:t>
            </a:r>
            <a:br>
              <a:rPr lang="en-US" b="1" dirty="0"/>
            </a:br>
            <a:r>
              <a:rPr lang="en-US" b="1" dirty="0"/>
              <a:t>		-index [</a:t>
            </a:r>
            <a:r>
              <a:rPr lang="en-US" b="1" dirty="0" err="1"/>
              <a:t>Run,asm_acc,cenmigID</a:t>
            </a:r>
            <a:r>
              <a:rPr lang="en-US" b="1" dirty="0"/>
              <a:t>] (default : ‘</a:t>
            </a:r>
            <a:r>
              <a:rPr lang="en-US" b="1" dirty="0" err="1"/>
              <a:t>cenmigID</a:t>
            </a:r>
            <a:r>
              <a:rPr lang="en-US" b="1" dirty="0"/>
              <a:t>’)</a:t>
            </a:r>
          </a:p>
          <a:p>
            <a:r>
              <a:rPr lang="en-US" b="1" dirty="0"/>
              <a:t>		-del (YES/none) (default = ‘none’)</a:t>
            </a:r>
            <a:endParaRPr lang="th-TH" b="1" dirty="0"/>
          </a:p>
          <a:p>
            <a:endParaRPr lang="th-TH" dirty="0"/>
          </a:p>
          <a:p>
            <a:r>
              <a:rPr lang="th-TH" dirty="0"/>
              <a:t>ลบ </a:t>
            </a:r>
            <a:r>
              <a:rPr lang="en-US" dirty="0"/>
              <a:t>records </a:t>
            </a:r>
            <a:r>
              <a:rPr lang="th-TH" dirty="0"/>
              <a:t>โดย </a:t>
            </a:r>
            <a:r>
              <a:rPr lang="en-US" dirty="0"/>
              <a:t>matching </a:t>
            </a:r>
            <a:r>
              <a:rPr lang="th-TH" dirty="0"/>
              <a:t>กับ </a:t>
            </a:r>
            <a:r>
              <a:rPr lang="en-US" dirty="0"/>
              <a:t>–index </a:t>
            </a:r>
            <a:r>
              <a:rPr lang="th-TH" dirty="0"/>
              <a:t>ที่ระบุ </a:t>
            </a:r>
            <a:r>
              <a:rPr lang="en-US" dirty="0"/>
              <a:t> </a:t>
            </a:r>
          </a:p>
          <a:p>
            <a:r>
              <a:rPr lang="th-TH" dirty="0"/>
              <a:t>ถ้า </a:t>
            </a:r>
            <a:r>
              <a:rPr lang="en-US" dirty="0"/>
              <a:t>–del YES </a:t>
            </a:r>
            <a:r>
              <a:rPr lang="th-TH" dirty="0"/>
              <a:t>จะทำการลบ </a:t>
            </a:r>
            <a:r>
              <a:rPr lang="en-US" dirty="0"/>
              <a:t>sequence file </a:t>
            </a:r>
            <a:r>
              <a:rPr lang="th-TH" dirty="0"/>
              <a:t>ของ</a:t>
            </a:r>
            <a:r>
              <a:rPr lang="en-US" dirty="0"/>
              <a:t> records </a:t>
            </a:r>
            <a:r>
              <a:rPr lang="th-TH" dirty="0" err="1"/>
              <a:t>นั้นๆ</a:t>
            </a:r>
            <a:r>
              <a:rPr lang="th-TH" dirty="0"/>
              <a:t>ด้วย</a:t>
            </a:r>
            <a:br>
              <a:rPr lang="en-US" b="1" dirty="0"/>
            </a:br>
            <a:r>
              <a:rPr lang="en-US" b="1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8874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27EE107-ACCA-437E-B69C-2EDD9D599340}"/>
              </a:ext>
            </a:extLst>
          </p:cNvPr>
          <p:cNvSpPr/>
          <p:nvPr/>
        </p:nvSpPr>
        <p:spPr>
          <a:xfrm>
            <a:off x="838257" y="543078"/>
            <a:ext cx="1337930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/>
              <a:t>-m resistant</a:t>
            </a:r>
            <a:r>
              <a:rPr lang="th-TH" dirty="0"/>
              <a:t> 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2946ED-0A6B-4767-A531-6B3BA6B4A582}"/>
              </a:ext>
            </a:extLst>
          </p:cNvPr>
          <p:cNvSpPr txBox="1"/>
          <p:nvPr/>
        </p:nvSpPr>
        <p:spPr>
          <a:xfrm>
            <a:off x="2449585" y="753021"/>
            <a:ext cx="76004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/>
              <a:t>การใช้งาน </a:t>
            </a:r>
            <a:r>
              <a:rPr lang="en-US" dirty="0"/>
              <a:t>: </a:t>
            </a:r>
            <a:r>
              <a:rPr lang="en-US" b="1" dirty="0"/>
              <a:t>python3 CENMIGDB_run.py </a:t>
            </a:r>
            <a:r>
              <a:rPr lang="en-US" b="1" dirty="0" err="1"/>
              <a:t>update_db</a:t>
            </a:r>
            <a:r>
              <a:rPr lang="en-US" b="1" dirty="0"/>
              <a:t> -m resistant </a:t>
            </a:r>
            <a:br>
              <a:rPr lang="en-US" b="1" dirty="0"/>
            </a:br>
            <a:r>
              <a:rPr lang="en-US" b="1" dirty="0"/>
              <a:t>		-</a:t>
            </a:r>
            <a:r>
              <a:rPr lang="en-US" b="1" dirty="0" err="1"/>
              <a:t>i</a:t>
            </a:r>
            <a:r>
              <a:rPr lang="en-US" b="1" dirty="0"/>
              <a:t> $</a:t>
            </a:r>
            <a:r>
              <a:rPr lang="en-US" b="1" dirty="0" err="1"/>
              <a:t>CSV_file</a:t>
            </a:r>
            <a:endParaRPr lang="en-US" b="1" dirty="0"/>
          </a:p>
          <a:p>
            <a:r>
              <a:rPr lang="en-US" b="1" dirty="0"/>
              <a:t>		-o $</a:t>
            </a:r>
            <a:r>
              <a:rPr lang="en-US" b="1" dirty="0" err="1"/>
              <a:t>Backup_prefix</a:t>
            </a:r>
            <a:r>
              <a:rPr lang="en-US" b="1" dirty="0"/>
              <a:t> (csv) (default = ‘Backup’)</a:t>
            </a:r>
            <a:endParaRPr lang="th-TH" b="1" dirty="0"/>
          </a:p>
          <a:p>
            <a:endParaRPr lang="th-TH" dirty="0"/>
          </a:p>
          <a:p>
            <a:r>
              <a:rPr lang="th-TH" dirty="0"/>
              <a:t>อัพเดตข้อมูลกับฐานข้อมูล</a:t>
            </a:r>
            <a:r>
              <a:rPr lang="en-US" dirty="0"/>
              <a:t> </a:t>
            </a:r>
            <a:r>
              <a:rPr lang="en-US" dirty="0" err="1"/>
              <a:t>ResistantDB</a:t>
            </a:r>
            <a:r>
              <a:rPr lang="en-US" dirty="0"/>
              <a:t> </a:t>
            </a:r>
            <a:r>
              <a:rPr lang="th-TH" dirty="0"/>
              <a:t>ที่เป็นฐานข้อมูลยีนดื้อยาของเชื้อในภูมิภาค </a:t>
            </a:r>
            <a:r>
              <a:rPr lang="en-US" dirty="0"/>
              <a:t>SEA </a:t>
            </a:r>
            <a:r>
              <a:rPr lang="th-TH" dirty="0"/>
              <a:t>ซึ่งวิเคราะห์ด้วยโปรแกรม </a:t>
            </a:r>
            <a:r>
              <a:rPr lang="en-US" dirty="0" err="1"/>
              <a:t>Resfinder</a:t>
            </a:r>
            <a:endParaRPr lang="en-US" dirty="0"/>
          </a:p>
          <a:p>
            <a:br>
              <a:rPr lang="en-US" b="1" dirty="0"/>
            </a:br>
            <a:r>
              <a:rPr lang="en-US" b="1" dirty="0"/>
              <a:t> 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C89976-832A-4601-BF67-096C26D78D87}"/>
              </a:ext>
            </a:extLst>
          </p:cNvPr>
          <p:cNvSpPr/>
          <p:nvPr/>
        </p:nvSpPr>
        <p:spPr>
          <a:xfrm>
            <a:off x="838257" y="3427324"/>
            <a:ext cx="2399118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/>
              <a:t>-m </a:t>
            </a:r>
            <a:r>
              <a:rPr lang="en-US" dirty="0" err="1"/>
              <a:t>download_ncbi_file</a:t>
            </a:r>
            <a:r>
              <a:rPr 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1A3081-B645-4389-BB27-B582A3B158C3}"/>
              </a:ext>
            </a:extLst>
          </p:cNvPr>
          <p:cNvSpPr txBox="1"/>
          <p:nvPr/>
        </p:nvSpPr>
        <p:spPr>
          <a:xfrm>
            <a:off x="2449585" y="4162635"/>
            <a:ext cx="76004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/>
              <a:t>การใช้งาน </a:t>
            </a:r>
            <a:r>
              <a:rPr lang="en-US" dirty="0"/>
              <a:t>: </a:t>
            </a:r>
            <a:r>
              <a:rPr lang="en-US" b="1" dirty="0"/>
              <a:t>python3 CENMIGDB_run.py </a:t>
            </a:r>
            <a:r>
              <a:rPr lang="en-US" b="1" dirty="0" err="1"/>
              <a:t>update_db</a:t>
            </a:r>
            <a:r>
              <a:rPr lang="en-US" b="1" dirty="0"/>
              <a:t>  -m </a:t>
            </a:r>
            <a:r>
              <a:rPr lang="en-US" b="1" dirty="0" err="1"/>
              <a:t>download_ncbi_file</a:t>
            </a:r>
            <a:r>
              <a:rPr lang="en-US" b="1" dirty="0"/>
              <a:t> </a:t>
            </a:r>
            <a:br>
              <a:rPr lang="en-US" b="1" dirty="0"/>
            </a:br>
            <a:r>
              <a:rPr lang="en-US" b="1" dirty="0"/>
              <a:t>		-</a:t>
            </a:r>
            <a:r>
              <a:rPr lang="en-US" b="1" dirty="0" err="1"/>
              <a:t>i</a:t>
            </a:r>
            <a:r>
              <a:rPr lang="en-US" b="1" dirty="0"/>
              <a:t> $</a:t>
            </a:r>
            <a:r>
              <a:rPr lang="en-US" b="1" dirty="0" err="1"/>
              <a:t>CSV_file</a:t>
            </a:r>
            <a:endParaRPr lang="en-US" b="1" dirty="0"/>
          </a:p>
          <a:p>
            <a:r>
              <a:rPr lang="en-US" b="1" dirty="0"/>
              <a:t>		</a:t>
            </a:r>
            <a:endParaRPr lang="th-TH" dirty="0"/>
          </a:p>
          <a:p>
            <a:r>
              <a:rPr lang="th-TH" dirty="0"/>
              <a:t>ดาวน์โหลดไฟล์ </a:t>
            </a:r>
            <a:r>
              <a:rPr lang="en-US" dirty="0"/>
              <a:t>SRA </a:t>
            </a:r>
            <a:r>
              <a:rPr lang="th-TH" dirty="0"/>
              <a:t>หรือ </a:t>
            </a:r>
            <a:r>
              <a:rPr lang="en-US" dirty="0" err="1"/>
              <a:t>Fasta</a:t>
            </a:r>
            <a:r>
              <a:rPr lang="en-US" dirty="0"/>
              <a:t> </a:t>
            </a:r>
            <a:r>
              <a:rPr lang="th-TH" dirty="0"/>
              <a:t> ผ่าน </a:t>
            </a:r>
            <a:r>
              <a:rPr lang="en-US" dirty="0" err="1"/>
              <a:t>SRAtoolkit</a:t>
            </a:r>
            <a:r>
              <a:rPr lang="en-US" dirty="0"/>
              <a:t> </a:t>
            </a:r>
            <a:r>
              <a:rPr lang="th-TH" dirty="0"/>
              <a:t>และ</a:t>
            </a:r>
            <a:r>
              <a:rPr lang="en-US" dirty="0"/>
              <a:t> </a:t>
            </a:r>
            <a:r>
              <a:rPr lang="en-US" dirty="0" err="1"/>
              <a:t>wget</a:t>
            </a:r>
            <a:r>
              <a:rPr lang="en-US" dirty="0"/>
              <a:t> HTTP </a:t>
            </a:r>
            <a:r>
              <a:rPr lang="th-TH" dirty="0"/>
              <a:t>โดยจะโหลดตาม </a:t>
            </a:r>
            <a:r>
              <a:rPr lang="en-US" dirty="0"/>
              <a:t>accession </a:t>
            </a:r>
            <a:r>
              <a:rPr lang="th-TH" dirty="0"/>
              <a:t>จาก </a:t>
            </a:r>
            <a:r>
              <a:rPr lang="en-US" dirty="0"/>
              <a:t>input csv</a:t>
            </a:r>
            <a:r>
              <a:rPr lang="th-TH" dirty="0"/>
              <a:t> ไฟล์จะถูกเก็บไว้ในโฟลเดอร์ </a:t>
            </a:r>
            <a:r>
              <a:rPr lang="en-US" dirty="0" err="1"/>
              <a:t>cenmigDBport_internal</a:t>
            </a:r>
            <a:br>
              <a:rPr lang="en-US" b="1" dirty="0"/>
            </a:br>
            <a:r>
              <a:rPr lang="en-US" b="1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3931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1BB4788-A9F7-43BB-AFBE-E854056DC2A8}"/>
              </a:ext>
            </a:extLst>
          </p:cNvPr>
          <p:cNvSpPr txBox="1"/>
          <p:nvPr/>
        </p:nvSpPr>
        <p:spPr>
          <a:xfrm>
            <a:off x="5038986" y="2828835"/>
            <a:ext cx="22426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Function</a:t>
            </a:r>
            <a:r>
              <a:rPr lang="en-US" sz="3600" dirty="0"/>
              <a:t> search</a:t>
            </a:r>
          </a:p>
        </p:txBody>
      </p:sp>
    </p:spTree>
    <p:extLst>
      <p:ext uri="{BB962C8B-B14F-4D97-AF65-F5344CB8AC3E}">
        <p14:creationId xmlns:p14="http://schemas.microsoft.com/office/powerpoint/2010/main" val="11795474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0C226F-BEB0-4969-88D3-61AE816CBF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865" y="2421229"/>
            <a:ext cx="8548269" cy="201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8518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C115F5C-619E-4E27-95A1-A957FE786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856" y="612002"/>
            <a:ext cx="5048907" cy="130068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C38626-6F7C-4DC6-97FA-33D171D65368}"/>
              </a:ext>
            </a:extLst>
          </p:cNvPr>
          <p:cNvSpPr txBox="1"/>
          <p:nvPr/>
        </p:nvSpPr>
        <p:spPr>
          <a:xfrm>
            <a:off x="6096000" y="612002"/>
            <a:ext cx="56201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Search </a:t>
            </a:r>
            <a:r>
              <a:rPr lang="th-TH" dirty="0"/>
              <a:t>ประกอบด้วย 2 โหมดย่อย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-m search </a:t>
            </a:r>
            <a:r>
              <a:rPr lang="th-TH" dirty="0"/>
              <a:t>สำหรับการ </a:t>
            </a:r>
            <a:r>
              <a:rPr lang="en-US" dirty="0"/>
              <a:t>query </a:t>
            </a:r>
            <a:r>
              <a:rPr lang="th-TH" dirty="0"/>
              <a:t>ข้อมูลของ </a:t>
            </a:r>
            <a:r>
              <a:rPr lang="en-US" dirty="0" err="1"/>
              <a:t>cenmigDB</a:t>
            </a:r>
            <a:r>
              <a:rPr lang="en-US" dirty="0"/>
              <a:t> </a:t>
            </a:r>
            <a:r>
              <a:rPr lang="th-TH" dirty="0"/>
              <a:t>โดยการ </a:t>
            </a:r>
            <a:r>
              <a:rPr lang="en-US" dirty="0"/>
              <a:t>query </a:t>
            </a:r>
            <a:r>
              <a:rPr lang="th-TH" dirty="0"/>
              <a:t>จะทำการเขียน </a:t>
            </a:r>
            <a:r>
              <a:rPr lang="en-US" dirty="0"/>
              <a:t>query text file </a:t>
            </a:r>
            <a:r>
              <a:rPr lang="th-TH" dirty="0"/>
              <a:t>เพื่อใช้เป็น </a:t>
            </a:r>
            <a:r>
              <a:rPr lang="en-US" dirty="0"/>
              <a:t>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</a:t>
            </a:r>
            <a:r>
              <a:rPr lang="th-TH" dirty="0"/>
              <a:t>ใช้สำหรับดึงข้อมูล </a:t>
            </a:r>
            <a:r>
              <a:rPr lang="en-US" dirty="0"/>
              <a:t>metadata </a:t>
            </a:r>
            <a:r>
              <a:rPr lang="th-TH" dirty="0"/>
              <a:t>ทั้งหมดออกมาจากฐานข้อมูล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629F50-3DE1-495B-93B9-E3CA7DE7FAEF}"/>
              </a:ext>
            </a:extLst>
          </p:cNvPr>
          <p:cNvSpPr/>
          <p:nvPr/>
        </p:nvSpPr>
        <p:spPr>
          <a:xfrm>
            <a:off x="888591" y="3429000"/>
            <a:ext cx="1585562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/>
              <a:t>-m search </a:t>
            </a:r>
          </a:p>
          <a:p>
            <a:r>
              <a:rPr lang="en-US" dirty="0">
                <a:solidFill>
                  <a:srgbClr val="FF0000"/>
                </a:solidFill>
              </a:rPr>
              <a:t>(default mode)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BF168B-0E03-47AA-8CF9-DBEFE0434B50}"/>
              </a:ext>
            </a:extLst>
          </p:cNvPr>
          <p:cNvSpPr txBox="1"/>
          <p:nvPr/>
        </p:nvSpPr>
        <p:spPr>
          <a:xfrm>
            <a:off x="2499919" y="3638943"/>
            <a:ext cx="76004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/>
              <a:t>การใช้งาน </a:t>
            </a:r>
            <a:r>
              <a:rPr lang="en-US" dirty="0"/>
              <a:t>: </a:t>
            </a:r>
            <a:r>
              <a:rPr lang="en-US" b="1" dirty="0"/>
              <a:t>python3 CENMIGDB_run.py search </a:t>
            </a:r>
            <a:r>
              <a:rPr lang="en-US" b="1" dirty="0">
                <a:solidFill>
                  <a:srgbClr val="FF0000"/>
                </a:solidFill>
              </a:rPr>
              <a:t>-m search  *</a:t>
            </a:r>
            <a:r>
              <a:rPr lang="th-TH" b="1" dirty="0">
                <a:solidFill>
                  <a:srgbClr val="FF0000"/>
                </a:solidFill>
              </a:rPr>
              <a:t>สามารถละได้</a:t>
            </a:r>
            <a:br>
              <a:rPr lang="en-US" b="1" dirty="0"/>
            </a:br>
            <a:r>
              <a:rPr lang="en-US" b="1" dirty="0"/>
              <a:t>		-</a:t>
            </a:r>
            <a:r>
              <a:rPr lang="en-US" b="1" dirty="0" err="1"/>
              <a:t>i</a:t>
            </a:r>
            <a:r>
              <a:rPr lang="en-US" b="1" dirty="0"/>
              <a:t> $</a:t>
            </a:r>
            <a:r>
              <a:rPr lang="en-US" b="1" dirty="0" err="1"/>
              <a:t>query_txt</a:t>
            </a:r>
            <a:endParaRPr lang="en-US" b="1" dirty="0"/>
          </a:p>
          <a:p>
            <a:r>
              <a:rPr lang="en-US" b="1" dirty="0"/>
              <a:t>		-o $</a:t>
            </a:r>
            <a:r>
              <a:rPr lang="en-US" b="1" dirty="0" err="1"/>
              <a:t>Search_output_prefix</a:t>
            </a:r>
            <a:r>
              <a:rPr lang="en-US" b="1" dirty="0"/>
              <a:t> (default : '</a:t>
            </a:r>
            <a:r>
              <a:rPr lang="en-US" b="1" dirty="0" err="1"/>
              <a:t>Search_result</a:t>
            </a:r>
            <a:r>
              <a:rPr lang="en-US" b="1" dirty="0"/>
              <a:t>’)</a:t>
            </a:r>
          </a:p>
          <a:p>
            <a:r>
              <a:rPr lang="en-US" b="1" dirty="0"/>
              <a:t>		-O </a:t>
            </a:r>
            <a:r>
              <a:rPr lang="en-US" b="1" dirty="0" err="1"/>
              <a:t>Output_path</a:t>
            </a:r>
            <a:r>
              <a:rPr lang="en-US" b="1" dirty="0"/>
              <a:t> default : setting. </a:t>
            </a:r>
            <a:r>
              <a:rPr lang="en-US" b="1" dirty="0" err="1"/>
              <a:t>query_result_path</a:t>
            </a:r>
            <a:endParaRPr lang="th-TH" dirty="0"/>
          </a:p>
          <a:p>
            <a:r>
              <a:rPr lang="en-US" dirty="0"/>
              <a:t>Query </a:t>
            </a:r>
            <a:r>
              <a:rPr lang="en-US" dirty="0" err="1"/>
              <a:t>cenmigDB</a:t>
            </a:r>
            <a:r>
              <a:rPr lang="en-US" dirty="0"/>
              <a:t> </a:t>
            </a:r>
            <a:r>
              <a:rPr lang="th-TH" dirty="0"/>
              <a:t>ด้วย </a:t>
            </a:r>
            <a:r>
              <a:rPr lang="en-US" dirty="0"/>
              <a:t>txt </a:t>
            </a:r>
            <a:r>
              <a:rPr lang="th-TH" dirty="0"/>
              <a:t>ไฟล์ </a:t>
            </a:r>
            <a:r>
              <a:rPr lang="en-US" dirty="0"/>
              <a:t>Output </a:t>
            </a:r>
            <a:r>
              <a:rPr lang="th-TH" dirty="0"/>
              <a:t>ที่ออกมาเป็น </a:t>
            </a:r>
            <a:r>
              <a:rPr lang="en-US" dirty="0"/>
              <a:t>csv </a:t>
            </a:r>
            <a:r>
              <a:rPr lang="th-TH" dirty="0"/>
              <a:t>ตามผลการค้นหา</a:t>
            </a:r>
            <a:endParaRPr lang="en-US" dirty="0"/>
          </a:p>
          <a:p>
            <a:br>
              <a:rPr lang="en-US" b="1" dirty="0"/>
            </a:br>
            <a:r>
              <a:rPr lang="en-US" b="1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8026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6E181B0-653A-4437-BED9-0ECE047611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3040" y="1061075"/>
            <a:ext cx="6638925" cy="15144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C87009F-EC42-4F0C-AF3F-189BEF683EE2}"/>
              </a:ext>
            </a:extLst>
          </p:cNvPr>
          <p:cNvSpPr txBox="1"/>
          <p:nvPr/>
        </p:nvSpPr>
        <p:spPr>
          <a:xfrm>
            <a:off x="3579303" y="2885813"/>
            <a:ext cx="5486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/>
              <a:t>ตัวอย่าง </a:t>
            </a:r>
            <a:r>
              <a:rPr lang="en-US" b="1" dirty="0"/>
              <a:t>query txt</a:t>
            </a:r>
          </a:p>
          <a:p>
            <a:r>
              <a:rPr lang="en-US" dirty="0"/>
              <a:t>Syntax</a:t>
            </a:r>
            <a:r>
              <a:rPr lang="th-TH" dirty="0"/>
              <a:t>ที่ใช้ในค้นหาสามารถศึกษาได้จาก </a:t>
            </a:r>
            <a:r>
              <a:rPr lang="en-US" dirty="0"/>
              <a:t>MongoDB document</a:t>
            </a:r>
          </a:p>
          <a:p>
            <a:endParaRPr lang="en-US" dirty="0"/>
          </a:p>
          <a:p>
            <a:r>
              <a:rPr lang="th-TH" dirty="0"/>
              <a:t>จากในภาพใช้สำหรับค้นหา เชื้อ </a:t>
            </a:r>
            <a:r>
              <a:rPr lang="en-US" dirty="0"/>
              <a:t>Staphylococcus aureus </a:t>
            </a:r>
            <a:r>
              <a:rPr lang="th-TH" dirty="0"/>
              <a:t>ที่มีการเก็บตัวอย่างจากภูมิภาคอาเซียน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639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1F536C-ADBE-4A62-821B-74239B167000}"/>
              </a:ext>
            </a:extLst>
          </p:cNvPr>
          <p:cNvSpPr txBox="1"/>
          <p:nvPr/>
        </p:nvSpPr>
        <p:spPr>
          <a:xfrm>
            <a:off x="5038987" y="2551837"/>
            <a:ext cx="21140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3600" dirty="0"/>
              <a:t>รวบรวมข้อมูล</a:t>
            </a:r>
            <a:endParaRPr lang="en-US" sz="3600" dirty="0"/>
          </a:p>
          <a:p>
            <a:pPr algn="ctr"/>
            <a:r>
              <a:rPr lang="en-US" sz="3600" dirty="0" err="1"/>
              <a:t>make_db</a:t>
            </a:r>
            <a:r>
              <a:rPr lang="en-US" sz="3600" dirty="0"/>
              <a:t> (</a:t>
            </a:r>
            <a:r>
              <a:rPr lang="en-US" sz="3600" dirty="0" err="1"/>
              <a:t>ncbi</a:t>
            </a:r>
            <a:r>
              <a:rPr lang="en-US" sz="3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730905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D0A060D-7FB2-4C08-9B23-D44857121958}"/>
              </a:ext>
            </a:extLst>
          </p:cNvPr>
          <p:cNvSpPr/>
          <p:nvPr/>
        </p:nvSpPr>
        <p:spPr>
          <a:xfrm>
            <a:off x="972481" y="794857"/>
            <a:ext cx="750526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/>
              <a:t>-m </a:t>
            </a:r>
            <a:r>
              <a:rPr lang="th-TH" dirty="0"/>
              <a:t> </a:t>
            </a:r>
            <a:r>
              <a:rPr lang="en-US" dirty="0"/>
              <a:t>all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CD1944-0427-4659-97F0-15DDB0D85604}"/>
              </a:ext>
            </a:extLst>
          </p:cNvPr>
          <p:cNvSpPr txBox="1"/>
          <p:nvPr/>
        </p:nvSpPr>
        <p:spPr>
          <a:xfrm>
            <a:off x="2583809" y="1004800"/>
            <a:ext cx="76004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/>
              <a:t>การใช้งาน </a:t>
            </a:r>
            <a:r>
              <a:rPr lang="en-US" dirty="0"/>
              <a:t>: </a:t>
            </a:r>
            <a:r>
              <a:rPr lang="en-US" b="1" dirty="0"/>
              <a:t>python3 CENMIGDB_run.py search -m all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br>
              <a:rPr lang="en-US" b="1" dirty="0"/>
            </a:br>
            <a:r>
              <a:rPr lang="en-US" b="1" dirty="0"/>
              <a:t>		-o $</a:t>
            </a:r>
            <a:r>
              <a:rPr lang="en-US" b="1" dirty="0" err="1"/>
              <a:t>Search_output_prefix</a:t>
            </a:r>
            <a:r>
              <a:rPr lang="en-US" b="1" dirty="0"/>
              <a:t> (default : '</a:t>
            </a:r>
            <a:r>
              <a:rPr lang="en-US" b="1" dirty="0" err="1"/>
              <a:t>Search_result</a:t>
            </a:r>
            <a:r>
              <a:rPr lang="en-US" b="1" dirty="0"/>
              <a:t>’)</a:t>
            </a:r>
          </a:p>
          <a:p>
            <a:r>
              <a:rPr lang="en-US" b="1" dirty="0"/>
              <a:t>		-O </a:t>
            </a:r>
            <a:r>
              <a:rPr lang="en-US" b="1" dirty="0" err="1"/>
              <a:t>Output_path</a:t>
            </a:r>
            <a:r>
              <a:rPr lang="en-US" b="1" dirty="0"/>
              <a:t> default : setting. </a:t>
            </a:r>
            <a:r>
              <a:rPr lang="en-US" b="1" dirty="0" err="1"/>
              <a:t>query_result_path</a:t>
            </a:r>
            <a:endParaRPr lang="th-TH" dirty="0"/>
          </a:p>
          <a:p>
            <a:r>
              <a:rPr lang="en-US" dirty="0"/>
              <a:t>Output </a:t>
            </a:r>
            <a:r>
              <a:rPr lang="th-TH" dirty="0"/>
              <a:t>ข้อมูลที่มีทั้งหมดจาก </a:t>
            </a:r>
            <a:r>
              <a:rPr lang="en-US" dirty="0" err="1"/>
              <a:t>cenmigDB</a:t>
            </a:r>
            <a:br>
              <a:rPr lang="en-US" b="1" dirty="0"/>
            </a:br>
            <a:r>
              <a:rPr lang="en-US" b="1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8299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9F2681-7A91-4873-B7AE-F68430BB417C}"/>
              </a:ext>
            </a:extLst>
          </p:cNvPr>
          <p:cNvSpPr txBox="1"/>
          <p:nvPr/>
        </p:nvSpPr>
        <p:spPr>
          <a:xfrm>
            <a:off x="4207078" y="2828835"/>
            <a:ext cx="37778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Function</a:t>
            </a:r>
            <a:endParaRPr lang="th-TH" sz="3600" b="1" dirty="0"/>
          </a:p>
          <a:p>
            <a:pPr algn="ctr"/>
            <a:r>
              <a:rPr lang="en-US" sz="3600" dirty="0" err="1"/>
              <a:t>export_sequences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788727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FD9A3D7-D946-4B59-AFB5-254643DF1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536" y="1969010"/>
            <a:ext cx="9709591" cy="10342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CBB7D48-7BF5-42DD-9D9F-4690B0FBB629}"/>
              </a:ext>
            </a:extLst>
          </p:cNvPr>
          <p:cNvSpPr txBox="1"/>
          <p:nvPr/>
        </p:nvSpPr>
        <p:spPr>
          <a:xfrm>
            <a:off x="2617365" y="3397542"/>
            <a:ext cx="71222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Function </a:t>
            </a:r>
            <a:r>
              <a:rPr lang="en-US" b="1" dirty="0" err="1"/>
              <a:t>export_sequences</a:t>
            </a:r>
            <a:r>
              <a:rPr lang="en-US" b="1" dirty="0"/>
              <a:t> </a:t>
            </a:r>
            <a:endParaRPr lang="th-TH" b="1" dirty="0"/>
          </a:p>
          <a:p>
            <a:r>
              <a:rPr lang="th-TH" dirty="0"/>
              <a:t>ใช้สำหรับการดึงไฟล์ </a:t>
            </a:r>
            <a:r>
              <a:rPr lang="en-US" dirty="0"/>
              <a:t>sequences </a:t>
            </a:r>
            <a:r>
              <a:rPr lang="th-TH" dirty="0"/>
              <a:t>จากโฟลเดอร์ </a:t>
            </a:r>
            <a:r>
              <a:rPr lang="en-US" dirty="0" err="1"/>
              <a:t>data_sequences</a:t>
            </a:r>
            <a:r>
              <a:rPr lang="en-US" dirty="0"/>
              <a:t> </a:t>
            </a:r>
            <a:r>
              <a:rPr lang="th-TH" dirty="0"/>
              <a:t>มาให้ผู้ใช้โดยผู้ใช้ต้องระบุ </a:t>
            </a:r>
            <a:r>
              <a:rPr lang="en-US" dirty="0"/>
              <a:t>CSV </a:t>
            </a:r>
            <a:r>
              <a:rPr lang="th-TH" dirty="0"/>
              <a:t>ไฟล์ที่มี </a:t>
            </a:r>
            <a:r>
              <a:rPr lang="en-US" dirty="0"/>
              <a:t>accession no. </a:t>
            </a:r>
            <a:r>
              <a:rPr lang="th-TH" dirty="0"/>
              <a:t>ของ </a:t>
            </a:r>
            <a:r>
              <a:rPr lang="en-US" dirty="0"/>
              <a:t>sequencing files </a:t>
            </a:r>
            <a:r>
              <a:rPr lang="th-TH" dirty="0"/>
              <a:t>ที่ต้องการ</a:t>
            </a:r>
            <a:r>
              <a:rPr lang="en-US" dirty="0"/>
              <a:t> </a:t>
            </a:r>
            <a:r>
              <a:rPr lang="th-TH" dirty="0"/>
              <a:t>โดยสามารถเอามาจากการใช้ </a:t>
            </a:r>
            <a:r>
              <a:rPr lang="en-US" dirty="0"/>
              <a:t>search </a:t>
            </a:r>
            <a:r>
              <a:rPr lang="th-TH" dirty="0" err="1"/>
              <a:t>ฟั</a:t>
            </a:r>
            <a:r>
              <a:rPr lang="th-TH" dirty="0"/>
              <a:t>งก</a:t>
            </a:r>
            <a:r>
              <a:rPr lang="th-TH" dirty="0" err="1"/>
              <a:t>์ชั่น</a:t>
            </a:r>
            <a:r>
              <a:rPr lang="th-TH" dirty="0"/>
              <a:t> อย่างไรก็ตาม </a:t>
            </a:r>
            <a:r>
              <a:rPr lang="en-US" dirty="0"/>
              <a:t>sequences </a:t>
            </a:r>
            <a:r>
              <a:rPr lang="th-TH" dirty="0"/>
              <a:t>ที่เก็บใน </a:t>
            </a:r>
            <a:r>
              <a:rPr lang="en-US" dirty="0" err="1"/>
              <a:t>cenmigDB</a:t>
            </a:r>
            <a:r>
              <a:rPr lang="en-US" dirty="0"/>
              <a:t> </a:t>
            </a:r>
            <a:r>
              <a:rPr lang="th-TH" dirty="0"/>
              <a:t>จะมีเพียง </a:t>
            </a:r>
            <a:r>
              <a:rPr lang="en-US" dirty="0"/>
              <a:t>sequences </a:t>
            </a:r>
            <a:r>
              <a:rPr lang="th-TH" dirty="0"/>
              <a:t>ของเชื้อที่เก็บตัวอย่างจากภูมิภาคอาเซียน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5366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6EBCCE-B67A-43E1-BDF4-38F3F0E2DAA7}"/>
              </a:ext>
            </a:extLst>
          </p:cNvPr>
          <p:cNvSpPr txBox="1"/>
          <p:nvPr/>
        </p:nvSpPr>
        <p:spPr>
          <a:xfrm>
            <a:off x="2295787" y="3767523"/>
            <a:ext cx="76004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/>
              <a:t>การใช้งาน </a:t>
            </a:r>
            <a:r>
              <a:rPr lang="en-US" dirty="0"/>
              <a:t>: </a:t>
            </a:r>
            <a:r>
              <a:rPr lang="en-US" b="1" dirty="0"/>
              <a:t>python3 CENMIGDB_run.py </a:t>
            </a:r>
            <a:r>
              <a:rPr lang="en-US" b="1" dirty="0" err="1"/>
              <a:t>export_sequences</a:t>
            </a:r>
            <a:r>
              <a:rPr lang="en-US" b="1" dirty="0"/>
              <a:t> </a:t>
            </a:r>
            <a:br>
              <a:rPr lang="en-US" b="1" dirty="0"/>
            </a:br>
            <a:r>
              <a:rPr lang="en-US" b="1" dirty="0"/>
              <a:t>		-</a:t>
            </a:r>
            <a:r>
              <a:rPr lang="en-US" b="1" dirty="0" err="1"/>
              <a:t>i</a:t>
            </a:r>
            <a:r>
              <a:rPr lang="en-US" b="1" dirty="0"/>
              <a:t> $</a:t>
            </a:r>
            <a:r>
              <a:rPr lang="en-US" b="1" dirty="0" err="1"/>
              <a:t>CSV_file</a:t>
            </a:r>
            <a:endParaRPr lang="en-US" b="1" dirty="0"/>
          </a:p>
          <a:p>
            <a:r>
              <a:rPr lang="en-US" b="1" dirty="0"/>
              <a:t>		-O </a:t>
            </a:r>
            <a:r>
              <a:rPr lang="en-US" b="1" dirty="0" err="1"/>
              <a:t>Output_path</a:t>
            </a:r>
            <a:r>
              <a:rPr lang="en-US" b="1" dirty="0"/>
              <a:t> default : setting. </a:t>
            </a:r>
            <a:r>
              <a:rPr lang="en-US" b="1" dirty="0" err="1"/>
              <a:t>query_result_path</a:t>
            </a:r>
            <a:endParaRPr lang="en-US" b="1" dirty="0"/>
          </a:p>
          <a:p>
            <a:r>
              <a:rPr lang="en-US" b="1" dirty="0"/>
              <a:t>		-file (</a:t>
            </a:r>
            <a:r>
              <a:rPr lang="en-US" b="1" dirty="0" err="1"/>
              <a:t>sra</a:t>
            </a:r>
            <a:r>
              <a:rPr lang="en-US" b="1" dirty="0"/>
              <a:t>, </a:t>
            </a:r>
            <a:r>
              <a:rPr lang="en-US" b="1" dirty="0" err="1"/>
              <a:t>fasta</a:t>
            </a:r>
            <a:r>
              <a:rPr lang="en-US" b="1" dirty="0"/>
              <a:t>, all)</a:t>
            </a:r>
            <a:endParaRPr lang="th-TH" dirty="0"/>
          </a:p>
          <a:p>
            <a:r>
              <a:rPr lang="th-TH" dirty="0"/>
              <a:t>ดึงไฟล์ </a:t>
            </a:r>
            <a:r>
              <a:rPr lang="en-US" dirty="0"/>
              <a:t>sequencing file </a:t>
            </a:r>
            <a:r>
              <a:rPr lang="th-TH" dirty="0"/>
              <a:t>จาก </a:t>
            </a:r>
            <a:r>
              <a:rPr lang="en-US" dirty="0" err="1"/>
              <a:t>cenmigDB</a:t>
            </a:r>
            <a:r>
              <a:rPr lang="en-US" dirty="0"/>
              <a:t> </a:t>
            </a:r>
            <a:r>
              <a:rPr lang="th-TH" dirty="0"/>
              <a:t>โดยสามารถระบุได้ว่าต้องการ </a:t>
            </a:r>
            <a:r>
              <a:rPr lang="en-US" dirty="0"/>
              <a:t>SRA , FASTA </a:t>
            </a:r>
            <a:r>
              <a:rPr lang="th-TH" dirty="0"/>
              <a:t>หรือทั้ง 2 ชนิด</a:t>
            </a:r>
            <a:endParaRPr lang="en-US" dirty="0"/>
          </a:p>
          <a:p>
            <a:br>
              <a:rPr lang="en-US" b="1" dirty="0"/>
            </a:br>
            <a:r>
              <a:rPr lang="en-US" b="1" dirty="0"/>
              <a:t>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B9A98A-2DE9-4FA3-8409-62F058BAF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077" y="814598"/>
            <a:ext cx="8143480" cy="1800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2877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9F2681-7A91-4873-B7AE-F68430BB417C}"/>
              </a:ext>
            </a:extLst>
          </p:cNvPr>
          <p:cNvSpPr txBox="1"/>
          <p:nvPr/>
        </p:nvSpPr>
        <p:spPr>
          <a:xfrm>
            <a:off x="4207078" y="2828835"/>
            <a:ext cx="37778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Function</a:t>
            </a:r>
          </a:p>
          <a:p>
            <a:pPr algn="ctr"/>
            <a:r>
              <a:rPr lang="en-US" sz="3600" dirty="0" err="1"/>
              <a:t>summarize_data</a:t>
            </a:r>
            <a:endParaRPr lang="th-TH" sz="3600" dirty="0"/>
          </a:p>
        </p:txBody>
      </p:sp>
    </p:spTree>
    <p:extLst>
      <p:ext uri="{BB962C8B-B14F-4D97-AF65-F5344CB8AC3E}">
        <p14:creationId xmlns:p14="http://schemas.microsoft.com/office/powerpoint/2010/main" val="24195397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C74182E-A7B8-432E-AD0F-C6126B0B01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114"/>
          <a:stretch/>
        </p:blipFill>
        <p:spPr>
          <a:xfrm>
            <a:off x="306372" y="475595"/>
            <a:ext cx="6210300" cy="188171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CBB5B3B-1904-4DD6-9BB5-D4F460965166}"/>
              </a:ext>
            </a:extLst>
          </p:cNvPr>
          <p:cNvSpPr txBox="1"/>
          <p:nvPr/>
        </p:nvSpPr>
        <p:spPr>
          <a:xfrm>
            <a:off x="7315200" y="570451"/>
            <a:ext cx="35737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Function </a:t>
            </a:r>
            <a:r>
              <a:rPr lang="en-US" dirty="0" err="1"/>
              <a:t>summarize_data</a:t>
            </a:r>
            <a:endParaRPr lang="en-US" dirty="0"/>
          </a:p>
          <a:p>
            <a:r>
              <a:rPr lang="th-TH" dirty="0"/>
              <a:t>เป็นการสรุปข้อมูลโดย </a:t>
            </a:r>
            <a:r>
              <a:rPr lang="en-US" dirty="0"/>
              <a:t>Input </a:t>
            </a:r>
            <a:r>
              <a:rPr lang="th-TH" dirty="0"/>
              <a:t>สามารถใส่ได้ 3 แบบ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Csv </a:t>
            </a:r>
            <a:r>
              <a:rPr lang="th-TH" dirty="0"/>
              <a:t>ที่เป็น </a:t>
            </a:r>
            <a:r>
              <a:rPr lang="en-US" dirty="0"/>
              <a:t>output </a:t>
            </a:r>
            <a:r>
              <a:rPr lang="th-TH" dirty="0"/>
              <a:t>จาก </a:t>
            </a:r>
            <a:r>
              <a:rPr lang="en-US" dirty="0"/>
              <a:t>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Query txt file </a:t>
            </a:r>
            <a:r>
              <a:rPr lang="th-TH" dirty="0"/>
              <a:t>ที่เป็น </a:t>
            </a:r>
            <a:r>
              <a:rPr lang="en-US" dirty="0"/>
              <a:t>input </a:t>
            </a:r>
            <a:r>
              <a:rPr lang="th-TH" dirty="0"/>
              <a:t>ใน </a:t>
            </a:r>
            <a:r>
              <a:rPr lang="en-US" dirty="0"/>
              <a:t>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dirty="0"/>
              <a:t>ไม่ใส่ ซึ่งจะเป็นการสรุปข้อมูลทั้งชุดในฐานข้อมูล </a:t>
            </a:r>
            <a:r>
              <a:rPr lang="en-US" dirty="0" err="1"/>
              <a:t>cenmigDB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0AEC9C-A021-4550-BF8F-6FC0B5229361}"/>
              </a:ext>
            </a:extLst>
          </p:cNvPr>
          <p:cNvSpPr txBox="1"/>
          <p:nvPr/>
        </p:nvSpPr>
        <p:spPr>
          <a:xfrm>
            <a:off x="2548679" y="2841771"/>
            <a:ext cx="7935985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/>
              <a:t>การใช้งาน </a:t>
            </a:r>
            <a:r>
              <a:rPr lang="en-US" dirty="0"/>
              <a:t>: </a:t>
            </a:r>
            <a:r>
              <a:rPr lang="en-US" b="1" dirty="0"/>
              <a:t>python3 CENMIGDB_run.py </a:t>
            </a:r>
            <a:r>
              <a:rPr lang="en-US" b="1" dirty="0" err="1"/>
              <a:t>summarize_data</a:t>
            </a:r>
            <a:br>
              <a:rPr lang="en-US" b="1" dirty="0"/>
            </a:br>
            <a:r>
              <a:rPr lang="en-US" b="1" dirty="0"/>
              <a:t>		-I (csv, query text, </a:t>
            </a:r>
            <a:r>
              <a:rPr lang="en-US" b="1" dirty="0">
                <a:solidFill>
                  <a:srgbClr val="FF0000"/>
                </a:solidFill>
              </a:rPr>
              <a:t>omitted</a:t>
            </a:r>
            <a:r>
              <a:rPr lang="en-US" b="1" dirty="0"/>
              <a:t>) </a:t>
            </a:r>
            <a:r>
              <a:rPr lang="th-TH" b="1" dirty="0">
                <a:solidFill>
                  <a:srgbClr val="FF0000"/>
                </a:solidFill>
              </a:rPr>
              <a:t>ถ้าไม่ใส่ </a:t>
            </a:r>
            <a:r>
              <a:rPr lang="en-US" b="1" dirty="0" err="1">
                <a:solidFill>
                  <a:srgbClr val="FF0000"/>
                </a:solidFill>
              </a:rPr>
              <a:t>arg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th-TH" b="1" dirty="0">
                <a:solidFill>
                  <a:srgbClr val="FF0000"/>
                </a:solidFill>
              </a:rPr>
              <a:t>นี้จะใช้ข้อมูลจาก </a:t>
            </a:r>
            <a:r>
              <a:rPr lang="en-US" b="1" dirty="0" err="1">
                <a:solidFill>
                  <a:srgbClr val="FF0000"/>
                </a:solidFill>
              </a:rPr>
              <a:t>cenmigDB</a:t>
            </a:r>
            <a:endParaRPr lang="en-US" b="1" dirty="0"/>
          </a:p>
          <a:p>
            <a:r>
              <a:rPr lang="en-US" b="1" dirty="0"/>
              <a:t>		-O </a:t>
            </a:r>
            <a:r>
              <a:rPr lang="en-US" b="1" dirty="0" err="1"/>
              <a:t>Output_path</a:t>
            </a:r>
            <a:r>
              <a:rPr lang="en-US" b="1" dirty="0"/>
              <a:t> default : setting. </a:t>
            </a:r>
            <a:r>
              <a:rPr lang="en-US" b="1" dirty="0" err="1"/>
              <a:t>query_result_path</a:t>
            </a:r>
            <a:endParaRPr lang="th-TH" dirty="0"/>
          </a:p>
          <a:p>
            <a:r>
              <a:rPr lang="th-TH" b="1" dirty="0"/>
              <a:t>ทำการสรุปข้อมูลออกมาเป็นกราฟ หรือตารางข้อมูล ซึ่งข้อมูลที่สรุปออกมาจะมี</a:t>
            </a:r>
          </a:p>
          <a:p>
            <a:pPr marL="342900" indent="-342900">
              <a:buAutoNum type="arabicPeriod"/>
            </a:pPr>
            <a:r>
              <a:rPr lang="th-TH" dirty="0"/>
              <a:t>จำนวนประเภทของ </a:t>
            </a:r>
            <a:r>
              <a:rPr lang="en-US" dirty="0"/>
              <a:t>Sequence</a:t>
            </a:r>
            <a:r>
              <a:rPr lang="th-TH" dirty="0"/>
              <a:t> ที่มีอยู่ภายในฐานข้อมูล </a:t>
            </a:r>
          </a:p>
          <a:p>
            <a:pPr marL="342900" indent="-342900">
              <a:buAutoNum type="arabicPeriod"/>
            </a:pPr>
            <a:r>
              <a:rPr lang="th-TH" dirty="0"/>
              <a:t>ปริมาณ </a:t>
            </a:r>
            <a:r>
              <a:rPr lang="en-US" dirty="0"/>
              <a:t>Sequence typing </a:t>
            </a:r>
            <a:r>
              <a:rPr lang="th-TH" dirty="0"/>
              <a:t>ของตัวอย่างถูกเก็บมาจากภูมิภาคอาเซียน</a:t>
            </a:r>
          </a:p>
          <a:p>
            <a:pPr marL="342900" indent="-342900">
              <a:buAutoNum type="arabicPeriod"/>
            </a:pPr>
            <a:r>
              <a:rPr lang="th-TH" dirty="0"/>
              <a:t>ปริมาณตัวอย่างที่ถูกเก็บมาจากแต่ละประเทศทั่วโลก</a:t>
            </a:r>
          </a:p>
          <a:p>
            <a:pPr marL="342900" indent="-342900">
              <a:buAutoNum type="arabicPeriod"/>
            </a:pPr>
            <a:r>
              <a:rPr lang="th-TH" dirty="0"/>
              <a:t>อายุของ </a:t>
            </a:r>
            <a:r>
              <a:rPr lang="en-US" dirty="0"/>
              <a:t>host </a:t>
            </a:r>
            <a:r>
              <a:rPr lang="th-TH" dirty="0"/>
              <a:t>ของตัวอย่างที่ถูกเก็บมาจากมนุษย์</a:t>
            </a:r>
          </a:p>
          <a:p>
            <a:pPr marL="342900" indent="-342900">
              <a:buAutoNum type="arabicPeriod"/>
            </a:pPr>
            <a:r>
              <a:rPr lang="th-TH" dirty="0"/>
              <a:t>สัดส่วนเพศของ</a:t>
            </a:r>
            <a:r>
              <a:rPr lang="en-US" dirty="0"/>
              <a:t> host </a:t>
            </a:r>
            <a:r>
              <a:rPr lang="th-TH" dirty="0"/>
              <a:t>จากตัวอย่างที่ถูกเก็บมาจากมนุษย์</a:t>
            </a:r>
          </a:p>
          <a:p>
            <a:pPr marL="342900" indent="-342900">
              <a:buAutoNum type="arabicPeriod"/>
            </a:pPr>
            <a:r>
              <a:rPr lang="th-TH" dirty="0"/>
              <a:t>ชนิด</a:t>
            </a:r>
            <a:r>
              <a:rPr lang="en-US" dirty="0"/>
              <a:t> phenotype </a:t>
            </a:r>
            <a:r>
              <a:rPr lang="th-TH" dirty="0"/>
              <a:t>ดื้อยาของเชื้อที่พบในภูมิภาคอาเซียน</a:t>
            </a:r>
          </a:p>
          <a:p>
            <a:endParaRPr lang="th-TH" dirty="0"/>
          </a:p>
          <a:p>
            <a:r>
              <a:rPr lang="th-TH" sz="2000" dirty="0"/>
              <a:t>*</a:t>
            </a:r>
            <a:r>
              <a:rPr lang="th-TH" sz="2000" b="1" dirty="0"/>
              <a:t> โดยก่อนรันต้องโหลด โมดูล ด้วยคำสั่ง </a:t>
            </a:r>
            <a:r>
              <a:rPr lang="en-US" sz="2000" b="1" dirty="0"/>
              <a:t>ml R</a:t>
            </a:r>
            <a:endParaRPr lang="th-TH" sz="2000" b="1" dirty="0"/>
          </a:p>
          <a:p>
            <a:r>
              <a:rPr lang="th-TH" sz="2000" b="1" dirty="0"/>
              <a:t>ก่อนเสมอทุกครั้งเนื่องจากไม่สามารถเรียกโมดูลผ่าน </a:t>
            </a:r>
            <a:r>
              <a:rPr lang="en-US" sz="2000" b="1" dirty="0"/>
              <a:t>python env </a:t>
            </a:r>
            <a:r>
              <a:rPr lang="th-TH" sz="2000" b="1" dirty="0"/>
              <a:t>ได้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365970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185726A-F65E-4896-99E5-76AA179E2B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114"/>
          <a:stretch/>
        </p:blipFill>
        <p:spPr>
          <a:xfrm>
            <a:off x="306372" y="475595"/>
            <a:ext cx="6210300" cy="188171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143B33A-6F6E-45F2-8140-C2A7FB3EBC9E}"/>
              </a:ext>
            </a:extLst>
          </p:cNvPr>
          <p:cNvSpPr/>
          <p:nvPr/>
        </p:nvSpPr>
        <p:spPr>
          <a:xfrm>
            <a:off x="7583645" y="587114"/>
            <a:ext cx="2399252" cy="72564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200" dirty="0">
                <a:solidFill>
                  <a:schemeClr val="tx1"/>
                </a:solidFill>
              </a:rPr>
              <a:t>เลือก </a:t>
            </a:r>
            <a:r>
              <a:rPr lang="en-US" sz="1200" dirty="0">
                <a:solidFill>
                  <a:schemeClr val="tx1"/>
                </a:solidFill>
              </a:rPr>
              <a:t>species </a:t>
            </a:r>
            <a:r>
              <a:rPr lang="th-TH" sz="1200" dirty="0">
                <a:solidFill>
                  <a:schemeClr val="tx1"/>
                </a:solidFill>
              </a:rPr>
              <a:t>ที่ต้องการสรุปข้อมูล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DCC5A41-E1A7-4795-8433-B7BA3A92B7FA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3607266" y="949939"/>
            <a:ext cx="3976379" cy="46651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ABB4B442-461D-46DA-8DA4-84DF26B7CD6B}"/>
              </a:ext>
            </a:extLst>
          </p:cNvPr>
          <p:cNvSpPr/>
          <p:nvPr/>
        </p:nvSpPr>
        <p:spPr>
          <a:xfrm>
            <a:off x="7583645" y="1312763"/>
            <a:ext cx="2399252" cy="72564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200" dirty="0">
                <a:solidFill>
                  <a:schemeClr val="tx1"/>
                </a:solidFill>
              </a:rPr>
              <a:t>จัดการข้อมูลแล้วเซฟเพื่อส่งไปรันด้วย </a:t>
            </a:r>
            <a:r>
              <a:rPr lang="en-US" sz="1200" dirty="0">
                <a:solidFill>
                  <a:schemeClr val="tx1"/>
                </a:solidFill>
              </a:rPr>
              <a:t>R script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17008E6-33BB-4E47-9FD6-FC24E993A00A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4689444" y="1675588"/>
            <a:ext cx="2894201" cy="2472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89B9AC19-9920-4376-AB8E-F4B524E847EC}"/>
              </a:ext>
            </a:extLst>
          </p:cNvPr>
          <p:cNvSpPr/>
          <p:nvPr/>
        </p:nvSpPr>
        <p:spPr>
          <a:xfrm>
            <a:off x="7583645" y="2038412"/>
            <a:ext cx="2399252" cy="72564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200" dirty="0">
                <a:solidFill>
                  <a:schemeClr val="tx1"/>
                </a:solidFill>
              </a:rPr>
              <a:t>รัน </a:t>
            </a:r>
            <a:r>
              <a:rPr lang="en-US" sz="1200" dirty="0">
                <a:solidFill>
                  <a:schemeClr val="tx1"/>
                </a:solidFill>
              </a:rPr>
              <a:t>R script </a:t>
            </a:r>
            <a:r>
              <a:rPr lang="th-TH" sz="1200" dirty="0">
                <a:solidFill>
                  <a:schemeClr val="tx1"/>
                </a:solidFill>
              </a:rPr>
              <a:t>ด้วย </a:t>
            </a:r>
            <a:r>
              <a:rPr lang="en-US" sz="1200" dirty="0">
                <a:solidFill>
                  <a:schemeClr val="tx1"/>
                </a:solidFill>
              </a:rPr>
              <a:t>subprocess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2F8BAC0-2945-4C3A-8DF3-73112EF66E40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1610686" y="1988960"/>
            <a:ext cx="5972959" cy="41227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5F3C9A05-39D5-425A-87D4-AEEE67F47E41}"/>
              </a:ext>
            </a:extLst>
          </p:cNvPr>
          <p:cNvSpPr/>
          <p:nvPr/>
        </p:nvSpPr>
        <p:spPr>
          <a:xfrm>
            <a:off x="7583645" y="2764061"/>
            <a:ext cx="2399252" cy="72564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200" dirty="0">
                <a:solidFill>
                  <a:schemeClr val="tx1"/>
                </a:solidFill>
              </a:rPr>
              <a:t>ลบไฟล์ </a:t>
            </a:r>
            <a:r>
              <a:rPr lang="en-US" sz="1200" dirty="0" err="1">
                <a:solidFill>
                  <a:schemeClr val="tx1"/>
                </a:solidFill>
              </a:rPr>
              <a:t>tmp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6876AA4-80BA-4625-A011-B750B177BF3C}"/>
              </a:ext>
            </a:extLst>
          </p:cNvPr>
          <p:cNvCxnSpPr>
            <a:cxnSpLocks/>
            <a:stCxn id="16" idx="1"/>
          </p:cNvCxnSpPr>
          <p:nvPr/>
        </p:nvCxnSpPr>
        <p:spPr>
          <a:xfrm flipH="1" flipV="1">
            <a:off x="1795244" y="2142100"/>
            <a:ext cx="5788401" cy="98478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ight Brace 19">
            <a:extLst>
              <a:ext uri="{FF2B5EF4-FFF2-40B4-BE49-F238E27FC236}">
                <a16:creationId xmlns:a16="http://schemas.microsoft.com/office/drawing/2014/main" id="{DFE7EAC4-E893-45F3-A82D-28245B1CAF9E}"/>
              </a:ext>
            </a:extLst>
          </p:cNvPr>
          <p:cNvSpPr/>
          <p:nvPr/>
        </p:nvSpPr>
        <p:spPr>
          <a:xfrm>
            <a:off x="4152550" y="1444638"/>
            <a:ext cx="342378" cy="474344"/>
          </a:xfrm>
          <a:prstGeom prst="rightBrac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904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9F9E97-675F-42F7-9D50-C357578FB23F}"/>
              </a:ext>
            </a:extLst>
          </p:cNvPr>
          <p:cNvSpPr txBox="1"/>
          <p:nvPr/>
        </p:nvSpPr>
        <p:spPr>
          <a:xfrm>
            <a:off x="453005" y="192947"/>
            <a:ext cx="17532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CenmigDB</a:t>
            </a:r>
            <a:endParaRPr lang="en-US" dirty="0">
              <a:latin typeface="+mj-lt"/>
            </a:endParaRPr>
          </a:p>
          <a:p>
            <a:r>
              <a:rPr lang="th-TH" dirty="0">
                <a:latin typeface="+mj-lt"/>
              </a:rPr>
              <a:t>วิธีอัพเดตฐานข้อมูลด้วยข้อมูลจาก </a:t>
            </a:r>
            <a:r>
              <a:rPr lang="en-US" dirty="0">
                <a:latin typeface="+mj-lt"/>
              </a:rPr>
              <a:t>NCBI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D524A0E-0166-4781-9E94-948D84F7F256}"/>
              </a:ext>
            </a:extLst>
          </p:cNvPr>
          <p:cNvSpPr/>
          <p:nvPr/>
        </p:nvSpPr>
        <p:spPr>
          <a:xfrm>
            <a:off x="10196818" y="361924"/>
            <a:ext cx="1542177" cy="5536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SRA metadata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AA3227-E414-480F-9716-314E16DAA8BC}"/>
              </a:ext>
            </a:extLst>
          </p:cNvPr>
          <p:cNvSpPr txBox="1"/>
          <p:nvPr/>
        </p:nvSpPr>
        <p:spPr>
          <a:xfrm>
            <a:off x="3885501" y="100614"/>
            <a:ext cx="2709643" cy="11079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Bacteria </a:t>
            </a:r>
            <a:r>
              <a:rPr lang="th-TH" dirty="0">
                <a:latin typeface="+mj-lt"/>
              </a:rPr>
              <a:t>ที่เก็บข้อมูลจาก </a:t>
            </a:r>
            <a:r>
              <a:rPr lang="en-US" dirty="0">
                <a:latin typeface="+mj-lt"/>
              </a:rPr>
              <a:t>NCBI</a:t>
            </a:r>
          </a:p>
          <a:p>
            <a:pPr lvl="1"/>
            <a:r>
              <a:rPr lang="en-US" sz="1200" i="1" dirty="0">
                <a:latin typeface="+mj-lt"/>
              </a:rPr>
              <a:t>Mycobacterium tuberculosis</a:t>
            </a:r>
          </a:p>
          <a:p>
            <a:pPr lvl="1"/>
            <a:r>
              <a:rPr lang="en-US" sz="1200" i="1" dirty="0">
                <a:latin typeface="+mj-lt"/>
              </a:rPr>
              <a:t>Salmonella enterica</a:t>
            </a:r>
          </a:p>
          <a:p>
            <a:pPr lvl="1"/>
            <a:r>
              <a:rPr lang="en-US" sz="1200" i="1" dirty="0">
                <a:latin typeface="+mj-lt"/>
              </a:rPr>
              <a:t>Staphylococcus aureus</a:t>
            </a:r>
          </a:p>
          <a:p>
            <a:pPr lvl="1"/>
            <a:r>
              <a:rPr lang="en-US" sz="1200" i="1" dirty="0">
                <a:latin typeface="+mj-lt"/>
              </a:rPr>
              <a:t>Streptococcus agalactiae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538824-02A0-413C-9CA6-E38F6B23439B}"/>
              </a:ext>
            </a:extLst>
          </p:cNvPr>
          <p:cNvSpPr txBox="1"/>
          <p:nvPr/>
        </p:nvSpPr>
        <p:spPr>
          <a:xfrm>
            <a:off x="453005" y="1384183"/>
            <a:ext cx="33639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400" dirty="0">
                <a:latin typeface="+mj-lt"/>
              </a:rPr>
              <a:t>ดาวน์โหลด </a:t>
            </a:r>
            <a:r>
              <a:rPr lang="en-US" sz="1400" dirty="0">
                <a:latin typeface="+mj-lt"/>
              </a:rPr>
              <a:t>SRA info (csv) </a:t>
            </a:r>
            <a:r>
              <a:rPr lang="th-TH" sz="1400" dirty="0">
                <a:latin typeface="+mj-lt"/>
              </a:rPr>
              <a:t>จาก </a:t>
            </a:r>
            <a:r>
              <a:rPr lang="en-US" sz="1400" dirty="0">
                <a:latin typeface="+mj-lt"/>
              </a:rPr>
              <a:t>Run Selector</a:t>
            </a:r>
          </a:p>
          <a:p>
            <a:r>
              <a:rPr lang="en-US" sz="1400" b="1" dirty="0">
                <a:latin typeface="+mj-lt"/>
              </a:rPr>
              <a:t>1. </a:t>
            </a:r>
            <a:r>
              <a:rPr lang="th-TH" sz="1400" b="1" dirty="0">
                <a:latin typeface="+mj-lt"/>
              </a:rPr>
              <a:t>ไปที่เว็บ </a:t>
            </a:r>
            <a:r>
              <a:rPr lang="en-US" sz="1400" b="1" dirty="0">
                <a:latin typeface="+mj-lt"/>
              </a:rPr>
              <a:t>https://www.ncbi.nlm.nih.gov/sra/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36C3E4-D9BE-4092-9CFB-89FC86B44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005" y="1912684"/>
            <a:ext cx="4411344" cy="13506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1F72197-4F0C-4DAD-86B9-FEB689AF8C0F}"/>
              </a:ext>
            </a:extLst>
          </p:cNvPr>
          <p:cNvSpPr txBox="1"/>
          <p:nvPr/>
        </p:nvSpPr>
        <p:spPr>
          <a:xfrm>
            <a:off x="4924339" y="1375980"/>
            <a:ext cx="66440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>
                <a:latin typeface="+mj-lt"/>
              </a:rPr>
              <a:t>2. กรอก </a:t>
            </a:r>
            <a:r>
              <a:rPr lang="en-US" b="1" dirty="0">
                <a:latin typeface="+mj-lt"/>
              </a:rPr>
              <a:t>Query </a:t>
            </a:r>
            <a:r>
              <a:rPr lang="th-TH" b="1" dirty="0">
                <a:latin typeface="+mj-lt"/>
              </a:rPr>
              <a:t>โดยมีแต่ละ </a:t>
            </a:r>
            <a:r>
              <a:rPr lang="en-US" b="1" dirty="0">
                <a:latin typeface="+mj-lt"/>
              </a:rPr>
              <a:t>species </a:t>
            </a:r>
            <a:r>
              <a:rPr lang="th-TH" b="1" dirty="0">
                <a:latin typeface="+mj-lt"/>
              </a:rPr>
              <a:t>ดังตาราง</a:t>
            </a:r>
          </a:p>
          <a:p>
            <a:r>
              <a:rPr lang="th-TH" b="1" dirty="0">
                <a:solidFill>
                  <a:srgbClr val="FF0000"/>
                </a:solidFill>
                <a:latin typeface="+mj-lt"/>
              </a:rPr>
              <a:t>* ต้องแก้ </a:t>
            </a:r>
            <a:r>
              <a:rPr lang="en-US" b="1" dirty="0">
                <a:solidFill>
                  <a:srgbClr val="FF0000"/>
                </a:solidFill>
                <a:latin typeface="+mj-lt"/>
              </a:rPr>
              <a:t>YYYY/MM/DD</a:t>
            </a:r>
            <a:r>
              <a:rPr lang="th-TH" b="1" dirty="0">
                <a:solidFill>
                  <a:srgbClr val="FF0000"/>
                </a:solidFill>
                <a:latin typeface="+mj-lt"/>
              </a:rPr>
              <a:t> เป็นช่วงของวันเนื่องจากบางครั้งจะพบว่าการ </a:t>
            </a:r>
            <a:r>
              <a:rPr lang="en-US" b="1" dirty="0">
                <a:solidFill>
                  <a:srgbClr val="FF0000"/>
                </a:solidFill>
                <a:latin typeface="+mj-lt"/>
              </a:rPr>
              <a:t>search </a:t>
            </a:r>
            <a:r>
              <a:rPr lang="th-TH" b="1" dirty="0">
                <a:solidFill>
                  <a:srgbClr val="FF0000"/>
                </a:solidFill>
                <a:latin typeface="+mj-lt"/>
              </a:rPr>
              <a:t>1 ครั้งพบ </a:t>
            </a:r>
            <a:r>
              <a:rPr lang="en-US" b="1" dirty="0">
                <a:solidFill>
                  <a:srgbClr val="FF0000"/>
                </a:solidFill>
                <a:latin typeface="+mj-lt"/>
              </a:rPr>
              <a:t>records </a:t>
            </a:r>
            <a:r>
              <a:rPr lang="th-TH" b="1" dirty="0">
                <a:solidFill>
                  <a:srgbClr val="FF0000"/>
                </a:solidFill>
                <a:latin typeface="+mj-lt"/>
              </a:rPr>
              <a:t>มากกว่า 40000 ซึ่งจะทำให้ดึงข้อมูลผ่านทาง </a:t>
            </a:r>
            <a:r>
              <a:rPr lang="en-US" b="1" dirty="0">
                <a:solidFill>
                  <a:srgbClr val="FF0000"/>
                </a:solidFill>
                <a:latin typeface="+mj-lt"/>
              </a:rPr>
              <a:t>Run selector </a:t>
            </a:r>
            <a:r>
              <a:rPr lang="th-TH" b="1" dirty="0">
                <a:solidFill>
                  <a:srgbClr val="FF0000"/>
                </a:solidFill>
                <a:latin typeface="+mj-lt"/>
              </a:rPr>
              <a:t>ไม่ครบ จึงต้องทำการแบ่งช่วงวัน ห้ามไม่ให้ </a:t>
            </a:r>
            <a:r>
              <a:rPr lang="en-US" b="1" dirty="0">
                <a:solidFill>
                  <a:srgbClr val="FF0000"/>
                </a:solidFill>
                <a:latin typeface="+mj-lt"/>
              </a:rPr>
              <a:t>records </a:t>
            </a:r>
            <a:r>
              <a:rPr lang="th-TH" b="1" dirty="0">
                <a:solidFill>
                  <a:srgbClr val="FF0000"/>
                </a:solidFill>
                <a:latin typeface="+mj-lt"/>
              </a:rPr>
              <a:t>เกิน 40000</a:t>
            </a:r>
            <a:endParaRPr lang="en-US" b="1" dirty="0">
              <a:solidFill>
                <a:srgbClr val="FF0000"/>
              </a:solidFill>
              <a:latin typeface="+mj-lt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68C6871-34D5-4E03-8A75-48412E8B92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385317"/>
              </p:ext>
            </p:extLst>
          </p:nvPr>
        </p:nvGraphicFramePr>
        <p:xfrm>
          <a:off x="5035154" y="2588001"/>
          <a:ext cx="6422448" cy="3858011"/>
        </p:xfrm>
        <a:graphic>
          <a:graphicData uri="http://schemas.openxmlformats.org/drawingml/2006/table">
            <a:tbl>
              <a:tblPr/>
              <a:tblGrid>
                <a:gridCol w="1559497">
                  <a:extLst>
                    <a:ext uri="{9D8B030D-6E8A-4147-A177-3AD203B41FA5}">
                      <a16:colId xmlns:a16="http://schemas.microsoft.com/office/drawing/2014/main" val="2726992168"/>
                    </a:ext>
                  </a:extLst>
                </a:gridCol>
                <a:gridCol w="4862951">
                  <a:extLst>
                    <a:ext uri="{9D8B030D-6E8A-4147-A177-3AD203B41FA5}">
                      <a16:colId xmlns:a16="http://schemas.microsoft.com/office/drawing/2014/main" val="1890900570"/>
                    </a:ext>
                  </a:extLst>
                </a:gridCol>
              </a:tblGrid>
              <a:tr h="1377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Species</a:t>
                      </a:r>
                    </a:p>
                  </a:txBody>
                  <a:tcPr marL="9459" marR="9459" marT="94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Query</a:t>
                      </a:r>
                    </a:p>
                  </a:txBody>
                  <a:tcPr marL="9459" marR="9459" marT="94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5892978"/>
                  </a:ext>
                </a:extLst>
              </a:tr>
              <a:tr h="9202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Mycobacterium tuberculosis</a:t>
                      </a:r>
                    </a:p>
                  </a:txBody>
                  <a:tcPr marL="9459" marR="9459" marT="94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((("Mycobacterium tuberculosis"[Organism] OR mycobacterium tuberculosis[All Fields] OR "Mycobacterium tuberculosis complex sp."[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orgn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]) AND ("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biomol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dna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"[Properties] AND "strategy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wgs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"[Properties]))) AND ("YYYY/MM/DD"[Modification Date] : "YYYY/MM/DD"[Modification Date])</a:t>
                      </a:r>
                    </a:p>
                  </a:txBody>
                  <a:tcPr marL="9459" marR="9459" marT="94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19606"/>
                  </a:ext>
                </a:extLst>
              </a:tr>
              <a:tr h="9202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Salmonella enterica</a:t>
                      </a:r>
                    </a:p>
                  </a:txBody>
                  <a:tcPr marL="9459" marR="9459" marT="94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((("Salmonella enterica"[Organism] OR Salmonella enterica[All Fields]) AND "Salmonella enterica"[orgn] AND ("biomol dna"[Properties] AND "strategy wgs"[Properties]))) AND ("YYYY/MM/DD"[Modification Date] : "YYYY/MM/DD"[Modification Date]) </a:t>
                      </a:r>
                    </a:p>
                  </a:txBody>
                  <a:tcPr marL="9459" marR="9459" marT="94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3811499"/>
                  </a:ext>
                </a:extLst>
              </a:tr>
              <a:tr h="9202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Staphylococcus aureus</a:t>
                      </a:r>
                    </a:p>
                  </a:txBody>
                  <a:tcPr marL="9459" marR="9459" marT="94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((("Staphylococcus aureus"[Organism] OR Staphylococcus aureus[All Fields]) AND "Staphylococcus aureus"[orgn] AND ("biomol dna"[Properties] AND "strategy wgs"[Properties]))) AND ("YYYY/MM/DD"[Modification Date] : "YYYY/MM/DD"[Modification Date]) </a:t>
                      </a:r>
                    </a:p>
                  </a:txBody>
                  <a:tcPr marL="9459" marR="9459" marT="94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1636661"/>
                  </a:ext>
                </a:extLst>
              </a:tr>
              <a:tr h="9202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Streptococcus agalactiae</a:t>
                      </a:r>
                    </a:p>
                  </a:txBody>
                  <a:tcPr marL="9459" marR="9459" marT="94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((("Streptococcus agalactiae"[Organism] OR Streptococcus agalactiae[All Fields]) AND "Streptococcus agalactiae"[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orgn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] AND ("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biomol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dna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"[Properties] AND "strategy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wgs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"[Properties]))) AND ("YYYY/MM/DD"[Modification Date] : "YYYY/MM/DD"[Modification Date]) </a:t>
                      </a:r>
                    </a:p>
                  </a:txBody>
                  <a:tcPr marL="9459" marR="9459" marT="94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2790284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A43704A1-00B9-45E2-995C-E9653E04DE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403" y="3628413"/>
            <a:ext cx="3790950" cy="158115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C452ED7-935B-4DE4-94CD-810910B743B8}"/>
              </a:ext>
            </a:extLst>
          </p:cNvPr>
          <p:cNvSpPr/>
          <p:nvPr/>
        </p:nvSpPr>
        <p:spPr>
          <a:xfrm>
            <a:off x="1090569" y="4806892"/>
            <a:ext cx="1635853" cy="3187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6FCDC6-7337-4C8F-8484-7F6913DD50FE}"/>
              </a:ext>
            </a:extLst>
          </p:cNvPr>
          <p:cNvSpPr txBox="1"/>
          <p:nvPr/>
        </p:nvSpPr>
        <p:spPr>
          <a:xfrm>
            <a:off x="2134998" y="5209563"/>
            <a:ext cx="1262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solidFill>
                  <a:srgbClr val="FF0000"/>
                </a:solidFill>
              </a:rPr>
              <a:t>ห้ามเกิน 40000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0269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7E2777-C000-4A2C-B0ED-B4E2C921C85F}"/>
              </a:ext>
            </a:extLst>
          </p:cNvPr>
          <p:cNvSpPr txBox="1"/>
          <p:nvPr/>
        </p:nvSpPr>
        <p:spPr>
          <a:xfrm>
            <a:off x="453005" y="192947"/>
            <a:ext cx="17532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CenmigDB</a:t>
            </a:r>
            <a:endParaRPr lang="en-US" dirty="0">
              <a:latin typeface="+mj-lt"/>
            </a:endParaRPr>
          </a:p>
          <a:p>
            <a:r>
              <a:rPr lang="th-TH" dirty="0">
                <a:latin typeface="+mj-lt"/>
              </a:rPr>
              <a:t>วิธีอัพเดตฐานข้อมูลด้วยข้อมูลจาก </a:t>
            </a:r>
            <a:r>
              <a:rPr lang="en-US" dirty="0">
                <a:latin typeface="+mj-lt"/>
              </a:rPr>
              <a:t>NCBI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B4ABB28-8608-48EA-A054-78D71674C4BC}"/>
              </a:ext>
            </a:extLst>
          </p:cNvPr>
          <p:cNvSpPr/>
          <p:nvPr/>
        </p:nvSpPr>
        <p:spPr>
          <a:xfrm>
            <a:off x="10196818" y="361924"/>
            <a:ext cx="1542177" cy="5536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SRA metadata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C49DB0-FA44-4ACB-8228-5FAD4B675172}"/>
              </a:ext>
            </a:extLst>
          </p:cNvPr>
          <p:cNvSpPr txBox="1"/>
          <p:nvPr/>
        </p:nvSpPr>
        <p:spPr>
          <a:xfrm>
            <a:off x="453005" y="1384183"/>
            <a:ext cx="33639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+mj-lt"/>
              </a:rPr>
              <a:t>3.</a:t>
            </a:r>
            <a:r>
              <a:rPr lang="th-TH" sz="1400" b="1" dirty="0">
                <a:latin typeface="+mj-lt"/>
              </a:rPr>
              <a:t>  กด </a:t>
            </a:r>
            <a:r>
              <a:rPr lang="en-US" sz="1400" b="1" dirty="0">
                <a:latin typeface="+mj-lt"/>
              </a:rPr>
              <a:t>drop box Sent to &gt; </a:t>
            </a:r>
            <a:r>
              <a:rPr lang="th-TH" sz="1400" b="1" dirty="0">
                <a:latin typeface="+mj-lt"/>
              </a:rPr>
              <a:t>เลือก </a:t>
            </a:r>
            <a:r>
              <a:rPr lang="en-US" sz="1400" b="1" dirty="0">
                <a:latin typeface="+mj-lt"/>
              </a:rPr>
              <a:t>Run selector</a:t>
            </a:r>
            <a:br>
              <a:rPr lang="en-US" sz="1400" b="1" dirty="0">
                <a:latin typeface="+mj-lt"/>
              </a:rPr>
            </a:br>
            <a:r>
              <a:rPr lang="en-US" sz="1400" b="1" dirty="0">
                <a:latin typeface="+mj-lt"/>
              </a:rPr>
              <a:t>&gt; </a:t>
            </a:r>
            <a:r>
              <a:rPr lang="th-TH" sz="1400" b="1" dirty="0">
                <a:latin typeface="+mj-lt"/>
              </a:rPr>
              <a:t>กด </a:t>
            </a:r>
            <a:r>
              <a:rPr lang="en-US" sz="1400" b="1" dirty="0">
                <a:latin typeface="+mj-lt"/>
              </a:rPr>
              <a:t>GO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83E077-34B4-4ACA-86E6-D85C6512E7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90" b="4697"/>
          <a:stretch/>
        </p:blipFill>
        <p:spPr>
          <a:xfrm>
            <a:off x="562063" y="1907403"/>
            <a:ext cx="2742326" cy="20515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909C9F-12B7-457D-A032-C35499C309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2230"/>
          <a:stretch/>
        </p:blipFill>
        <p:spPr>
          <a:xfrm>
            <a:off x="453005" y="4487979"/>
            <a:ext cx="4622333" cy="19716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9ACC946-1E90-4626-8363-501F14460629}"/>
              </a:ext>
            </a:extLst>
          </p:cNvPr>
          <p:cNvSpPr txBox="1"/>
          <p:nvPr/>
        </p:nvSpPr>
        <p:spPr>
          <a:xfrm>
            <a:off x="524311" y="4059135"/>
            <a:ext cx="3363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+mj-lt"/>
              </a:rPr>
              <a:t>4. </a:t>
            </a:r>
            <a:r>
              <a:rPr lang="th-TH" sz="1400" b="1" dirty="0">
                <a:latin typeface="+mj-lt"/>
              </a:rPr>
              <a:t>กด </a:t>
            </a:r>
            <a:r>
              <a:rPr lang="en-US" sz="1400" b="1" dirty="0">
                <a:latin typeface="+mj-lt"/>
              </a:rPr>
              <a:t>Metadata </a:t>
            </a:r>
            <a:r>
              <a:rPr lang="th-TH" sz="1400" b="1" dirty="0">
                <a:latin typeface="+mj-lt"/>
              </a:rPr>
              <a:t>เพื่อดาวน์โหลด </a:t>
            </a:r>
            <a:r>
              <a:rPr lang="en-US" sz="1400" b="1" dirty="0">
                <a:latin typeface="+mj-lt"/>
              </a:rPr>
              <a:t>SRA info table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85BA909-7C25-40FE-A2C6-FCD51F1940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1904" y="1691960"/>
            <a:ext cx="2533650" cy="4953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94FCCB7-C5ED-443A-BA1C-5E7814FC1FEA}"/>
              </a:ext>
            </a:extLst>
          </p:cNvPr>
          <p:cNvSpPr txBox="1"/>
          <p:nvPr/>
        </p:nvSpPr>
        <p:spPr>
          <a:xfrm>
            <a:off x="5491904" y="1384183"/>
            <a:ext cx="36856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+mj-lt"/>
              </a:rPr>
              <a:t>5. </a:t>
            </a:r>
            <a:r>
              <a:rPr lang="th-TH" sz="1400" b="1" dirty="0">
                <a:latin typeface="+mj-lt"/>
              </a:rPr>
              <a:t>ทำซ้ำจนกว่าจะได้ข้อมูล </a:t>
            </a:r>
            <a:r>
              <a:rPr lang="en-US" sz="1400" b="1" dirty="0">
                <a:latin typeface="+mj-lt"/>
              </a:rPr>
              <a:t>SRA metadata </a:t>
            </a:r>
            <a:r>
              <a:rPr lang="th-TH" sz="1400" b="1" dirty="0">
                <a:latin typeface="+mj-lt"/>
              </a:rPr>
              <a:t>ที่ต้องการทุกสปี</a:t>
            </a:r>
            <a:r>
              <a:rPr lang="th-TH" sz="1400" b="1" dirty="0" err="1">
                <a:latin typeface="+mj-lt"/>
              </a:rPr>
              <a:t>ชีส์</a:t>
            </a:r>
            <a:endParaRPr lang="en-US" sz="1400" b="1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172CE2-36C2-4457-807B-C879609A0037}"/>
              </a:ext>
            </a:extLst>
          </p:cNvPr>
          <p:cNvSpPr txBox="1"/>
          <p:nvPr/>
        </p:nvSpPr>
        <p:spPr>
          <a:xfrm>
            <a:off x="5491903" y="2685097"/>
            <a:ext cx="4342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+mj-lt"/>
              </a:rPr>
              <a:t>6. </a:t>
            </a:r>
            <a:r>
              <a:rPr lang="th-TH" sz="1400" b="1" dirty="0">
                <a:latin typeface="+mj-lt"/>
              </a:rPr>
              <a:t>ย้ายไฟล์ไปยัง </a:t>
            </a:r>
            <a:r>
              <a:rPr lang="en-US" sz="1400" b="1" dirty="0">
                <a:latin typeface="+mj-lt"/>
              </a:rPr>
              <a:t>$PATH\</a:t>
            </a:r>
            <a:r>
              <a:rPr lang="en-US" sz="1400" b="1" dirty="0" err="1">
                <a:latin typeface="+mj-lt"/>
              </a:rPr>
              <a:t>cenmigDB</a:t>
            </a:r>
            <a:r>
              <a:rPr lang="en-US" sz="1400" b="1" dirty="0">
                <a:latin typeface="+mj-lt"/>
              </a:rPr>
              <a:t>\</a:t>
            </a:r>
            <a:r>
              <a:rPr lang="en-US" sz="1400" b="1" dirty="0" err="1">
                <a:latin typeface="+mj-lt"/>
              </a:rPr>
              <a:t>raw_metadata</a:t>
            </a:r>
            <a:r>
              <a:rPr lang="en-US" sz="1400" b="1" dirty="0">
                <a:latin typeface="+mj-lt"/>
              </a:rPr>
              <a:t>\</a:t>
            </a:r>
            <a:r>
              <a:rPr lang="en-US" sz="1400" b="1" dirty="0" err="1">
                <a:latin typeface="+mj-lt"/>
              </a:rPr>
              <a:t>SRA_info_table</a:t>
            </a:r>
            <a:r>
              <a:rPr lang="en-US" sz="1400" b="1" dirty="0">
                <a:latin typeface="+mj-lt"/>
              </a:rPr>
              <a:t>\$SPECIES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4118E4C-50AB-40F8-A7B0-4EABE7EB0D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1903" y="3208317"/>
            <a:ext cx="4457700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653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63B4C3F-D630-4FCC-899C-9029F53778A9}"/>
              </a:ext>
            </a:extLst>
          </p:cNvPr>
          <p:cNvSpPr txBox="1"/>
          <p:nvPr/>
        </p:nvSpPr>
        <p:spPr>
          <a:xfrm>
            <a:off x="453005" y="192947"/>
            <a:ext cx="17532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CenmigDB</a:t>
            </a:r>
            <a:endParaRPr lang="en-US" dirty="0">
              <a:latin typeface="+mj-lt"/>
            </a:endParaRPr>
          </a:p>
          <a:p>
            <a:r>
              <a:rPr lang="th-TH" dirty="0">
                <a:latin typeface="+mj-lt"/>
              </a:rPr>
              <a:t>วิธีอัพเดตฐานข้อมูลด้วยข้อมูลจาก </a:t>
            </a:r>
            <a:r>
              <a:rPr lang="en-US" dirty="0">
                <a:latin typeface="+mj-lt"/>
              </a:rPr>
              <a:t>NCBI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45B1BA-B603-44A5-9388-05CEE18594CB}"/>
              </a:ext>
            </a:extLst>
          </p:cNvPr>
          <p:cNvSpPr/>
          <p:nvPr/>
        </p:nvSpPr>
        <p:spPr>
          <a:xfrm>
            <a:off x="10196818" y="361924"/>
            <a:ext cx="1542177" cy="5536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+mj-lt"/>
              </a:rPr>
              <a:t>PathogenDB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78C5D4-0C79-4095-A630-73E3CB6D6850}"/>
              </a:ext>
            </a:extLst>
          </p:cNvPr>
          <p:cNvSpPr txBox="1"/>
          <p:nvPr/>
        </p:nvSpPr>
        <p:spPr>
          <a:xfrm>
            <a:off x="2676088" y="361924"/>
            <a:ext cx="1669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>
                <a:solidFill>
                  <a:srgbClr val="FF0000"/>
                </a:solidFill>
              </a:rPr>
              <a:t>จำเป็นต้องใช้การเชื่อมต่อด้วย </a:t>
            </a:r>
            <a:r>
              <a:rPr lang="en-US" b="1" dirty="0">
                <a:solidFill>
                  <a:srgbClr val="FF0000"/>
                </a:solidFill>
              </a:rPr>
              <a:t>FTP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096FC2-63C1-4F76-9F86-F08ABF168164}"/>
              </a:ext>
            </a:extLst>
          </p:cNvPr>
          <p:cNvSpPr txBox="1"/>
          <p:nvPr/>
        </p:nvSpPr>
        <p:spPr>
          <a:xfrm>
            <a:off x="545283" y="1342239"/>
            <a:ext cx="3212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Method 1 : Manual Download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E3DB12-2C57-4C46-9F90-2981FCCFE1DD}"/>
              </a:ext>
            </a:extLst>
          </p:cNvPr>
          <p:cNvSpPr txBox="1"/>
          <p:nvPr/>
        </p:nvSpPr>
        <p:spPr>
          <a:xfrm>
            <a:off x="612396" y="1971413"/>
            <a:ext cx="4253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</a:t>
            </a:r>
            <a:r>
              <a:rPr lang="th-TH" dirty="0"/>
              <a:t>ใช้โปรแกรมสำหรับติดต่อกับ </a:t>
            </a:r>
            <a:r>
              <a:rPr lang="en-US" dirty="0"/>
              <a:t>Server </a:t>
            </a:r>
            <a:r>
              <a:rPr lang="th-TH" dirty="0"/>
              <a:t>เช่น </a:t>
            </a:r>
            <a:r>
              <a:rPr lang="en-US" dirty="0" err="1"/>
              <a:t>Filezilla</a:t>
            </a:r>
            <a:endParaRPr lang="en-US" dirty="0"/>
          </a:p>
          <a:p>
            <a:r>
              <a:rPr lang="en-US" dirty="0"/>
              <a:t>2. Connect </a:t>
            </a:r>
            <a:r>
              <a:rPr lang="th-TH" dirty="0"/>
              <a:t>ไปที่ </a:t>
            </a:r>
            <a:r>
              <a:rPr lang="en-US" dirty="0">
                <a:hlinkClick r:id="rId2"/>
              </a:rPr>
              <a:t>ftp.ncbi.nlm.nih.gov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914AA1E-09FA-4FF9-8BD8-C25494F6E0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283" y="2655839"/>
            <a:ext cx="4604358" cy="31493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14CC42C-706E-4512-897B-735EA4624097}"/>
              </a:ext>
            </a:extLst>
          </p:cNvPr>
          <p:cNvSpPr txBox="1"/>
          <p:nvPr/>
        </p:nvSpPr>
        <p:spPr>
          <a:xfrm>
            <a:off x="5620623" y="1971413"/>
            <a:ext cx="48977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</a:t>
            </a:r>
            <a:r>
              <a:rPr lang="th-TH" dirty="0"/>
              <a:t>ไปที่ </a:t>
            </a:r>
            <a:r>
              <a:rPr lang="en-US" dirty="0"/>
              <a:t>path /pathogen/Results/$SPECIES</a:t>
            </a:r>
          </a:p>
          <a:p>
            <a:r>
              <a:rPr lang="en-US" dirty="0">
                <a:solidFill>
                  <a:srgbClr val="FF0000"/>
                </a:solidFill>
              </a:rPr>
              <a:t>* Salmonella enterica </a:t>
            </a:r>
            <a:r>
              <a:rPr lang="th-TH" dirty="0">
                <a:solidFill>
                  <a:srgbClr val="FF0000"/>
                </a:solidFill>
              </a:rPr>
              <a:t>จะใช้แค่ชื่อ </a:t>
            </a:r>
            <a:r>
              <a:rPr lang="en-US" dirty="0">
                <a:solidFill>
                  <a:srgbClr val="FF0000"/>
                </a:solidFill>
              </a:rPr>
              <a:t>Salmonella</a:t>
            </a: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589449-398B-4C6D-938D-A34CC440A12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575"/>
          <a:stretch/>
        </p:blipFill>
        <p:spPr>
          <a:xfrm>
            <a:off x="5734529" y="2571577"/>
            <a:ext cx="4669959" cy="3599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376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C57358-92C6-4567-B710-923DABC01C95}"/>
              </a:ext>
            </a:extLst>
          </p:cNvPr>
          <p:cNvSpPr txBox="1"/>
          <p:nvPr/>
        </p:nvSpPr>
        <p:spPr>
          <a:xfrm>
            <a:off x="453005" y="192947"/>
            <a:ext cx="17532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CenmigDB</a:t>
            </a:r>
            <a:endParaRPr lang="en-US" dirty="0">
              <a:latin typeface="+mj-lt"/>
            </a:endParaRPr>
          </a:p>
          <a:p>
            <a:r>
              <a:rPr lang="th-TH" dirty="0">
                <a:latin typeface="+mj-lt"/>
              </a:rPr>
              <a:t>วิธีอัพเดตฐานข้อมูลด้วยข้อมูลจาก </a:t>
            </a:r>
            <a:r>
              <a:rPr lang="en-US" dirty="0">
                <a:latin typeface="+mj-lt"/>
              </a:rPr>
              <a:t>NCBI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D62DDF-C641-42C2-B28A-0D1F4DBC09F1}"/>
              </a:ext>
            </a:extLst>
          </p:cNvPr>
          <p:cNvSpPr/>
          <p:nvPr/>
        </p:nvSpPr>
        <p:spPr>
          <a:xfrm>
            <a:off x="10196818" y="361924"/>
            <a:ext cx="1542177" cy="5536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+mj-lt"/>
              </a:rPr>
              <a:t>PathogenDB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5FF6DC-9E39-4C46-85BB-5B311A46A462}"/>
              </a:ext>
            </a:extLst>
          </p:cNvPr>
          <p:cNvSpPr txBox="1"/>
          <p:nvPr/>
        </p:nvSpPr>
        <p:spPr>
          <a:xfrm>
            <a:off x="570451" y="1409350"/>
            <a:ext cx="35820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/>
              <a:t>4. เลือก </a:t>
            </a:r>
            <a:r>
              <a:rPr lang="en-US" dirty="0"/>
              <a:t>Metadata </a:t>
            </a:r>
            <a:r>
              <a:rPr lang="th-TH" dirty="0"/>
              <a:t>ที่ </a:t>
            </a:r>
            <a:r>
              <a:rPr lang="en-US" dirty="0"/>
              <a:t>Version </a:t>
            </a:r>
            <a:r>
              <a:rPr lang="th-TH" dirty="0"/>
              <a:t>ล่าสุดโดยดูที่ </a:t>
            </a:r>
            <a:r>
              <a:rPr lang="en-US" dirty="0"/>
              <a:t>PDGxxxxxxxx.</a:t>
            </a:r>
            <a:r>
              <a:rPr lang="en-US" dirty="0">
                <a:solidFill>
                  <a:srgbClr val="FF0000"/>
                </a:solidFill>
              </a:rPr>
              <a:t>2416</a:t>
            </a:r>
          </a:p>
          <a:p>
            <a:r>
              <a:rPr lang="th-TH" b="1" dirty="0"/>
              <a:t>เลขที่ตามท้ายคือ </a:t>
            </a:r>
            <a:r>
              <a:rPr lang="en-US" b="1" dirty="0"/>
              <a:t>Version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0BF68C-AB1E-4CD0-80C1-D717F9F7B6C4}"/>
              </a:ext>
            </a:extLst>
          </p:cNvPr>
          <p:cNvSpPr txBox="1"/>
          <p:nvPr/>
        </p:nvSpPr>
        <p:spPr>
          <a:xfrm>
            <a:off x="570451" y="2441087"/>
            <a:ext cx="2835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/>
              <a:t>5. ไปที่ </a:t>
            </a:r>
            <a:r>
              <a:rPr lang="en-US" dirty="0"/>
              <a:t>Metadata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62068A-B060-40E0-ACA9-9AB9F25F63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t="11525" r="56912"/>
          <a:stretch/>
        </p:blipFill>
        <p:spPr>
          <a:xfrm>
            <a:off x="570451" y="2810419"/>
            <a:ext cx="2544485" cy="7753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F0AC6BE-6226-4353-BF6D-F2C5727CC5DB}"/>
              </a:ext>
            </a:extLst>
          </p:cNvPr>
          <p:cNvSpPr txBox="1"/>
          <p:nvPr/>
        </p:nvSpPr>
        <p:spPr>
          <a:xfrm>
            <a:off x="570450" y="3629429"/>
            <a:ext cx="6065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/>
              <a:t>6. ดาวน์โหลด โดยการคล</a:t>
            </a:r>
            <a:r>
              <a:rPr lang="th-TH" dirty="0" err="1"/>
              <a:t>ิ๊กข</a:t>
            </a:r>
            <a:r>
              <a:rPr lang="th-TH" dirty="0"/>
              <a:t>วา </a:t>
            </a:r>
            <a:r>
              <a:rPr lang="en-US" dirty="0"/>
              <a:t>Copy </a:t>
            </a:r>
            <a:r>
              <a:rPr lang="en-US" dirty="0" err="1"/>
              <a:t>url</a:t>
            </a:r>
            <a:r>
              <a:rPr lang="th-TH" dirty="0"/>
              <a:t> แล้วดาวน์โหลดด้วย </a:t>
            </a:r>
            <a:r>
              <a:rPr lang="en-US" dirty="0" err="1"/>
              <a:t>wget</a:t>
            </a:r>
            <a:r>
              <a:rPr lang="en-US" dirty="0"/>
              <a:t> </a:t>
            </a:r>
            <a:r>
              <a:rPr lang="th-TH" dirty="0"/>
              <a:t>ใน </a:t>
            </a:r>
            <a:r>
              <a:rPr lang="en-US" dirty="0"/>
              <a:t>Linux </a:t>
            </a:r>
            <a:r>
              <a:rPr lang="th-TH" dirty="0"/>
              <a:t>(โหลดผ่าน </a:t>
            </a:r>
            <a:r>
              <a:rPr lang="en-US" dirty="0" err="1"/>
              <a:t>filezilla</a:t>
            </a:r>
            <a:r>
              <a:rPr lang="en-US" dirty="0"/>
              <a:t> </a:t>
            </a:r>
            <a:r>
              <a:rPr lang="th-TH" dirty="0"/>
              <a:t>อาจพบปัญหาดาต้าผิดปกติ แต่อาจจะไม่พบในอนาคต)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82E1DE7-C18D-4D90-AB9E-295C029065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000" t="40980" r="21904" b="26728"/>
          <a:stretch/>
        </p:blipFill>
        <p:spPr>
          <a:xfrm>
            <a:off x="648747" y="4319463"/>
            <a:ext cx="3425505" cy="221458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BBE469F-496D-4EB9-9293-C3D95A0C9738}"/>
              </a:ext>
            </a:extLst>
          </p:cNvPr>
          <p:cNvSpPr txBox="1"/>
          <p:nvPr/>
        </p:nvSpPr>
        <p:spPr>
          <a:xfrm>
            <a:off x="6635692" y="1308487"/>
            <a:ext cx="48740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/>
              <a:t>7. ดาวน์โหลดจนครบทุก </a:t>
            </a:r>
            <a:r>
              <a:rPr lang="en-US" b="1" dirty="0"/>
              <a:t>species </a:t>
            </a:r>
            <a:r>
              <a:rPr lang="th-TH" b="1" dirty="0"/>
              <a:t>ที่ต้องการ</a:t>
            </a:r>
          </a:p>
          <a:p>
            <a:r>
              <a:rPr lang="th-TH" b="1" dirty="0"/>
              <a:t>8. ย้ายไฟล์ไปที่ </a:t>
            </a:r>
            <a:r>
              <a:rPr lang="en-US" b="1" dirty="0"/>
              <a:t>$PATH\</a:t>
            </a:r>
            <a:r>
              <a:rPr lang="en-US" b="1" dirty="0" err="1"/>
              <a:t>cenmigDB</a:t>
            </a:r>
            <a:r>
              <a:rPr lang="en-US" b="1" dirty="0"/>
              <a:t>\</a:t>
            </a:r>
            <a:r>
              <a:rPr lang="en-US" b="1" dirty="0" err="1"/>
              <a:t>raw_metadata</a:t>
            </a:r>
            <a:r>
              <a:rPr lang="en-US" b="1" dirty="0"/>
              <a:t>\</a:t>
            </a:r>
          </a:p>
        </p:txBody>
      </p:sp>
    </p:spTree>
    <p:extLst>
      <p:ext uri="{BB962C8B-B14F-4D97-AF65-F5344CB8AC3E}">
        <p14:creationId xmlns:p14="http://schemas.microsoft.com/office/powerpoint/2010/main" val="1213546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AC01DEF-D9C5-4BC8-8233-12BC305E7935}"/>
              </a:ext>
            </a:extLst>
          </p:cNvPr>
          <p:cNvSpPr txBox="1"/>
          <p:nvPr/>
        </p:nvSpPr>
        <p:spPr>
          <a:xfrm>
            <a:off x="453005" y="192947"/>
            <a:ext cx="17532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CenmigDB</a:t>
            </a:r>
            <a:endParaRPr lang="en-US" dirty="0">
              <a:latin typeface="+mj-lt"/>
            </a:endParaRPr>
          </a:p>
          <a:p>
            <a:r>
              <a:rPr lang="th-TH" dirty="0">
                <a:latin typeface="+mj-lt"/>
              </a:rPr>
              <a:t>วิธีอัพเดตฐานข้อมูลด้วยข้อมูลจาก </a:t>
            </a:r>
            <a:r>
              <a:rPr lang="en-US" dirty="0">
                <a:latin typeface="+mj-lt"/>
              </a:rPr>
              <a:t>NCBI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D5ADF98-A3B3-43E4-974D-D5687E71F1F3}"/>
              </a:ext>
            </a:extLst>
          </p:cNvPr>
          <p:cNvSpPr/>
          <p:nvPr/>
        </p:nvSpPr>
        <p:spPr>
          <a:xfrm>
            <a:off x="10196818" y="361924"/>
            <a:ext cx="1542177" cy="5536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+mj-lt"/>
              </a:rPr>
              <a:t>PathogenDB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4DB5EA-BA1A-4D72-8D61-13495F8C7371}"/>
              </a:ext>
            </a:extLst>
          </p:cNvPr>
          <p:cNvSpPr txBox="1"/>
          <p:nvPr/>
        </p:nvSpPr>
        <p:spPr>
          <a:xfrm>
            <a:off x="545283" y="1342239"/>
            <a:ext cx="3724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Method 2 : </a:t>
            </a:r>
            <a:r>
              <a:rPr lang="en-US" b="1" u="sng" dirty="0" err="1"/>
              <a:t>Intregrated</a:t>
            </a:r>
            <a:r>
              <a:rPr lang="en-US" b="1" u="sng" dirty="0"/>
              <a:t> Download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B64C89-70BC-4772-8228-FB958064623A}"/>
              </a:ext>
            </a:extLst>
          </p:cNvPr>
          <p:cNvSpPr txBox="1"/>
          <p:nvPr/>
        </p:nvSpPr>
        <p:spPr>
          <a:xfrm>
            <a:off x="545282" y="3697020"/>
            <a:ext cx="8991599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dirty="0"/>
              <a:t>ปัจจุบันระบบ </a:t>
            </a:r>
            <a:r>
              <a:rPr lang="en-US" dirty="0"/>
              <a:t>internet </a:t>
            </a:r>
            <a:r>
              <a:rPr lang="th-TH" dirty="0"/>
              <a:t>ของ </a:t>
            </a:r>
            <a:r>
              <a:rPr lang="en-US" dirty="0"/>
              <a:t>MU </a:t>
            </a:r>
            <a:r>
              <a:rPr lang="th-TH" dirty="0"/>
              <a:t>ไม่อนุญาตให้ต่อกับระบบผ่านทาง </a:t>
            </a:r>
            <a:r>
              <a:rPr lang="en-US" dirty="0"/>
              <a:t>FTP </a:t>
            </a:r>
            <a:r>
              <a:rPr lang="th-TH" dirty="0"/>
              <a:t>ทำให้</a:t>
            </a:r>
            <a:r>
              <a:rPr lang="th-TH" dirty="0" err="1"/>
              <a:t>ฟั</a:t>
            </a:r>
            <a:r>
              <a:rPr lang="th-TH" dirty="0"/>
              <a:t>งก</a:t>
            </a:r>
            <a:r>
              <a:rPr lang="th-TH" dirty="0" err="1"/>
              <a:t>์ชั่น</a:t>
            </a:r>
            <a:r>
              <a:rPr lang="th-TH" dirty="0"/>
              <a:t>นี้ไม่สามารถผนวกเข้ากับ </a:t>
            </a:r>
            <a:r>
              <a:rPr lang="en-US" dirty="0"/>
              <a:t>workflow </a:t>
            </a:r>
            <a:r>
              <a:rPr lang="th-TH" dirty="0"/>
              <a:t>ได้ ในกรณีที่สามารถแก้ปัญหานี้ได้ ได้มีการพัฒนา </a:t>
            </a:r>
            <a:r>
              <a:rPr lang="en-US" dirty="0"/>
              <a:t>script </a:t>
            </a:r>
            <a:r>
              <a:rPr lang="th-TH" dirty="0"/>
              <a:t>เพื่อทำการดาวน์โหลดไฟล์ดังกล่าวแล้ว โดยทำการ </a:t>
            </a:r>
            <a:r>
              <a:rPr lang="en-US" dirty="0"/>
              <a:t>Uncomment </a:t>
            </a:r>
            <a:r>
              <a:rPr lang="th-TH" dirty="0"/>
              <a:t>คำสั่งตามภาพใน </a:t>
            </a:r>
            <a:r>
              <a:rPr lang="en-US" dirty="0"/>
              <a:t>CENMIG_run.py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dirty="0"/>
              <a:t>หรือสามารถนำ </a:t>
            </a:r>
            <a:r>
              <a:rPr lang="en-US" dirty="0"/>
              <a:t>Function </a:t>
            </a:r>
            <a:r>
              <a:rPr lang="th-TH" dirty="0"/>
              <a:t>ดังกล่าวมารันเพื่อดาวน์โหลดได้ด้วยคอมพิวเตอร์ที่สามารถต่อ </a:t>
            </a:r>
            <a:r>
              <a:rPr lang="en-US" dirty="0"/>
              <a:t>Internet </a:t>
            </a:r>
            <a:r>
              <a:rPr lang="th-TH" dirty="0"/>
              <a:t>ผ่าน </a:t>
            </a:r>
            <a:r>
              <a:rPr lang="en-US" dirty="0"/>
              <a:t>FTP </a:t>
            </a:r>
            <a:r>
              <a:rPr lang="th-TH" dirty="0"/>
              <a:t>โดย </a:t>
            </a:r>
            <a:r>
              <a:rPr lang="en-US" dirty="0"/>
              <a:t>function </a:t>
            </a:r>
            <a:r>
              <a:rPr lang="th-TH" dirty="0"/>
              <a:t>ดังกล่าวอยู่ใน </a:t>
            </a:r>
            <a:r>
              <a:rPr lang="en-US" dirty="0"/>
              <a:t>metadata_create.py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2F2175B-5C2A-4EAC-9980-D7D83C313E4D}"/>
              </a:ext>
            </a:extLst>
          </p:cNvPr>
          <p:cNvGrpSpPr/>
          <p:nvPr/>
        </p:nvGrpSpPr>
        <p:grpSpPr>
          <a:xfrm>
            <a:off x="545283" y="1937533"/>
            <a:ext cx="8991600" cy="1533525"/>
            <a:chOff x="545283" y="1937533"/>
            <a:chExt cx="8991600" cy="1533525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EEC9CEC9-3FA5-4A4B-8D5B-C84A334FB0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5283" y="1937533"/>
              <a:ext cx="8991600" cy="1533525"/>
            </a:xfrm>
            <a:prstGeom prst="rect">
              <a:avLst/>
            </a:prstGeom>
          </p:spPr>
        </p:pic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1E3F2B3C-7A1E-4360-81C3-DE028D2F98A2}"/>
                </a:ext>
              </a:extLst>
            </p:cNvPr>
            <p:cNvCxnSpPr/>
            <p:nvPr/>
          </p:nvCxnSpPr>
          <p:spPr>
            <a:xfrm flipH="1">
              <a:off x="6459523" y="2558642"/>
              <a:ext cx="553673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1768BBB-7BEF-4054-B6A4-8FF06BD53B1C}"/>
                </a:ext>
              </a:extLst>
            </p:cNvPr>
            <p:cNvCxnSpPr/>
            <p:nvPr/>
          </p:nvCxnSpPr>
          <p:spPr>
            <a:xfrm flipH="1">
              <a:off x="4328719" y="2736209"/>
              <a:ext cx="553673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0884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E371A23-0273-4D4B-B5E2-FAB7D62876C0}"/>
              </a:ext>
            </a:extLst>
          </p:cNvPr>
          <p:cNvSpPr txBox="1"/>
          <p:nvPr/>
        </p:nvSpPr>
        <p:spPr>
          <a:xfrm>
            <a:off x="453005" y="192947"/>
            <a:ext cx="17532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CenmigDB</a:t>
            </a:r>
            <a:endParaRPr lang="en-US" dirty="0">
              <a:latin typeface="+mj-lt"/>
            </a:endParaRPr>
          </a:p>
          <a:p>
            <a:r>
              <a:rPr lang="th-TH" dirty="0">
                <a:latin typeface="+mj-lt"/>
              </a:rPr>
              <a:t>วิธีอัพเดตฐานข้อมูลด้วยข้อมูลจาก </a:t>
            </a:r>
            <a:r>
              <a:rPr lang="en-US" dirty="0">
                <a:latin typeface="+mj-lt"/>
              </a:rPr>
              <a:t>NCBI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7AA7B8-A8EC-47A8-B981-A7D471872E24}"/>
              </a:ext>
            </a:extLst>
          </p:cNvPr>
          <p:cNvSpPr txBox="1"/>
          <p:nvPr/>
        </p:nvSpPr>
        <p:spPr>
          <a:xfrm>
            <a:off x="2676088" y="361924"/>
            <a:ext cx="1669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>
                <a:solidFill>
                  <a:srgbClr val="FF0000"/>
                </a:solidFill>
              </a:rPr>
              <a:t>จำเป็นต้องใช้การเชื่อมต่อด้วย </a:t>
            </a:r>
            <a:r>
              <a:rPr lang="en-US" b="1" dirty="0">
                <a:solidFill>
                  <a:srgbClr val="FF0000"/>
                </a:solidFill>
              </a:rPr>
              <a:t>FTP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F8AFC3-468E-4F3A-9C0E-06CD133C9C31}"/>
              </a:ext>
            </a:extLst>
          </p:cNvPr>
          <p:cNvSpPr/>
          <p:nvPr/>
        </p:nvSpPr>
        <p:spPr>
          <a:xfrm>
            <a:off x="10196818" y="454581"/>
            <a:ext cx="1542177" cy="5536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Assembly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819D74-FF7D-4560-8DB3-3841D1C862FE}"/>
              </a:ext>
            </a:extLst>
          </p:cNvPr>
          <p:cNvSpPr txBox="1"/>
          <p:nvPr/>
        </p:nvSpPr>
        <p:spPr>
          <a:xfrm>
            <a:off x="545283" y="1342239"/>
            <a:ext cx="3212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Method 1 : Manual Download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65505A-D8A7-465C-9280-6C3CEDBC15FE}"/>
              </a:ext>
            </a:extLst>
          </p:cNvPr>
          <p:cNvSpPr txBox="1"/>
          <p:nvPr/>
        </p:nvSpPr>
        <p:spPr>
          <a:xfrm>
            <a:off x="612396" y="1971413"/>
            <a:ext cx="4253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</a:t>
            </a:r>
            <a:r>
              <a:rPr lang="th-TH" dirty="0"/>
              <a:t>ใช้โปรแกรมสำหรับติดต่อกับ </a:t>
            </a:r>
            <a:r>
              <a:rPr lang="en-US" dirty="0"/>
              <a:t>Server </a:t>
            </a:r>
            <a:r>
              <a:rPr lang="th-TH" dirty="0"/>
              <a:t>เช่น </a:t>
            </a:r>
            <a:r>
              <a:rPr lang="en-US" dirty="0" err="1"/>
              <a:t>Filezilla</a:t>
            </a:r>
            <a:endParaRPr lang="en-US" dirty="0"/>
          </a:p>
          <a:p>
            <a:r>
              <a:rPr lang="en-US" dirty="0"/>
              <a:t>2. Connect </a:t>
            </a:r>
            <a:r>
              <a:rPr lang="th-TH" dirty="0"/>
              <a:t>ไปที่ </a:t>
            </a:r>
            <a:r>
              <a:rPr lang="en-US" dirty="0">
                <a:hlinkClick r:id="rId2"/>
              </a:rPr>
              <a:t>ftp.ncbi.nlm.nih.gov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6AD0E6-B777-48E1-A3D6-67AED38085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283" y="2655839"/>
            <a:ext cx="4604358" cy="31493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8A1D5CD-E5B4-446C-89E4-57F17881F65E}"/>
              </a:ext>
            </a:extLst>
          </p:cNvPr>
          <p:cNvSpPr txBox="1"/>
          <p:nvPr/>
        </p:nvSpPr>
        <p:spPr>
          <a:xfrm>
            <a:off x="5620623" y="1971413"/>
            <a:ext cx="61183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</a:t>
            </a:r>
            <a:r>
              <a:rPr lang="th-TH" dirty="0"/>
              <a:t>ไปที่ </a:t>
            </a:r>
            <a:r>
              <a:rPr lang="en-US" dirty="0"/>
              <a:t>path /genomes/.vol2/</a:t>
            </a:r>
            <a:r>
              <a:rPr lang="en-US" dirty="0" err="1"/>
              <a:t>genbank</a:t>
            </a:r>
            <a:r>
              <a:rPr lang="en-US" dirty="0"/>
              <a:t>/bacteria/$SPECIES</a:t>
            </a:r>
          </a:p>
          <a:p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4B58116-0C8F-48AC-8B16-BF1CAE4642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6902" y="2415461"/>
            <a:ext cx="6143625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911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692</TotalTime>
  <Words>2631</Words>
  <Application>Microsoft Office PowerPoint</Application>
  <PresentationFormat>Widescreen</PresentationFormat>
  <Paragraphs>224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Calibri Light</vt:lpstr>
      <vt:lpstr>Cordia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76</cp:revision>
  <dcterms:created xsi:type="dcterms:W3CDTF">2022-03-25T02:53:40Z</dcterms:created>
  <dcterms:modified xsi:type="dcterms:W3CDTF">2022-06-02T09:33:44Z</dcterms:modified>
</cp:coreProperties>
</file>