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19B4-58F3-46CA-BB2A-E30D33515EA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B0ED-CA18-4972-8752-D73073401022}" type="slidenum">
              <a:rPr lang="en-US" smtClean="0"/>
              <a:t>‹№›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98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19B4-58F3-46CA-BB2A-E30D33515EA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B0ED-CA18-4972-8752-D7307340102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0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19B4-58F3-46CA-BB2A-E30D33515EA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B0ED-CA18-4972-8752-D7307340102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6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19B4-58F3-46CA-BB2A-E30D33515EA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B0ED-CA18-4972-8752-D7307340102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4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19B4-58F3-46CA-BB2A-E30D33515EA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B0ED-CA18-4972-8752-D73073401022}" type="slidenum">
              <a:rPr lang="en-US" smtClean="0"/>
              <a:t>‹№›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31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19B4-58F3-46CA-BB2A-E30D33515EA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B0ED-CA18-4972-8752-D7307340102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2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19B4-58F3-46CA-BB2A-E30D33515EA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B0ED-CA18-4972-8752-D7307340102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0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19B4-58F3-46CA-BB2A-E30D33515EA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B0ED-CA18-4972-8752-D7307340102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9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19B4-58F3-46CA-BB2A-E30D33515EA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B0ED-CA18-4972-8752-D7307340102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4219B4-58F3-46CA-BB2A-E30D33515EA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AFB0ED-CA18-4972-8752-D7307340102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9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19B4-58F3-46CA-BB2A-E30D33515EA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B0ED-CA18-4972-8752-D7307340102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3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4219B4-58F3-46CA-BB2A-E30D33515EA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AFB0ED-CA18-4972-8752-D73073401022}" type="slidenum">
              <a:rPr lang="en-US" smtClean="0"/>
              <a:t>‹№›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54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r>
              <a:rPr lang="uk-UA" dirty="0" smtClean="0"/>
              <a:t> </a:t>
            </a:r>
            <a:r>
              <a:rPr lang="en-US" dirty="0" smtClean="0"/>
              <a:t>of A/B</a:t>
            </a:r>
            <a:r>
              <a:rPr lang="uk-UA" dirty="0" smtClean="0"/>
              <a:t>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sz="half" idx="1"/>
          </p:nvPr>
        </p:nvSpPr>
        <p:spPr>
          <a:xfrm>
            <a:off x="318655" y="1845734"/>
            <a:ext cx="5652654" cy="45135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subject of the test -</a:t>
            </a:r>
            <a:r>
              <a:rPr lang="en-US" dirty="0" smtClean="0"/>
              <a:t> </a:t>
            </a:r>
            <a:r>
              <a:rPr lang="en-US" dirty="0"/>
              <a:t>the weekly premium subscription screen.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Groups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(control) is an old screen that offers a weekly subscription for $4.99.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 </a:t>
            </a:r>
            <a:r>
              <a:rPr lang="en-US" dirty="0" smtClean="0"/>
              <a:t>(test) </a:t>
            </a:r>
            <a:r>
              <a:rPr lang="en-US" dirty="0"/>
              <a:t>– n</a:t>
            </a:r>
            <a:r>
              <a:rPr lang="en-US" dirty="0" smtClean="0"/>
              <a:t>ew </a:t>
            </a:r>
            <a:r>
              <a:rPr lang="en-US" dirty="0"/>
              <a:t>screen that also offers a weekly subscription for $4.99, but presents it as a 50% discount.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goal is to raise the CR </a:t>
            </a:r>
            <a:r>
              <a:rPr lang="en-US" dirty="0" smtClean="0"/>
              <a:t>to </a:t>
            </a:r>
            <a:r>
              <a:rPr lang="en-US" dirty="0"/>
              <a:t>subscription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Duration </a:t>
            </a:r>
            <a:r>
              <a:rPr lang="en-US" dirty="0"/>
              <a:t>- 22 days (07/03/2023 - 07/25/2023</a:t>
            </a:r>
            <a:r>
              <a:rPr lang="en-US" dirty="0" smtClean="0"/>
              <a:t>).</a:t>
            </a:r>
            <a:endParaRPr lang="uk-UA" dirty="0" smtClean="0"/>
          </a:p>
        </p:txBody>
      </p:sp>
      <p:sp>
        <p:nvSpPr>
          <p:cNvPr id="6" name="Місце для вмісту 5"/>
          <p:cNvSpPr>
            <a:spLocks noGrp="1"/>
          </p:cNvSpPr>
          <p:nvPr>
            <p:ph sz="half" idx="2"/>
          </p:nvPr>
        </p:nvSpPr>
        <p:spPr>
          <a:xfrm>
            <a:off x="5971309" y="1845734"/>
            <a:ext cx="5611091" cy="45135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level of </a:t>
            </a:r>
            <a:r>
              <a:rPr lang="en-US" dirty="0"/>
              <a:t>confidence </a:t>
            </a:r>
            <a:r>
              <a:rPr lang="en-US" dirty="0" smtClean="0"/>
              <a:t>interval (the </a:t>
            </a:r>
            <a:r>
              <a:rPr lang="en-US" dirty="0"/>
              <a:t>maximum probability of rejecting H0 if it is correct) is 0.05.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User sampling – stratified by operating system type, gender, age group, location, traffic </a:t>
            </a:r>
            <a:r>
              <a:rPr lang="en-US" dirty="0" smtClean="0"/>
              <a:t>source to </a:t>
            </a:r>
            <a:r>
              <a:rPr lang="en-US" dirty="0"/>
              <a:t>minimize the impact of extraneous </a:t>
            </a:r>
            <a:r>
              <a:rPr lang="en-US" dirty="0" smtClean="0"/>
              <a:t>factors.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Hypotheses: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H0 - the new </a:t>
            </a:r>
            <a:r>
              <a:rPr lang="en-US" dirty="0" smtClean="0"/>
              <a:t>design </a:t>
            </a:r>
            <a:r>
              <a:rPr lang="en-US" dirty="0"/>
              <a:t>has no effect on the conversion into a subscription.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H1 - the new design </a:t>
            </a:r>
            <a:r>
              <a:rPr lang="en-US" dirty="0" smtClean="0"/>
              <a:t>affects </a:t>
            </a:r>
            <a:r>
              <a:rPr lang="en-US" dirty="0"/>
              <a:t>the conversion to subscription.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5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0981" y="55418"/>
            <a:ext cx="10058400" cy="1634836"/>
          </a:xfrm>
        </p:spPr>
        <p:txBody>
          <a:bodyPr>
            <a:normAutofit/>
          </a:bodyPr>
          <a:lstStyle/>
          <a:p>
            <a:r>
              <a:rPr lang="en-US" dirty="0" smtClean="0"/>
              <a:t>Results of A/B testing</a:t>
            </a:r>
            <a:endParaRPr lang="en-US" dirty="0"/>
          </a:p>
        </p:txBody>
      </p:sp>
      <p:graphicFrame>
        <p:nvGraphicFramePr>
          <p:cNvPr id="8" name="Місце для вмісту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10833977"/>
              </p:ext>
            </p:extLst>
          </p:nvPr>
        </p:nvGraphicFramePr>
        <p:xfrm>
          <a:off x="6872287" y="648392"/>
          <a:ext cx="469852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885047997"/>
                    </a:ext>
                  </a:extLst>
                </a:gridCol>
                <a:gridCol w="2536537">
                  <a:extLst>
                    <a:ext uri="{9D8B030D-6E8A-4147-A177-3AD203B41FA5}">
                      <a16:colId xmlns:a16="http://schemas.microsoft.com/office/drawing/2014/main" val="3115235048"/>
                    </a:ext>
                  </a:extLst>
                </a:gridCol>
                <a:gridCol w="1207616">
                  <a:extLst>
                    <a:ext uri="{9D8B030D-6E8A-4147-A177-3AD203B41FA5}">
                      <a16:colId xmlns:a16="http://schemas.microsoft.com/office/drawing/2014/main" val="2579451848"/>
                    </a:ext>
                  </a:extLst>
                </a:gridCol>
              </a:tblGrid>
              <a:tr h="3177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Group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CR to </a:t>
                      </a:r>
                      <a:r>
                        <a:rPr lang="en-US" dirty="0" smtClean="0"/>
                        <a:t>subscription</a:t>
                      </a:r>
                      <a:r>
                        <a:rPr lang="uk-UA" sz="1800" dirty="0" smtClean="0"/>
                        <a:t>,</a:t>
                      </a:r>
                      <a:r>
                        <a:rPr lang="uk-UA" sz="1800" baseline="0" dirty="0" smtClean="0"/>
                        <a:t> </a:t>
                      </a:r>
                      <a:r>
                        <a:rPr lang="uk-UA" sz="1800" baseline="0" dirty="0" smtClean="0"/>
                        <a:t>%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Size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638551"/>
                  </a:ext>
                </a:extLst>
              </a:tr>
              <a:tr h="3177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10013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291394"/>
                  </a:ext>
                </a:extLst>
              </a:tr>
              <a:tr h="3177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998</a:t>
                      </a:r>
                      <a:r>
                        <a:rPr lang="uk-UA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63657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4884" y="1690254"/>
            <a:ext cx="9039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dirty="0" smtClean="0"/>
              <a:t>key </a:t>
            </a:r>
            <a:r>
              <a:rPr lang="en-US" dirty="0"/>
              <a:t>metric - CR </a:t>
            </a:r>
            <a:r>
              <a:rPr lang="en-US" dirty="0" smtClean="0"/>
              <a:t>to </a:t>
            </a:r>
            <a:r>
              <a:rPr lang="en-US" dirty="0"/>
              <a:t>subscription </a:t>
            </a:r>
            <a:r>
              <a:rPr lang="en-US" dirty="0" smtClean="0"/>
              <a:t>– the test </a:t>
            </a:r>
            <a:r>
              <a:rPr lang="en-US" dirty="0"/>
              <a:t>group is </a:t>
            </a:r>
            <a:r>
              <a:rPr lang="en-US" b="1" dirty="0">
                <a:solidFill>
                  <a:schemeClr val="accent1"/>
                </a:solidFill>
              </a:rPr>
              <a:t>45.9% </a:t>
            </a:r>
            <a:r>
              <a:rPr lang="en-US" dirty="0"/>
              <a:t>better than the control group.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z-test found that the P-value is ≈ </a:t>
            </a:r>
            <a:r>
              <a:rPr lang="en-US" b="1" dirty="0">
                <a:solidFill>
                  <a:schemeClr val="accent1"/>
                </a:solidFill>
              </a:rPr>
              <a:t>0.0000045</a:t>
            </a:r>
            <a:r>
              <a:rPr lang="en-US" dirty="0"/>
              <a:t>, so the probability that the experimental option is better at encouraging users is ≈ </a:t>
            </a:r>
            <a:r>
              <a:rPr lang="en-US" b="1" dirty="0">
                <a:solidFill>
                  <a:schemeClr val="accent1"/>
                </a:solidFill>
              </a:rPr>
              <a:t>99.99</a:t>
            </a:r>
            <a:r>
              <a:rPr lang="en-US" b="1" dirty="0" smtClean="0">
                <a:solidFill>
                  <a:schemeClr val="accent1"/>
                </a:solidFill>
              </a:rPr>
              <a:t>%</a:t>
            </a:r>
            <a:r>
              <a:rPr lang="en-US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 smtClean="0"/>
              <a:t>P-value &lt; </a:t>
            </a:r>
            <a:r>
              <a:rPr lang="en-US" u="sng" dirty="0"/>
              <a:t>confidence </a:t>
            </a:r>
            <a:r>
              <a:rPr lang="en-US" u="sng" dirty="0" smtClean="0"/>
              <a:t>interval</a:t>
            </a:r>
            <a:r>
              <a:rPr lang="en-US" dirty="0" smtClean="0"/>
              <a:t>, so </a:t>
            </a:r>
            <a:r>
              <a:rPr lang="en-US" b="1" dirty="0" smtClean="0"/>
              <a:t>result is </a:t>
            </a:r>
            <a:r>
              <a:rPr lang="en-US" b="1" dirty="0"/>
              <a:t>statistically </a:t>
            </a:r>
            <a:r>
              <a:rPr lang="en-US" b="1" dirty="0" smtClean="0"/>
              <a:t>significant</a:t>
            </a:r>
            <a:r>
              <a:rPr lang="en-US" dirty="0" smtClean="0"/>
              <a:t>.</a:t>
            </a:r>
            <a:endParaRPr lang="uk-UA" u="sng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872287" y="5283426"/>
            <a:ext cx="4698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From the graph of the daily conversion, it can be seen that </a:t>
            </a:r>
            <a:r>
              <a:rPr lang="en-US" dirty="0" smtClean="0"/>
              <a:t>in 21 of 23 days </a:t>
            </a:r>
            <a:r>
              <a:rPr lang="en-US" dirty="0"/>
              <a:t>the </a:t>
            </a:r>
            <a:r>
              <a:rPr lang="en-US" dirty="0" smtClean="0"/>
              <a:t>CR </a:t>
            </a:r>
            <a:r>
              <a:rPr lang="en-US" dirty="0"/>
              <a:t>in the </a:t>
            </a:r>
            <a:r>
              <a:rPr lang="en-US" dirty="0" smtClean="0"/>
              <a:t>test </a:t>
            </a:r>
            <a:r>
              <a:rPr lang="en-US" dirty="0"/>
              <a:t>group is </a:t>
            </a:r>
            <a:r>
              <a:rPr lang="en-US" dirty="0" smtClean="0"/>
              <a:t>better.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84" y="2890582"/>
            <a:ext cx="6417952" cy="3418405"/>
          </a:xfrm>
          <a:prstGeom prst="rect">
            <a:avLst/>
          </a:prstGeom>
        </p:spPr>
      </p:pic>
      <p:pic>
        <p:nvPicPr>
          <p:cNvPr id="6" name="Місце для вмісту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551" y="1801091"/>
            <a:ext cx="1954305" cy="3482335"/>
          </a:xfrm>
        </p:spPr>
      </p:pic>
    </p:spTree>
    <p:extLst>
      <p:ext uri="{BB962C8B-B14F-4D97-AF65-F5344CB8AC3E}">
        <p14:creationId xmlns:p14="http://schemas.microsoft.com/office/powerpoint/2010/main" val="253494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</a:t>
            </a:r>
            <a:r>
              <a:rPr lang="en-US" dirty="0"/>
              <a:t>the new window increases the conversion to subscription, it was made </a:t>
            </a:r>
            <a:r>
              <a:rPr lang="en-US" dirty="0" smtClean="0"/>
              <a:t>an </a:t>
            </a:r>
            <a:r>
              <a:rPr lang="en-US" dirty="0"/>
              <a:t>decision </a:t>
            </a:r>
            <a:r>
              <a:rPr lang="en-US" b="1" dirty="0"/>
              <a:t>to completely switch to a new design</a:t>
            </a:r>
            <a:r>
              <a:rPr lang="en-US" dirty="0"/>
              <a:t>. </a:t>
            </a:r>
            <a:r>
              <a:rPr lang="en-US" u="sng" dirty="0"/>
              <a:t>So, the A/B test is successful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6595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">
  <a:themeElements>
    <a:clrScheme name="Ретроспектива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спектив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спектива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669</TotalTime>
  <Words>288</Words>
  <Application>Microsoft Office PowerPoint</Application>
  <PresentationFormat>Широкий екран</PresentationFormat>
  <Paragraphs>28</Paragraphs>
  <Slides>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Ретроспектива</vt:lpstr>
      <vt:lpstr>Description of A/B testing</vt:lpstr>
      <vt:lpstr>Results of A/B testing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Опис</dc:title>
  <dc:creator>User</dc:creator>
  <cp:lastModifiedBy>User</cp:lastModifiedBy>
  <cp:revision>33</cp:revision>
  <dcterms:created xsi:type="dcterms:W3CDTF">2024-12-26T12:42:52Z</dcterms:created>
  <dcterms:modified xsi:type="dcterms:W3CDTF">2024-12-29T00:41:52Z</dcterms:modified>
</cp:coreProperties>
</file>