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8" d="100"/>
          <a:sy n="78" d="100"/>
        </p:scale>
        <p:origin x="8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3338D188-3A97-43FD-A864-4D1C8738BACA}" type="datetimeFigureOut">
              <a:rPr lang="es-AR" smtClean="0"/>
              <a:t>21/4/2024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4BAEAD-1B3F-400F-A150-C28BAB4775A9}" type="slidenum">
              <a:rPr lang="es-AR" smtClean="0"/>
              <a:t>‹Nº›</a:t>
            </a:fld>
            <a:endParaRPr lang="es-AR"/>
          </a:p>
        </p:txBody>
      </p:sp>
    </p:spTree>
    <p:extLst>
      <p:ext uri="{BB962C8B-B14F-4D97-AF65-F5344CB8AC3E}">
        <p14:creationId xmlns:p14="http://schemas.microsoft.com/office/powerpoint/2010/main" val="255971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338D188-3A97-43FD-A864-4D1C8738BACA}" type="datetimeFigureOut">
              <a:rPr lang="es-AR" smtClean="0"/>
              <a:t>21/4/2024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4BAEAD-1B3F-400F-A150-C28BAB4775A9}" type="slidenum">
              <a:rPr lang="es-AR" smtClean="0"/>
              <a:t>‹Nº›</a:t>
            </a:fld>
            <a:endParaRPr lang="es-AR"/>
          </a:p>
        </p:txBody>
      </p:sp>
    </p:spTree>
    <p:extLst>
      <p:ext uri="{BB962C8B-B14F-4D97-AF65-F5344CB8AC3E}">
        <p14:creationId xmlns:p14="http://schemas.microsoft.com/office/powerpoint/2010/main" val="255335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338D188-3A97-43FD-A864-4D1C8738BACA}" type="datetimeFigureOut">
              <a:rPr lang="es-AR" smtClean="0"/>
              <a:t>21/4/2024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4BAEAD-1B3F-400F-A150-C28BAB4775A9}" type="slidenum">
              <a:rPr lang="es-AR" smtClean="0"/>
              <a:t>‹Nº›</a:t>
            </a:fld>
            <a:endParaRPr lang="es-AR"/>
          </a:p>
        </p:txBody>
      </p:sp>
    </p:spTree>
    <p:extLst>
      <p:ext uri="{BB962C8B-B14F-4D97-AF65-F5344CB8AC3E}">
        <p14:creationId xmlns:p14="http://schemas.microsoft.com/office/powerpoint/2010/main" val="318260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338D188-3A97-43FD-A864-4D1C8738BACA}" type="datetimeFigureOut">
              <a:rPr lang="es-AR" smtClean="0"/>
              <a:t>21/4/2024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4BAEAD-1B3F-400F-A150-C28BAB4775A9}" type="slidenum">
              <a:rPr lang="es-AR" smtClean="0"/>
              <a:t>‹Nº›</a:t>
            </a:fld>
            <a:endParaRPr lang="es-AR"/>
          </a:p>
        </p:txBody>
      </p:sp>
    </p:spTree>
    <p:extLst>
      <p:ext uri="{BB962C8B-B14F-4D97-AF65-F5344CB8AC3E}">
        <p14:creationId xmlns:p14="http://schemas.microsoft.com/office/powerpoint/2010/main" val="93118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338D188-3A97-43FD-A864-4D1C8738BACA}" type="datetimeFigureOut">
              <a:rPr lang="es-AR" smtClean="0"/>
              <a:t>21/4/2024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4BAEAD-1B3F-400F-A150-C28BAB4775A9}" type="slidenum">
              <a:rPr lang="es-AR" smtClean="0"/>
              <a:t>‹Nº›</a:t>
            </a:fld>
            <a:endParaRPr lang="es-AR"/>
          </a:p>
        </p:txBody>
      </p:sp>
    </p:spTree>
    <p:extLst>
      <p:ext uri="{BB962C8B-B14F-4D97-AF65-F5344CB8AC3E}">
        <p14:creationId xmlns:p14="http://schemas.microsoft.com/office/powerpoint/2010/main" val="285943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3338D188-3A97-43FD-A864-4D1C8738BACA}" type="datetimeFigureOut">
              <a:rPr lang="es-AR" smtClean="0"/>
              <a:t>21/4/2024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94BAEAD-1B3F-400F-A150-C28BAB4775A9}" type="slidenum">
              <a:rPr lang="es-AR" smtClean="0"/>
              <a:t>‹Nº›</a:t>
            </a:fld>
            <a:endParaRPr lang="es-AR"/>
          </a:p>
        </p:txBody>
      </p:sp>
    </p:spTree>
    <p:extLst>
      <p:ext uri="{BB962C8B-B14F-4D97-AF65-F5344CB8AC3E}">
        <p14:creationId xmlns:p14="http://schemas.microsoft.com/office/powerpoint/2010/main" val="265480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3338D188-3A97-43FD-A864-4D1C8738BACA}" type="datetimeFigureOut">
              <a:rPr lang="es-AR" smtClean="0"/>
              <a:t>21/4/2024</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F94BAEAD-1B3F-400F-A150-C28BAB4775A9}" type="slidenum">
              <a:rPr lang="es-AR" smtClean="0"/>
              <a:t>‹Nº›</a:t>
            </a:fld>
            <a:endParaRPr lang="es-AR"/>
          </a:p>
        </p:txBody>
      </p:sp>
    </p:spTree>
    <p:extLst>
      <p:ext uri="{BB962C8B-B14F-4D97-AF65-F5344CB8AC3E}">
        <p14:creationId xmlns:p14="http://schemas.microsoft.com/office/powerpoint/2010/main" val="211367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3338D188-3A97-43FD-A864-4D1C8738BACA}" type="datetimeFigureOut">
              <a:rPr lang="es-AR" smtClean="0"/>
              <a:t>21/4/2024</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F94BAEAD-1B3F-400F-A150-C28BAB4775A9}" type="slidenum">
              <a:rPr lang="es-AR" smtClean="0"/>
              <a:t>‹Nº›</a:t>
            </a:fld>
            <a:endParaRPr lang="es-AR"/>
          </a:p>
        </p:txBody>
      </p:sp>
    </p:spTree>
    <p:extLst>
      <p:ext uri="{BB962C8B-B14F-4D97-AF65-F5344CB8AC3E}">
        <p14:creationId xmlns:p14="http://schemas.microsoft.com/office/powerpoint/2010/main" val="1845721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338D188-3A97-43FD-A864-4D1C8738BACA}" type="datetimeFigureOut">
              <a:rPr lang="es-AR" smtClean="0"/>
              <a:t>21/4/2024</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F94BAEAD-1B3F-400F-A150-C28BAB4775A9}" type="slidenum">
              <a:rPr lang="es-AR" smtClean="0"/>
              <a:t>‹Nº›</a:t>
            </a:fld>
            <a:endParaRPr lang="es-AR"/>
          </a:p>
        </p:txBody>
      </p:sp>
    </p:spTree>
    <p:extLst>
      <p:ext uri="{BB962C8B-B14F-4D97-AF65-F5344CB8AC3E}">
        <p14:creationId xmlns:p14="http://schemas.microsoft.com/office/powerpoint/2010/main" val="318661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338D188-3A97-43FD-A864-4D1C8738BACA}" type="datetimeFigureOut">
              <a:rPr lang="es-AR" smtClean="0"/>
              <a:t>21/4/2024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94BAEAD-1B3F-400F-A150-C28BAB4775A9}" type="slidenum">
              <a:rPr lang="es-AR" smtClean="0"/>
              <a:t>‹Nº›</a:t>
            </a:fld>
            <a:endParaRPr lang="es-AR"/>
          </a:p>
        </p:txBody>
      </p:sp>
    </p:spTree>
    <p:extLst>
      <p:ext uri="{BB962C8B-B14F-4D97-AF65-F5344CB8AC3E}">
        <p14:creationId xmlns:p14="http://schemas.microsoft.com/office/powerpoint/2010/main" val="417108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338D188-3A97-43FD-A864-4D1C8738BACA}" type="datetimeFigureOut">
              <a:rPr lang="es-AR" smtClean="0"/>
              <a:t>21/4/2024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94BAEAD-1B3F-400F-A150-C28BAB4775A9}" type="slidenum">
              <a:rPr lang="es-AR" smtClean="0"/>
              <a:t>‹Nº›</a:t>
            </a:fld>
            <a:endParaRPr lang="es-AR"/>
          </a:p>
        </p:txBody>
      </p:sp>
    </p:spTree>
    <p:extLst>
      <p:ext uri="{BB962C8B-B14F-4D97-AF65-F5344CB8AC3E}">
        <p14:creationId xmlns:p14="http://schemas.microsoft.com/office/powerpoint/2010/main" val="379388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8D188-3A97-43FD-A864-4D1C8738BACA}" type="datetimeFigureOut">
              <a:rPr lang="es-AR" smtClean="0"/>
              <a:t>21/4/2024</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BAEAD-1B3F-400F-A150-C28BAB4775A9}" type="slidenum">
              <a:rPr lang="es-AR" smtClean="0"/>
              <a:t>‹Nº›</a:t>
            </a:fld>
            <a:endParaRPr lang="es-AR"/>
          </a:p>
        </p:txBody>
      </p:sp>
    </p:spTree>
    <p:extLst>
      <p:ext uri="{BB962C8B-B14F-4D97-AF65-F5344CB8AC3E}">
        <p14:creationId xmlns:p14="http://schemas.microsoft.com/office/powerpoint/2010/main" val="879378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4918515" y="1416581"/>
            <a:ext cx="6092786" cy="2127287"/>
          </a:xfrm>
        </p:spPr>
        <p:txBody>
          <a:bodyPr anchor="b">
            <a:normAutofit/>
          </a:bodyPr>
          <a:lstStyle/>
          <a:p>
            <a:pPr algn="l"/>
            <a:r>
              <a:rPr lang="es-AR" sz="4800"/>
              <a:t>Modelos de Vigilancia</a:t>
            </a:r>
          </a:p>
        </p:txBody>
      </p:sp>
      <p:cxnSp>
        <p:nvCxnSpPr>
          <p:cNvPr id="28" name="Straight Connector 27">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425172"/>
            <a:ext cx="1469410" cy="46953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7" name="Graphic 6" descr="Security Camera">
            <a:extLst>
              <a:ext uri="{FF2B5EF4-FFF2-40B4-BE49-F238E27FC236}">
                <a16:creationId xmlns:a16="http://schemas.microsoft.com/office/drawing/2014/main" id="{B9BC088E-8EC4-9C19-067A-5A6173FC12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899" y="2355650"/>
            <a:ext cx="3756276" cy="3756276"/>
          </a:xfrm>
          <a:prstGeom prst="rect">
            <a:avLst/>
          </a:prstGeom>
        </p:spPr>
      </p:pic>
    </p:spTree>
    <p:extLst>
      <p:ext uri="{BB962C8B-B14F-4D97-AF65-F5344CB8AC3E}">
        <p14:creationId xmlns:p14="http://schemas.microsoft.com/office/powerpoint/2010/main" val="373752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86834" y="1153572"/>
            <a:ext cx="3200400" cy="4461163"/>
          </a:xfrm>
        </p:spPr>
        <p:txBody>
          <a:bodyPr>
            <a:normAutofit/>
          </a:bodyPr>
          <a:lstStyle/>
          <a:p>
            <a:r>
              <a:rPr lang="es-AR">
                <a:solidFill>
                  <a:srgbClr val="FFFFFF"/>
                </a:solidFill>
              </a:rPr>
              <a:t>PANÓPTICO</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p:cNvSpPr>
            <a:spLocks noGrp="1"/>
          </p:cNvSpPr>
          <p:nvPr>
            <p:ph idx="1"/>
          </p:nvPr>
        </p:nvSpPr>
        <p:spPr>
          <a:xfrm>
            <a:off x="4447308" y="591344"/>
            <a:ext cx="6906491" cy="5585619"/>
          </a:xfrm>
        </p:spPr>
        <p:txBody>
          <a:bodyPr anchor="ctr">
            <a:normAutofit/>
          </a:bodyPr>
          <a:lstStyle/>
          <a:p>
            <a:r>
              <a:rPr lang="es-AR" sz="2000"/>
              <a:t>El primer modelo de Vigilancia es el “Panóptico” de Jeremy Bentham a finales del siglo XVIII, ese modo controlar su conducta. La teoría de Michel Foucault se basó en este concepto, entendiendo que en la sociedad un modelo arquitectónico para las cárceles, que tenía un diseño circular y una torre central donde un vigilante podía observar todas las puertas de las celdas provocando en el preso la sensación permanente de estar vigilado y de pasaba algo similar, una sociedad disciplinaria se consigue a través del poder que se ejerce “no pueden moverse porque todos están bajo vigilancia; se tienen que mantener en los sitios que les han asignado porque no saben, y no tienen manera de saber, dónde se encuentran los vigilantes, que se mueven libremente”(</a:t>
            </a:r>
            <a:r>
              <a:rPr lang="es-AR" sz="2000" err="1"/>
              <a:t>Bauman</a:t>
            </a:r>
            <a:r>
              <a:rPr lang="es-AR" sz="2000"/>
              <a:t>, 2017,p.15). </a:t>
            </a:r>
          </a:p>
          <a:p>
            <a:r>
              <a:rPr lang="es-AR" sz="2000" err="1"/>
              <a:t>Asi</a:t>
            </a:r>
            <a:r>
              <a:rPr lang="es-AR" sz="2000"/>
              <a:t> el Panóptico era un modelo que confrontaba a los vigilantes y a los vigilados, los vigilantes mantenían su libertad mientras que los vigilados </a:t>
            </a:r>
            <a:r>
              <a:rPr lang="es-AR" sz="2000" err="1"/>
              <a:t>rutinizaban</a:t>
            </a:r>
            <a:r>
              <a:rPr lang="es-AR" sz="2000"/>
              <a:t> su tiempo. No podía ninguna parte estar ausente. En síntesis, requiere de presencia y confrontación.</a:t>
            </a:r>
          </a:p>
          <a:p>
            <a:endParaRPr lang="es-AR" sz="2000"/>
          </a:p>
        </p:txBody>
      </p:sp>
    </p:spTree>
    <p:extLst>
      <p:ext uri="{BB962C8B-B14F-4D97-AF65-F5344CB8AC3E}">
        <p14:creationId xmlns:p14="http://schemas.microsoft.com/office/powerpoint/2010/main" val="2854953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86834" y="1153572"/>
            <a:ext cx="3200400" cy="4461163"/>
          </a:xfrm>
        </p:spPr>
        <p:txBody>
          <a:bodyPr>
            <a:normAutofit/>
          </a:bodyPr>
          <a:lstStyle/>
          <a:p>
            <a:r>
              <a:rPr lang="es-AR" sz="4100">
                <a:solidFill>
                  <a:srgbClr val="FFFFFF"/>
                </a:solidFill>
              </a:rPr>
              <a:t>Pospanóptico</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p:cNvSpPr>
            <a:spLocks noGrp="1"/>
          </p:cNvSpPr>
          <p:nvPr>
            <p:ph idx="1"/>
          </p:nvPr>
        </p:nvSpPr>
        <p:spPr>
          <a:xfrm>
            <a:off x="4447308" y="591344"/>
            <a:ext cx="6906491" cy="5585619"/>
          </a:xfrm>
        </p:spPr>
        <p:txBody>
          <a:bodyPr anchor="ctr">
            <a:normAutofit/>
          </a:bodyPr>
          <a:lstStyle/>
          <a:p>
            <a:pPr marL="0" indent="0">
              <a:buNone/>
            </a:pPr>
            <a:r>
              <a:rPr lang="es-MX" sz="1500"/>
              <a:t>El segundo modelo es el “</a:t>
            </a:r>
            <a:r>
              <a:rPr lang="es-MX" sz="1500" err="1"/>
              <a:t>Pospanóptico</a:t>
            </a:r>
            <a:r>
              <a:rPr lang="es-MX" sz="1500"/>
              <a:t>”, las torres se transforman en cámaras de vigilancia y el poder que ha adquirido la velocidad de la señal electrónica, el vigilante es un ojo que ya no tiene lugar, es inaccesible, y no requiere de </a:t>
            </a:r>
            <a:r>
              <a:rPr lang="es-MX" sz="1500" err="1"/>
              <a:t>presencialidad</a:t>
            </a:r>
            <a:r>
              <a:rPr lang="es-MX" sz="1500"/>
              <a:t>. “El fin del panóptico augura el fin de la era del compromiso mutuo: entre supervisores y supervisados, trabajo y capital, líderes y seguidores, ejércitos en guerra”(</a:t>
            </a:r>
            <a:r>
              <a:rPr lang="es-MX" sz="1500" err="1"/>
              <a:t>Bauman</a:t>
            </a:r>
            <a:r>
              <a:rPr lang="es-MX" sz="1500"/>
              <a:t>, 2017,p.17). Si entonces el poder se ha vuelto extraterritorial y los celulares han dado el golpe de gracia a la dependencia del espacio, los drones permiten dar un paso más, invisibilidad, </a:t>
            </a:r>
            <a:r>
              <a:rPr lang="es-MX" sz="1500" err="1"/>
              <a:t>camuflables</a:t>
            </a:r>
            <a:r>
              <a:rPr lang="es-MX" sz="1500"/>
              <a:t>, movilidad y con ello control permanente. Para la sociedad esto es producto del desarrollo tecnológico, lo que pone el acento en el instrumento y no repara en las ideologías que dan sustento a esta vigilancia, las circunstancias que la posibilitan, provocando la aceptación, sin precedentes, de habilitar nuestra pérdida total de privacidad. Pero esto no es lo más significativo, el anonimato, la confidencialidad y la </a:t>
            </a:r>
            <a:r>
              <a:rPr lang="es-MX" sz="1500" err="1"/>
              <a:t>adeaforización</a:t>
            </a:r>
            <a:r>
              <a:rPr lang="es-MX" sz="1500"/>
              <a:t> son también consecuencias de estos niveles de vigilancia cotidiana y seguridad ansiada. Podemos entonces pensar en las relaciones mediadas por la electrónica, algunos datos interesantes son: los drones existen en miniaturas, los drones pueden llevar adelante una guerra por lo que las guerras se quedan sin héroes y sin costo político, una cámara puede controlar una ciudad completa; por otro lado las redes sociales son el remedio para la soledad y la exclusión, así </a:t>
            </a:r>
          </a:p>
          <a:p>
            <a:pPr marL="0" indent="0">
              <a:buNone/>
            </a:pPr>
            <a:endParaRPr lang="es-MX" sz="1500"/>
          </a:p>
          <a:p>
            <a:pPr marL="0" indent="0">
              <a:buNone/>
            </a:pPr>
            <a:r>
              <a:rPr lang="es-MX" sz="1500" err="1"/>
              <a:t>Adeaforización</a:t>
            </a:r>
            <a:r>
              <a:rPr lang="es-MX" sz="1500"/>
              <a:t>: Problema ético por el cual los sistemas y los procesos se alejan de cualquier consideración moral. En consecuencia, la vigilancia permite hacer cosas a distancia y separar las personas de las consecuencias de sus acciones</a:t>
            </a:r>
          </a:p>
          <a:p>
            <a:pPr marL="0" indent="0">
              <a:buNone/>
            </a:pPr>
            <a:endParaRPr lang="es-AR" sz="1500"/>
          </a:p>
        </p:txBody>
      </p:sp>
    </p:spTree>
    <p:extLst>
      <p:ext uri="{BB962C8B-B14F-4D97-AF65-F5344CB8AC3E}">
        <p14:creationId xmlns:p14="http://schemas.microsoft.com/office/powerpoint/2010/main" val="218547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5"/>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Banóptico</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ectángulo 4"/>
          <p:cNvSpPr/>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a:t>Un tercer modelo de vigilancia es el que promueve Didier Bigo: “banóptico” (ban, exclusión) y se aplica precisamente a los marginales globales. Simplificando, Bigo propone el “banóptico” para indicar cómo los sistemas de reconocimiento y de elaboración de perfiles se utilizan para determinar quién debe ser objeto de una vigilancia estricta. Este sistema es la respuesta global al problema de la inseguridad globalizada, tecnología que sirve a los servicios de inteligencia, gobiernos y/o instituciones tanto políticos como empresariales. En síntesis, quien ingresa, quien es aceptado o no, otra forma de clasificación que es generada por la tecnología, de nuevo en respuesta a los intereses de unos pocos, por lo tanto, estamos encontrando nuevas formas de segmentación, en este caso los “excluidos globales”. Lo destacable del “banóptico” es que en lugar de asegurar la permanencia en el interior como en el caso del panóptico, éste asegura quienes quedan afuera, confina a la exclusión. Por supuesto y retomando la adeaforización, un error de este sistema de reconocimiento o un dato mal cargado en el sistema y frente a quien da origen a los datos (sin persona no hay huellas con que comparar), claramente la verdad quedará en posesión del sistema. Nuevamente la idea es que se espera más de la tecnología y menos de las personas. Hoy el humano frente al sistema se encuentra indefenso y al desnudo, en palabras de Roberto Igarza, “Él” sabe más de nosotros que nosotros mismos. (Observatorio de Educación Superior UNR, s. f.)</a:t>
            </a:r>
          </a:p>
        </p:txBody>
      </p:sp>
    </p:spTree>
    <p:extLst>
      <p:ext uri="{BB962C8B-B14F-4D97-AF65-F5344CB8AC3E}">
        <p14:creationId xmlns:p14="http://schemas.microsoft.com/office/powerpoint/2010/main" val="20126551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807</Words>
  <Application>Microsoft Office PowerPoint</Application>
  <PresentationFormat>Panorámica</PresentationFormat>
  <Paragraphs>10</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Calibri Light</vt:lpstr>
      <vt:lpstr>Helvetica Neue Medium</vt:lpstr>
      <vt:lpstr>Tema de Office</vt:lpstr>
      <vt:lpstr>Modelos de Vigilancia</vt:lpstr>
      <vt:lpstr>PANÓPTICO</vt:lpstr>
      <vt:lpstr>Pospanóptico</vt:lpstr>
      <vt:lpstr>Banóptico</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Mercedes Soria</dc:creator>
  <cp:lastModifiedBy>Mercedes Soria</cp:lastModifiedBy>
  <cp:revision>6</cp:revision>
  <dcterms:created xsi:type="dcterms:W3CDTF">2020-06-01T12:54:58Z</dcterms:created>
  <dcterms:modified xsi:type="dcterms:W3CDTF">2024-04-22T01:24:55Z</dcterms:modified>
</cp:coreProperties>
</file>