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9" r:id="rId3"/>
    <p:sldId id="271" r:id="rId4"/>
    <p:sldId id="276" r:id="rId5"/>
    <p:sldId id="272" r:id="rId6"/>
    <p:sldId id="274" r:id="rId7"/>
    <p:sldId id="275" r:id="rId8"/>
    <p:sldId id="273" r:id="rId9"/>
    <p:sldId id="277" r:id="rId10"/>
    <p:sldId id="278" r:id="rId11"/>
    <p:sldId id="279" r:id="rId12"/>
    <p:sldId id="280" r:id="rId13"/>
    <p:sldId id="281" r:id="rId14"/>
    <p:sldId id="282" r:id="rId15"/>
    <p:sldId id="283" r:id="rId16"/>
    <p:sldId id="263" r:id="rId17"/>
    <p:sldId id="268" r:id="rId18"/>
    <p:sldId id="264" r:id="rId19"/>
    <p:sldId id="265" r:id="rId20"/>
    <p:sldId id="267" r:id="rId21"/>
    <p:sldId id="266"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2FC"/>
    <a:srgbClr val="DE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E746C-06F2-4907-AE5C-341004B59EFB}" v="2" dt="2024-01-16T09:52: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718" autoAdjust="0"/>
  </p:normalViewPr>
  <p:slideViewPr>
    <p:cSldViewPr>
      <p:cViewPr>
        <p:scale>
          <a:sx n="50" d="100"/>
          <a:sy n="50" d="100"/>
        </p:scale>
        <p:origin x="2347" y="7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015BCA8-4F01-4D86-9485-5DC1E35EBFDB}" type="datetimeFigureOut">
              <a:rPr lang="en-US"/>
              <a:pPr>
                <a:defRPr/>
              </a:pPr>
              <a:t>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D67AA3-719D-41D2-92E8-0058ADCE64BB}" type="slidenum">
              <a:rPr lang="en-US" altLang="ro-RO"/>
              <a:pPr>
                <a:defRPr/>
              </a:pPr>
              <a:t>‹#›</a:t>
            </a:fld>
            <a:endParaRPr lang="en-US" altLang="ro-RO"/>
          </a:p>
        </p:txBody>
      </p:sp>
    </p:spTree>
    <p:extLst>
      <p:ext uri="{BB962C8B-B14F-4D97-AF65-F5344CB8AC3E}">
        <p14:creationId xmlns:p14="http://schemas.microsoft.com/office/powerpoint/2010/main" val="16488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0D67AA3-719D-41D2-92E8-0058ADCE64BB}" type="slidenum">
              <a:rPr lang="en-US" altLang="ro-RO" smtClean="0"/>
              <a:pPr>
                <a:defRPr/>
              </a:pPr>
              <a:t>8</a:t>
            </a:fld>
            <a:endParaRPr lang="en-US" altLang="ro-RO"/>
          </a:p>
        </p:txBody>
      </p:sp>
    </p:spTree>
    <p:extLst>
      <p:ext uri="{BB962C8B-B14F-4D97-AF65-F5344CB8AC3E}">
        <p14:creationId xmlns:p14="http://schemas.microsoft.com/office/powerpoint/2010/main" val="3089993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cstate="print"/>
          <a:srcRect/>
          <a:stretch>
            <a:fillRect/>
          </a:stretch>
        </p:blipFill>
        <p:spPr bwMode="auto">
          <a:xfrm>
            <a:off x="60926" y="6188075"/>
            <a:ext cx="1546225"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52669DE8-5E40-4F59-A536-4E3535E4BD0D}" type="datetimeFigureOut">
              <a:rPr lang="en-US"/>
              <a:pPr>
                <a:defRPr/>
              </a:pPr>
              <a:t>1/21/2024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681764-BCEA-4297-89EC-E9B9FA6D5FFE}" type="slidenum">
              <a:rPr lang="en-US" altLang="ro-RO"/>
              <a:pPr>
                <a:defRPr/>
              </a:pPr>
              <a:t>‹#›</a:t>
            </a:fld>
            <a:endParaRPr lang="en-US" altLang="ro-RO"/>
          </a:p>
        </p:txBody>
      </p:sp>
      <p:pic>
        <p:nvPicPr>
          <p:cNvPr id="10" name="Picture 9">
            <a:extLst>
              <a:ext uri="{FF2B5EF4-FFF2-40B4-BE49-F238E27FC236}">
                <a16:creationId xmlns:a16="http://schemas.microsoft.com/office/drawing/2014/main" id="{871CAC81-6169-4629-9F80-B677A4FE702D}"/>
              </a:ext>
            </a:extLst>
          </p:cNvPr>
          <p:cNvPicPr>
            <a:picLocks noChangeAspect="1"/>
          </p:cNvPicPr>
          <p:nvPr userDrawn="1"/>
        </p:nvPicPr>
        <p:blipFill>
          <a:blip r:embed="rId3"/>
          <a:stretch>
            <a:fillRect/>
          </a:stretch>
        </p:blipFill>
        <p:spPr>
          <a:xfrm>
            <a:off x="8421767" y="6120493"/>
            <a:ext cx="661307" cy="661307"/>
          </a:xfrm>
          <a:prstGeom prst="rect">
            <a:avLst/>
          </a:prstGeom>
        </p:spPr>
      </p:pic>
      <p:pic>
        <p:nvPicPr>
          <p:cNvPr id="5" name="Picture 4">
            <a:extLst>
              <a:ext uri="{FF2B5EF4-FFF2-40B4-BE49-F238E27FC236}">
                <a16:creationId xmlns:a16="http://schemas.microsoft.com/office/drawing/2014/main" id="{9A8A37A8-1FA0-72F1-11F6-E35F7D2573F9}"/>
              </a:ext>
            </a:extLst>
          </p:cNvPr>
          <p:cNvPicPr>
            <a:picLocks noChangeAspect="1"/>
          </p:cNvPicPr>
          <p:nvPr userDrawn="1"/>
        </p:nvPicPr>
        <p:blipFill>
          <a:blip r:embed="rId4"/>
          <a:stretch>
            <a:fillRect/>
          </a:stretch>
        </p:blipFill>
        <p:spPr>
          <a:xfrm>
            <a:off x="209550" y="258065"/>
            <a:ext cx="804669" cy="705044"/>
          </a:xfrm>
          <a:prstGeom prst="rect">
            <a:avLst/>
          </a:prstGeom>
        </p:spPr>
      </p:pic>
      <p:pic>
        <p:nvPicPr>
          <p:cNvPr id="11" name="Picture 10">
            <a:extLst>
              <a:ext uri="{FF2B5EF4-FFF2-40B4-BE49-F238E27FC236}">
                <a16:creationId xmlns:a16="http://schemas.microsoft.com/office/drawing/2014/main" id="{6DC47A62-F13E-9FCF-6DFA-331684058E3C}"/>
              </a:ext>
            </a:extLst>
          </p:cNvPr>
          <p:cNvPicPr>
            <a:picLocks noChangeAspect="1"/>
          </p:cNvPicPr>
          <p:nvPr userDrawn="1"/>
        </p:nvPicPr>
        <p:blipFill>
          <a:blip r:embed="rId5"/>
          <a:stretch>
            <a:fillRect/>
          </a:stretch>
        </p:blipFill>
        <p:spPr>
          <a:xfrm>
            <a:off x="8273143" y="266532"/>
            <a:ext cx="661307" cy="696577"/>
          </a:xfrm>
          <a:prstGeom prst="rect">
            <a:avLst/>
          </a:prstGeom>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733659-CCDF-4DBB-A007-035A35EBFBAD}"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E8BC2-DD62-47BB-8C21-C4F2D9E1D567}" type="slidenum">
              <a:rPr lang="en-US" altLang="ro-RO"/>
              <a:pPr>
                <a:defRPr/>
              </a:pPr>
              <a:t>‹#›</a:t>
            </a:fld>
            <a:endParaRPr lang="en-US" altLang="ro-RO"/>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A52A60-9143-45D9-9F8D-86CB2F603058}"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5364C-50A9-4793-ADA7-A5D0D5526088}" type="slidenum">
              <a:rPr lang="en-US" altLang="ro-RO"/>
              <a:pPr>
                <a:defRPr/>
              </a:pPr>
              <a:t>‹#›</a:t>
            </a:fld>
            <a:endParaRPr lang="en-US" altLang="ro-RO"/>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6128DF-9211-42C1-924C-6ED55F92EB6B}"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EDCD3-1747-44F3-96BA-E6130A3B6926}" type="slidenum">
              <a:rPr lang="en-US" altLang="ro-RO"/>
              <a:pPr>
                <a:defRPr/>
              </a:pPr>
              <a:t>‹#›</a:t>
            </a:fld>
            <a:endParaRPr lang="en-US" altLang="ro-RO"/>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FDF4FB5-DA46-4B59-B072-6321920AEBB2}" type="datetimeFigureOut">
              <a:rPr lang="en-US"/>
              <a:pPr>
                <a:defRPr/>
              </a:pPr>
              <a:t>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5EA4A9-FDDE-4124-B7ED-925DC65F175B}" type="slidenum">
              <a:rPr lang="en-US" altLang="ro-RO"/>
              <a:pPr>
                <a:defRPr/>
              </a:pPr>
              <a:t>‹#›</a:t>
            </a:fld>
            <a:endParaRPr lang="en-US" altLang="ro-RO"/>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DE5E23-3A4D-4919-B13A-C7C659D9A4C5}"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B2AB8-832B-49F2-B42A-94633B11C65B}" type="slidenum">
              <a:rPr lang="en-US" altLang="ro-RO"/>
              <a:pPr>
                <a:defRPr/>
              </a:pPr>
              <a:t>‹#›</a:t>
            </a:fld>
            <a:endParaRPr lang="en-US" altLang="ro-RO"/>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77D576C-72AA-4F04-A8FA-E6F9A0A78EDE}" type="datetimeFigureOut">
              <a:rPr lang="en-US"/>
              <a:pPr>
                <a:defRPr/>
              </a:pPr>
              <a:t>1/21/2024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FF29A-FFB6-4DD6-A464-81F1AA41C051}" type="slidenum">
              <a:rPr lang="en-US" altLang="ro-RO"/>
              <a:pPr>
                <a:defRPr/>
              </a:pPr>
              <a:t>‹#›</a:t>
            </a:fld>
            <a:endParaRPr lang="en-US" altLang="ro-RO"/>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2DF9FB2-5FC9-4031-A63F-55468B896A5A}" type="datetimeFigureOut">
              <a:rPr lang="en-US"/>
              <a:pPr>
                <a:defRPr/>
              </a:pPr>
              <a:t>1/21/2024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64738C-8B56-494D-BC41-2CE5AB556F81}" type="slidenum">
              <a:rPr lang="en-US" altLang="ro-RO"/>
              <a:pPr>
                <a:defRPr/>
              </a:pPr>
              <a:t>‹#›</a:t>
            </a:fld>
            <a:endParaRPr lang="en-US" altLang="ro-RO"/>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7836D-3339-4785-8DFE-44A62EE29901}" type="datetimeFigureOut">
              <a:rPr lang="en-US"/>
              <a:pPr>
                <a:defRPr/>
              </a:pPr>
              <a:t>1/21/2024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808C1A-C322-4EB4-BA9F-19700BBFC068}" type="slidenum">
              <a:rPr lang="en-US" altLang="ro-RO"/>
              <a:pPr>
                <a:defRPr/>
              </a:pPr>
              <a:t>‹#›</a:t>
            </a:fld>
            <a:endParaRPr lang="en-US" altLang="ro-RO"/>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1DAE1D-11A1-49F4-93EC-7199E98355EC}"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DA1D1E-1E28-4485-AF5B-903820166ABD}" type="slidenum">
              <a:rPr lang="en-US" altLang="ro-RO"/>
              <a:pPr>
                <a:defRPr/>
              </a:pPr>
              <a:t>‹#›</a:t>
            </a:fld>
            <a:endParaRPr lang="en-US" altLang="ro-RO"/>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0AC4B3-5A3D-46FF-910E-76BD3CA27CF1}" type="datetimeFigureOut">
              <a:rPr lang="en-US"/>
              <a:pPr>
                <a:defRPr/>
              </a:pPr>
              <a:t>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AFB3B8-2000-45D4-B347-7E71F8489649}" type="slidenum">
              <a:rPr lang="en-US" altLang="ro-RO"/>
              <a:pPr>
                <a:defRPr/>
              </a:pPr>
              <a:t>‹#›</a:t>
            </a:fld>
            <a:endParaRPr lang="en-US" altLang="ro-RO"/>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77E9F4-9028-411F-A9B5-35B847CAD700}" type="datetimeFigureOut">
              <a:rPr lang="en-US"/>
              <a:pPr>
                <a:defRPr/>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CA764CC5-BE13-4CD0-A152-5E42E1160D2F}" type="slidenum">
              <a:rPr lang="en-US" altLang="ro-RO"/>
              <a:pPr>
                <a:defRPr/>
              </a:pPr>
              <a:t>‹#›</a:t>
            </a:fld>
            <a:endParaRPr lang="en-US" altLang="ro-RO"/>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1470025"/>
          </a:xfrm>
        </p:spPr>
        <p:txBody>
          <a:bodyPr/>
          <a:lstStyle/>
          <a:p>
            <a:r>
              <a:rPr lang="en-US" altLang="en-US" sz="2400" b="1" dirty="0" err="1">
                <a:latin typeface="Arial" charset="0"/>
                <a:cs typeface="Arial" charset="0"/>
              </a:rPr>
              <a:t>Proiect</a:t>
            </a:r>
            <a:r>
              <a:rPr lang="en-US" altLang="en-US" sz="2400" b="1">
                <a:latin typeface="Arial" charset="0"/>
                <a:cs typeface="Arial" charset="0"/>
              </a:rPr>
              <a:t> 1 – Dispozitive</a:t>
            </a:r>
            <a:r>
              <a:rPr lang="ro-RO" altLang="en-US" sz="2400" b="1">
                <a:latin typeface="Arial" charset="0"/>
                <a:cs typeface="Arial" charset="0"/>
              </a:rPr>
              <a:t> și circuite electronice</a:t>
            </a:r>
            <a:r>
              <a:rPr lang="en-US" altLang="en-US" sz="2400" b="1">
                <a:latin typeface="Arial" charset="0"/>
                <a:cs typeface="Arial" charset="0"/>
              </a:rPr>
              <a:t> (DCE) </a:t>
            </a:r>
          </a:p>
        </p:txBody>
      </p:sp>
      <p:sp>
        <p:nvSpPr>
          <p:cNvPr id="4" name="Title 1"/>
          <p:cNvSpPr txBox="1">
            <a:spLocks/>
          </p:cNvSpPr>
          <p:nvPr/>
        </p:nvSpPr>
        <p:spPr bwMode="auto">
          <a:xfrm>
            <a:off x="4572000" y="5715000"/>
            <a:ext cx="4419600" cy="914400"/>
          </a:xfrm>
          <a:prstGeom prst="rect">
            <a:avLst/>
          </a:prstGeom>
          <a:noFill/>
          <a:ln w="9525">
            <a:noFill/>
            <a:miter lim="800000"/>
            <a:headEnd/>
            <a:tailEnd/>
          </a:ln>
        </p:spPr>
        <p:txBody>
          <a:bodyPr anchor="ctr"/>
          <a:lstStyle/>
          <a:p>
            <a:pPr>
              <a:defRPr/>
            </a:pPr>
            <a:r>
              <a:rPr lang="ro-RO" sz="2000" b="1" dirty="0">
                <a:ea typeface="+mj-ea"/>
              </a:rPr>
              <a:t>Student</a:t>
            </a:r>
            <a:r>
              <a:rPr lang="en-US" sz="2000" b="1" dirty="0">
                <a:ea typeface="+mj-ea"/>
              </a:rPr>
              <a:t>: Grosu Valentin </a:t>
            </a:r>
          </a:p>
          <a:p>
            <a:pPr>
              <a:defRPr/>
            </a:pPr>
            <a:r>
              <a:rPr lang="en-US" sz="2000" b="1" dirty="0">
                <a:ea typeface="+mj-ea"/>
              </a:rPr>
              <a:t>Grupa 433E</a:t>
            </a:r>
          </a:p>
        </p:txBody>
      </p:sp>
      <p:sp>
        <p:nvSpPr>
          <p:cNvPr id="5" name="Title 1"/>
          <p:cNvSpPr txBox="1">
            <a:spLocks/>
          </p:cNvSpPr>
          <p:nvPr/>
        </p:nvSpPr>
        <p:spPr bwMode="auto">
          <a:xfrm>
            <a:off x="609600" y="3200400"/>
            <a:ext cx="7772400" cy="1470025"/>
          </a:xfrm>
          <a:prstGeom prst="rect">
            <a:avLst/>
          </a:prstGeom>
          <a:noFill/>
          <a:ln w="9525">
            <a:noFill/>
            <a:miter lim="800000"/>
            <a:headEnd/>
            <a:tailEnd/>
          </a:ln>
        </p:spPr>
        <p:txBody>
          <a:bodyPr anchor="ctr"/>
          <a:lstStyle/>
          <a:p>
            <a:pPr algn="ctr">
              <a:defRPr/>
            </a:pPr>
            <a:r>
              <a:rPr lang="en-US" sz="2400" b="1" dirty="0">
                <a:ea typeface="+mj-ea"/>
              </a:rPr>
              <a:t>Tema:  </a:t>
            </a:r>
            <a:r>
              <a:rPr lang="en-GB" sz="2400" b="1" dirty="0" err="1"/>
              <a:t>Amplificator</a:t>
            </a:r>
            <a:r>
              <a:rPr lang="en-GB" sz="2400" b="1" dirty="0"/>
              <a:t> de </a:t>
            </a:r>
            <a:r>
              <a:rPr lang="en-GB" sz="2400" b="1" dirty="0" err="1"/>
              <a:t>tensiune</a:t>
            </a:r>
            <a:r>
              <a:rPr lang="en-GB" sz="2400" b="1" dirty="0"/>
              <a:t> (</a:t>
            </a:r>
            <a:r>
              <a:rPr lang="en-GB" sz="2400" b="1" dirty="0" err="1"/>
              <a:t>joasă</a:t>
            </a:r>
            <a:r>
              <a:rPr lang="en-GB" sz="2400" b="1" dirty="0"/>
              <a:t> </a:t>
            </a:r>
            <a:r>
              <a:rPr lang="en-GB" sz="2400" b="1" dirty="0" err="1"/>
              <a:t>frecvență</a:t>
            </a:r>
            <a:r>
              <a:rPr lang="en-GB" sz="2400" b="1" dirty="0"/>
              <a:t>) </a:t>
            </a:r>
            <a:endParaRPr lang="en-US" sz="2400" b="1" dirty="0">
              <a:ea typeface="+mj-ea"/>
            </a:endParaRP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pic>
        <p:nvPicPr>
          <p:cNvPr id="3" name="Picture 2" descr="A screen shot of a computer screen&#10;&#10;Description automatically generated">
            <a:extLst>
              <a:ext uri="{FF2B5EF4-FFF2-40B4-BE49-F238E27FC236}">
                <a16:creationId xmlns:a16="http://schemas.microsoft.com/office/drawing/2014/main" id="{0240F30B-BDA7-B5D6-8456-088CA9D26B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967" y="1524000"/>
            <a:ext cx="8294066" cy="4544457"/>
          </a:xfrm>
          <a:prstGeom prst="rect">
            <a:avLst/>
          </a:prstGeom>
        </p:spPr>
      </p:pic>
      <p:sp>
        <p:nvSpPr>
          <p:cNvPr id="5" name="TextBox 4">
            <a:extLst>
              <a:ext uri="{FF2B5EF4-FFF2-40B4-BE49-F238E27FC236}">
                <a16:creationId xmlns:a16="http://schemas.microsoft.com/office/drawing/2014/main" id="{97BE6A0C-13EA-6E96-03DF-26868354EC50}"/>
              </a:ext>
            </a:extLst>
          </p:cNvPr>
          <p:cNvSpPr txBox="1"/>
          <p:nvPr/>
        </p:nvSpPr>
        <p:spPr>
          <a:xfrm>
            <a:off x="838200" y="6096000"/>
            <a:ext cx="7467600" cy="369332"/>
          </a:xfrm>
          <a:prstGeom prst="rect">
            <a:avLst/>
          </a:prstGeom>
          <a:noFill/>
        </p:spPr>
        <p:txBody>
          <a:bodyPr wrap="square" rtlCol="0">
            <a:spAutoFit/>
          </a:bodyPr>
          <a:lstStyle/>
          <a:p>
            <a:pPr algn="ctr"/>
            <a:r>
              <a:rPr lang="ro-RO" dirty="0"/>
              <a:t>Simulare forme de undă în transient</a:t>
            </a:r>
            <a:endParaRPr lang="en-GB" dirty="0"/>
          </a:p>
        </p:txBody>
      </p:sp>
    </p:spTree>
    <p:extLst>
      <p:ext uri="{BB962C8B-B14F-4D97-AF65-F5344CB8AC3E}">
        <p14:creationId xmlns:p14="http://schemas.microsoft.com/office/powerpoint/2010/main" val="970689157"/>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pic>
        <p:nvPicPr>
          <p:cNvPr id="3" name="Picture 2" descr="A screen shot of a computer&#10;&#10;Description automatically generated">
            <a:extLst>
              <a:ext uri="{FF2B5EF4-FFF2-40B4-BE49-F238E27FC236}">
                <a16:creationId xmlns:a16="http://schemas.microsoft.com/office/drawing/2014/main" id="{BEB7455A-4A8B-9EC8-1036-797C1A06B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5" y="1482798"/>
            <a:ext cx="8534400" cy="4520566"/>
          </a:xfrm>
          <a:prstGeom prst="rect">
            <a:avLst/>
          </a:prstGeom>
        </p:spPr>
      </p:pic>
      <p:sp>
        <p:nvSpPr>
          <p:cNvPr id="4" name="TextBox 3">
            <a:extLst>
              <a:ext uri="{FF2B5EF4-FFF2-40B4-BE49-F238E27FC236}">
                <a16:creationId xmlns:a16="http://schemas.microsoft.com/office/drawing/2014/main" id="{AD6AE38B-A156-CC6A-8958-75AE558D044D}"/>
              </a:ext>
            </a:extLst>
          </p:cNvPr>
          <p:cNvSpPr txBox="1"/>
          <p:nvPr/>
        </p:nvSpPr>
        <p:spPr>
          <a:xfrm>
            <a:off x="1524000" y="5962161"/>
            <a:ext cx="6553200" cy="646331"/>
          </a:xfrm>
          <a:prstGeom prst="rect">
            <a:avLst/>
          </a:prstGeom>
          <a:noFill/>
        </p:spPr>
        <p:txBody>
          <a:bodyPr wrap="square" rtlCol="0">
            <a:spAutoFit/>
          </a:bodyPr>
          <a:lstStyle/>
          <a:p>
            <a:pPr algn="ctr"/>
            <a:r>
              <a:rPr lang="ro-RO" dirty="0"/>
              <a:t>Simulări diagrame Bode, magnitudine și fază (rezervă de fază de aproximativ 80</a:t>
            </a:r>
            <a:r>
              <a:rPr lang="en-GB" dirty="0"/>
              <a:t>°</a:t>
            </a:r>
            <a:r>
              <a:rPr lang="ro-RO" dirty="0"/>
              <a:t>)</a:t>
            </a:r>
            <a:endParaRPr lang="en-GB" dirty="0"/>
          </a:p>
        </p:txBody>
      </p:sp>
    </p:spTree>
    <p:extLst>
      <p:ext uri="{BB962C8B-B14F-4D97-AF65-F5344CB8AC3E}">
        <p14:creationId xmlns:p14="http://schemas.microsoft.com/office/powerpoint/2010/main" val="581045229"/>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4" name="TextBox 3">
            <a:extLst>
              <a:ext uri="{FF2B5EF4-FFF2-40B4-BE49-F238E27FC236}">
                <a16:creationId xmlns:a16="http://schemas.microsoft.com/office/drawing/2014/main" id="{AD6AE38B-A156-CC6A-8958-75AE558D044D}"/>
              </a:ext>
            </a:extLst>
          </p:cNvPr>
          <p:cNvSpPr txBox="1"/>
          <p:nvPr/>
        </p:nvSpPr>
        <p:spPr>
          <a:xfrm>
            <a:off x="1600200" y="5853643"/>
            <a:ext cx="6553200" cy="646331"/>
          </a:xfrm>
          <a:prstGeom prst="rect">
            <a:avLst/>
          </a:prstGeom>
          <a:noFill/>
        </p:spPr>
        <p:txBody>
          <a:bodyPr wrap="square" rtlCol="0">
            <a:spAutoFit/>
          </a:bodyPr>
          <a:lstStyle/>
          <a:p>
            <a:pPr algn="ctr"/>
            <a:r>
              <a:rPr lang="ro-RO" dirty="0"/>
              <a:t>Simularea stabilității circuitului la aplicarea unui semnal treaptă la intrare (oscilația se stabilizează după aproximativ 2 oscilații</a:t>
            </a:r>
            <a:endParaRPr lang="en-GB" dirty="0"/>
          </a:p>
        </p:txBody>
      </p:sp>
      <p:pic>
        <p:nvPicPr>
          <p:cNvPr id="5" name="Picture 4" descr="A screen shot of a computer&#10;&#10;Description automatically generated">
            <a:extLst>
              <a:ext uri="{FF2B5EF4-FFF2-40B4-BE49-F238E27FC236}">
                <a16:creationId xmlns:a16="http://schemas.microsoft.com/office/drawing/2014/main" id="{225DE587-57CE-81AF-9E5E-32E23EEEB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01" y="1462618"/>
            <a:ext cx="8330798" cy="4391025"/>
          </a:xfrm>
          <a:prstGeom prst="rect">
            <a:avLst/>
          </a:prstGeom>
        </p:spPr>
      </p:pic>
    </p:spTree>
    <p:extLst>
      <p:ext uri="{BB962C8B-B14F-4D97-AF65-F5344CB8AC3E}">
        <p14:creationId xmlns:p14="http://schemas.microsoft.com/office/powerpoint/2010/main" val="1742898852"/>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Layout</a:t>
            </a:r>
            <a:endParaRPr lang="en-US" altLang="en-US" sz="2400" b="1" dirty="0">
              <a:latin typeface="Arial" charset="0"/>
              <a:cs typeface="Arial" charset="0"/>
            </a:endParaRPr>
          </a:p>
        </p:txBody>
      </p:sp>
      <p:sp>
        <p:nvSpPr>
          <p:cNvPr id="4" name="TextBox 3">
            <a:extLst>
              <a:ext uri="{FF2B5EF4-FFF2-40B4-BE49-F238E27FC236}">
                <a16:creationId xmlns:a16="http://schemas.microsoft.com/office/drawing/2014/main" id="{036BC2B5-68CF-863C-ABE2-B240C24421A5}"/>
              </a:ext>
            </a:extLst>
          </p:cNvPr>
          <p:cNvSpPr txBox="1"/>
          <p:nvPr/>
        </p:nvSpPr>
        <p:spPr>
          <a:xfrm>
            <a:off x="4210963" y="6238384"/>
            <a:ext cx="1445973" cy="369332"/>
          </a:xfrm>
          <a:prstGeom prst="rect">
            <a:avLst/>
          </a:prstGeom>
          <a:noFill/>
        </p:spPr>
        <p:txBody>
          <a:bodyPr wrap="none" rtlCol="0">
            <a:spAutoFit/>
          </a:bodyPr>
          <a:lstStyle/>
          <a:p>
            <a:pPr algn="ctr"/>
            <a:r>
              <a:rPr lang="ro-RO" dirty="0"/>
              <a:t>Vedere TOP</a:t>
            </a:r>
            <a:endParaRPr lang="en-GB" dirty="0"/>
          </a:p>
        </p:txBody>
      </p:sp>
      <p:pic>
        <p:nvPicPr>
          <p:cNvPr id="13" name="Picture 12">
            <a:extLst>
              <a:ext uri="{FF2B5EF4-FFF2-40B4-BE49-F238E27FC236}">
                <a16:creationId xmlns:a16="http://schemas.microsoft.com/office/drawing/2014/main" id="{BF2ABB8F-D2F7-FAE0-803C-FA6A6E5C5EDA}"/>
              </a:ext>
            </a:extLst>
          </p:cNvPr>
          <p:cNvPicPr>
            <a:picLocks noChangeAspect="1"/>
          </p:cNvPicPr>
          <p:nvPr/>
        </p:nvPicPr>
        <p:blipFill>
          <a:blip r:embed="rId2"/>
          <a:stretch>
            <a:fillRect/>
          </a:stretch>
        </p:blipFill>
        <p:spPr>
          <a:xfrm>
            <a:off x="1981200" y="512386"/>
            <a:ext cx="5772150" cy="5715000"/>
          </a:xfrm>
          <a:prstGeom prst="rect">
            <a:avLst/>
          </a:prstGeom>
        </p:spPr>
      </p:pic>
    </p:spTree>
    <p:extLst>
      <p:ext uri="{BB962C8B-B14F-4D97-AF65-F5344CB8AC3E}">
        <p14:creationId xmlns:p14="http://schemas.microsoft.com/office/powerpoint/2010/main" val="4073358035"/>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Layout</a:t>
            </a:r>
            <a:endParaRPr lang="en-US" altLang="en-US" sz="2400" b="1" dirty="0">
              <a:latin typeface="Arial" charset="0"/>
              <a:cs typeface="Arial" charset="0"/>
            </a:endParaRPr>
          </a:p>
        </p:txBody>
      </p:sp>
      <p:sp>
        <p:nvSpPr>
          <p:cNvPr id="4" name="TextBox 3">
            <a:extLst>
              <a:ext uri="{FF2B5EF4-FFF2-40B4-BE49-F238E27FC236}">
                <a16:creationId xmlns:a16="http://schemas.microsoft.com/office/drawing/2014/main" id="{036BC2B5-68CF-863C-ABE2-B240C24421A5}"/>
              </a:ext>
            </a:extLst>
          </p:cNvPr>
          <p:cNvSpPr txBox="1"/>
          <p:nvPr/>
        </p:nvSpPr>
        <p:spPr>
          <a:xfrm>
            <a:off x="3952399" y="6238384"/>
            <a:ext cx="1963102" cy="369332"/>
          </a:xfrm>
          <a:prstGeom prst="rect">
            <a:avLst/>
          </a:prstGeom>
          <a:noFill/>
        </p:spPr>
        <p:txBody>
          <a:bodyPr wrap="none" rtlCol="0">
            <a:spAutoFit/>
          </a:bodyPr>
          <a:lstStyle/>
          <a:p>
            <a:pPr algn="ctr"/>
            <a:r>
              <a:rPr lang="ro-RO" dirty="0"/>
              <a:t>Vedere BOTTOM</a:t>
            </a:r>
            <a:endParaRPr lang="en-GB" dirty="0"/>
          </a:p>
        </p:txBody>
      </p:sp>
      <p:pic>
        <p:nvPicPr>
          <p:cNvPr id="5" name="Picture 4">
            <a:extLst>
              <a:ext uri="{FF2B5EF4-FFF2-40B4-BE49-F238E27FC236}">
                <a16:creationId xmlns:a16="http://schemas.microsoft.com/office/drawing/2014/main" id="{3596EE7E-9263-C768-73E7-A5CCA8570E63}"/>
              </a:ext>
            </a:extLst>
          </p:cNvPr>
          <p:cNvPicPr>
            <a:picLocks noChangeAspect="1"/>
          </p:cNvPicPr>
          <p:nvPr/>
        </p:nvPicPr>
        <p:blipFill>
          <a:blip r:embed="rId2"/>
          <a:stretch>
            <a:fillRect/>
          </a:stretch>
        </p:blipFill>
        <p:spPr>
          <a:xfrm>
            <a:off x="1981200" y="513859"/>
            <a:ext cx="5715000" cy="5724525"/>
          </a:xfrm>
          <a:prstGeom prst="rect">
            <a:avLst/>
          </a:prstGeom>
        </p:spPr>
      </p:pic>
    </p:spTree>
    <p:extLst>
      <p:ext uri="{BB962C8B-B14F-4D97-AF65-F5344CB8AC3E}">
        <p14:creationId xmlns:p14="http://schemas.microsoft.com/office/powerpoint/2010/main" val="2910040806"/>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a:latin typeface="Arial" charset="0"/>
              <a:cs typeface="Arial" charset="0"/>
            </a:endParaRPr>
          </a:p>
        </p:txBody>
      </p:sp>
      <p:sp>
        <p:nvSpPr>
          <p:cNvPr id="4" name="TextBox 3">
            <a:extLst>
              <a:ext uri="{FF2B5EF4-FFF2-40B4-BE49-F238E27FC236}">
                <a16:creationId xmlns:a16="http://schemas.microsoft.com/office/drawing/2014/main" id="{DEBA1238-2C04-2336-0858-1A8728C70F54}"/>
              </a:ext>
            </a:extLst>
          </p:cNvPr>
          <p:cNvSpPr txBox="1"/>
          <p:nvPr/>
        </p:nvSpPr>
        <p:spPr>
          <a:xfrm>
            <a:off x="228600" y="1676400"/>
            <a:ext cx="8686800" cy="4247317"/>
          </a:xfrm>
          <a:prstGeom prst="rect">
            <a:avLst/>
          </a:prstGeom>
          <a:noFill/>
        </p:spPr>
        <p:txBody>
          <a:bodyPr wrap="square" rtlCol="0">
            <a:spAutoFit/>
          </a:bodyPr>
          <a:lstStyle/>
          <a:p>
            <a:r>
              <a:rPr lang="ro-RO" dirty="0"/>
              <a:t>   Componentele au fost poziționate în blocuri funcționale (care îndeplinesc aproximativ aceleași funcții în circuit), astfel încât am grupat practic blocurile componente din schema bloc. De exemplu sursele de curent se regăsesc pe partea superioară a plăcii, etajul diferențial cu sarcina pasivă și dioda de echilibru sunt grupate în stânga lângă intrări, rețeaua de reacție se găsește pe mijlocul plăcii.</a:t>
            </a:r>
          </a:p>
          <a:p>
            <a:r>
              <a:rPr lang="ro-RO" dirty="0"/>
              <a:t>   Pe de altă parte, toate intrările se găsesc pe stânga, ieșirea pe dreapta, pentru a nu exista riscul unui scurt-circuit între intrare și ieșire.</a:t>
            </a:r>
          </a:p>
          <a:p>
            <a:r>
              <a:rPr lang="ro-RO" dirty="0"/>
              <a:t>   În plus, din punct de vedere termic, tranzistorul Q5 care la supra-curent preia cea mai mare parte din putere deci va degaja căldură, este situat separat, izolat practic de restul plăcii în partea de dreapta sus pentru a nu influența termic comportamentul celorlalte componente.</a:t>
            </a:r>
          </a:p>
          <a:p>
            <a:r>
              <a:rPr lang="ro-RO" dirty="0"/>
              <a:t>   Traseele au fost alese în conformitate cu cerințele trehnologice. Pentru semnal și trasee prin care trec curenți mici (majoritatea circuitului) am setat lățimea traseelor de 16 mils. Pentru alimentare, masă și traseul de ieșire pe care la supra-curent vom avea un curent de 100 mA, am lățimea traseelor de 20 mils.</a:t>
            </a:r>
          </a:p>
        </p:txBody>
      </p:sp>
    </p:spTree>
    <p:extLst>
      <p:ext uri="{BB962C8B-B14F-4D97-AF65-F5344CB8AC3E}">
        <p14:creationId xmlns:p14="http://schemas.microsoft.com/office/powerpoint/2010/main" val="317818626"/>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685800"/>
            <a:ext cx="8610600" cy="914400"/>
          </a:xfrm>
        </p:spPr>
        <p:txBody>
          <a:bodyPr/>
          <a:lstStyle/>
          <a:p>
            <a:pPr algn="l"/>
            <a:r>
              <a:rPr lang="en-GB" altLang="en-US" sz="2400" b="1" dirty="0" err="1">
                <a:latin typeface="Arial" charset="0"/>
                <a:cs typeface="Arial" charset="0"/>
              </a:rPr>
              <a:t>Fotografii</a:t>
            </a:r>
            <a:r>
              <a:rPr lang="en-GB" altLang="en-US" sz="2400" b="1" dirty="0">
                <a:latin typeface="Arial" charset="0"/>
                <a:cs typeface="Arial" charset="0"/>
              </a:rPr>
              <a:t> din </a:t>
            </a:r>
            <a:r>
              <a:rPr lang="en-GB" altLang="en-US" sz="2400" b="1" dirty="0" err="1">
                <a:latin typeface="Arial" charset="0"/>
                <a:cs typeface="Arial" charset="0"/>
              </a:rPr>
              <a:t>etapa</a:t>
            </a:r>
            <a:r>
              <a:rPr lang="en-GB" altLang="en-US" sz="2400" b="1" dirty="0">
                <a:latin typeface="Arial" charset="0"/>
                <a:cs typeface="Arial" charset="0"/>
              </a:rPr>
              <a:t> de </a:t>
            </a:r>
            <a:r>
              <a:rPr lang="en-GB" altLang="en-US" sz="2400" b="1" dirty="0" err="1">
                <a:latin typeface="Arial" charset="0"/>
                <a:cs typeface="Arial" charset="0"/>
              </a:rPr>
              <a:t>echipare</a:t>
            </a:r>
            <a:r>
              <a:rPr lang="en-GB" altLang="en-US" sz="2400" b="1" dirty="0">
                <a:latin typeface="Arial" charset="0"/>
                <a:cs typeface="Arial" charset="0"/>
              </a:rPr>
              <a:t> a </a:t>
            </a:r>
            <a:r>
              <a:rPr lang="en-GB" altLang="en-US" sz="2400" b="1" dirty="0" err="1">
                <a:latin typeface="Arial" charset="0"/>
                <a:cs typeface="Arial" charset="0"/>
              </a:rPr>
              <a:t>modulului</a:t>
            </a:r>
            <a:r>
              <a:rPr lang="en-GB" altLang="en-US" sz="2400" b="1" dirty="0">
                <a:latin typeface="Arial" charset="0"/>
                <a:cs typeface="Arial" charset="0"/>
              </a:rPr>
              <a:t> electronic</a:t>
            </a:r>
            <a:endParaRPr lang="en-US" altLang="en-US" sz="2400" b="1" dirty="0">
              <a:solidFill>
                <a:srgbClr val="FF0000"/>
              </a:solidFill>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Layout PCB</a:t>
            </a:r>
          </a:p>
          <a:p>
            <a:pPr>
              <a:buFont typeface="Arial" charset="0"/>
              <a:buChar char="•"/>
            </a:pPr>
            <a:r>
              <a:rPr lang="ro-RO" altLang="ro-RO" dirty="0"/>
              <a:t> Foto PCB echipat</a:t>
            </a:r>
          </a:p>
          <a:p>
            <a:pPr>
              <a:buFont typeface="Arial" charset="0"/>
              <a:buChar char="•"/>
            </a:pPr>
            <a:r>
              <a:rPr lang="ro-RO" altLang="ro-RO" dirty="0">
                <a:solidFill>
                  <a:srgbClr val="FF0000"/>
                </a:solidFill>
              </a:rPr>
              <a:t> Maxim </a:t>
            </a:r>
            <a:r>
              <a:rPr lang="en-GB" altLang="ro-RO" dirty="0">
                <a:solidFill>
                  <a:srgbClr val="FF0000"/>
                </a:solidFill>
              </a:rPr>
              <a:t>o</a:t>
            </a:r>
            <a:r>
              <a:rPr lang="ro-RO" altLang="ro-RO" dirty="0">
                <a:solidFill>
                  <a:srgbClr val="FF0000"/>
                </a:solidFill>
              </a:rPr>
              <a:t> pagină</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GB" altLang="ro-RO" dirty="0"/>
              <a:t> </a:t>
            </a:r>
            <a:r>
              <a:rPr lang="ro-RO" altLang="ro-RO" dirty="0"/>
              <a:t>Foto forme de undă</a:t>
            </a:r>
          </a:p>
          <a:p>
            <a:pPr>
              <a:buFont typeface="Arial" charset="0"/>
              <a:buChar char="•"/>
            </a:pPr>
            <a:r>
              <a:rPr lang="ro-RO" altLang="ro-RO" dirty="0"/>
              <a:t> Tabele măsurători</a:t>
            </a:r>
          </a:p>
          <a:p>
            <a:pPr>
              <a:buFont typeface="Arial" charset="0"/>
              <a:buChar char="•"/>
            </a:pPr>
            <a:r>
              <a:rPr lang="ro-RO" altLang="ro-RO" dirty="0"/>
              <a:t> Tot ceea ce justifică funcționarea proiectului în specificațiile impuse</a:t>
            </a:r>
          </a:p>
          <a:p>
            <a:pPr>
              <a:buFont typeface="Arial" charset="0"/>
              <a:buChar char="•"/>
            </a:pPr>
            <a:r>
              <a:rPr lang="ro-RO" altLang="ro-RO" dirty="0"/>
              <a:t> </a:t>
            </a:r>
            <a:r>
              <a:rPr lang="ro-RO" altLang="ro-RO" dirty="0">
                <a:solidFill>
                  <a:srgbClr val="FF0000"/>
                </a:solidFill>
              </a:rPr>
              <a:t>Maxim două pagini</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Rezultate experimentale</a:t>
            </a:r>
            <a:endParaRPr lang="en-US" altLang="en-US" sz="2400" b="1" dirty="0">
              <a:latin typeface="Arial" charset="0"/>
              <a:cs typeface="Arial" charset="0"/>
            </a:endParaRPr>
          </a:p>
        </p:txBody>
      </p:sp>
      <p:sp>
        <p:nvSpPr>
          <p:cNvPr id="6" name="Title 1"/>
          <p:cNvSpPr txBox="1">
            <a:spLocks/>
          </p:cNvSpPr>
          <p:nvPr/>
        </p:nvSpPr>
        <p:spPr bwMode="auto">
          <a:xfrm>
            <a:off x="228600" y="1371600"/>
            <a:ext cx="8534400" cy="457200"/>
          </a:xfrm>
          <a:prstGeom prst="rect">
            <a:avLst/>
          </a:prstGeom>
          <a:noFill/>
          <a:ln w="9525">
            <a:noFill/>
            <a:miter lim="800000"/>
            <a:headEnd/>
            <a:tailEnd/>
          </a:ln>
        </p:spPr>
        <p:txBody>
          <a:bodyPr anchor="ctr"/>
          <a:lstStyle/>
          <a:p>
            <a:pPr algn="just">
              <a:buFont typeface="Arial" pitchFamily="34" charset="0"/>
              <a:buChar char="•"/>
              <a:defRPr/>
            </a:pPr>
            <a:r>
              <a:rPr lang="ro-RO" dirty="0">
                <a:ea typeface="+mj-ea"/>
              </a:rPr>
              <a:t>Tabel comparativ </a:t>
            </a:r>
            <a:endParaRPr lang="en-US"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4151562719"/>
              </p:ext>
            </p:extLst>
          </p:nvPr>
        </p:nvGraphicFramePr>
        <p:xfrm>
          <a:off x="304800" y="1828800"/>
          <a:ext cx="8382000" cy="4297760"/>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3242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dirty="0">
                          <a:ln>
                            <a:noFill/>
                          </a:ln>
                          <a:solidFill>
                            <a:srgbClr val="FFFFFF"/>
                          </a:solidFill>
                          <a:effectLst/>
                          <a:latin typeface="Calibri" pitchFamily="34" charset="0"/>
                          <a:cs typeface="Arial" charset="0"/>
                        </a:rPr>
                        <a:t>Cerințe impuse</a:t>
                      </a:r>
                      <a:endParaRPr kumimoji="0" lang="en-US" altLang="ro-RO" sz="1800" b="1" i="0" u="none" strike="noStrike" cap="none" normalizeH="0" baseline="0" dirty="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simulări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dirty="0">
                          <a:ln>
                            <a:noFill/>
                          </a:ln>
                          <a:solidFill>
                            <a:srgbClr val="FFFFFF"/>
                          </a:solidFill>
                          <a:effectLst/>
                          <a:latin typeface="Calibri" pitchFamily="34" charset="0"/>
                          <a:cs typeface="Arial" charset="0"/>
                        </a:rPr>
                        <a:t>Rezultate măsurători</a:t>
                      </a:r>
                      <a:endParaRPr kumimoji="0" lang="en-US" altLang="ro-RO" sz="1800" b="1" i="0" u="none" strike="noStrike" cap="none" normalizeH="0" baseline="0" dirty="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744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Amplificare</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în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tensiune</a:t>
                      </a:r>
                      <a:r>
                        <a:rPr lang="en-GB" dirty="0">
                          <a:latin typeface="Arial" panose="020B0604020202020204" pitchFamily="34" charset="0"/>
                          <a:cs typeface="Arial" panose="020B0604020202020204" pitchFamily="34" charset="0"/>
                        </a:rPr>
                        <a:t>, Av: 10;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Amplificare</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în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tensiune</a:t>
                      </a:r>
                      <a:r>
                        <a:rPr lang="en-GB" dirty="0">
                          <a:latin typeface="Arial" panose="020B0604020202020204" pitchFamily="34" charset="0"/>
                          <a:cs typeface="Arial" panose="020B0604020202020204" pitchFamily="34" charset="0"/>
                        </a:rPr>
                        <a:t>, Av: </a:t>
                      </a:r>
                      <a:r>
                        <a:rPr lang="ro-RO" dirty="0">
                          <a:latin typeface="Arial" panose="020B0604020202020204" pitchFamily="34" charset="0"/>
                          <a:cs typeface="Arial" panose="020B0604020202020204" pitchFamily="34" charset="0"/>
                        </a:rPr>
                        <a:t>9.995</a:t>
                      </a:r>
                      <a:r>
                        <a:rPr lang="en-GB" dirty="0">
                          <a:latin typeface="Arial" panose="020B0604020202020204" pitchFamily="34" charset="0"/>
                          <a:cs typeface="Arial" panose="020B0604020202020204" pitchFamily="34" charset="0"/>
                        </a:rPr>
                        <a:t>;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6744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Sarcina</a:t>
                      </a:r>
                      <a:r>
                        <a:rPr lang="en-GB" dirty="0">
                          <a:latin typeface="Arial" panose="020B0604020202020204" pitchFamily="34" charset="0"/>
                          <a:cs typeface="Arial" panose="020B0604020202020204" pitchFamily="34" charset="0"/>
                        </a:rPr>
                        <a:t> la </a:t>
                      </a:r>
                      <a:r>
                        <a:rPr lang="en-GB" dirty="0" err="1">
                          <a:latin typeface="Arial" panose="020B0604020202020204" pitchFamily="34" charset="0"/>
                          <a:cs typeface="Arial" panose="020B0604020202020204" pitchFamily="34" charset="0"/>
                        </a:rPr>
                        <a:t>ieșire</a:t>
                      </a:r>
                      <a:r>
                        <a:rPr lang="en-GB" dirty="0">
                          <a:latin typeface="Arial" panose="020B0604020202020204" pitchFamily="34" charset="0"/>
                          <a:cs typeface="Arial" panose="020B0604020202020204" pitchFamily="34" charset="0"/>
                        </a:rPr>
                        <a:t>, RL: 45 [</a:t>
                      </a:r>
                      <a:r>
                        <a:rPr lang="el-GR" dirty="0">
                          <a:latin typeface="Arial" panose="020B0604020202020204" pitchFamily="34" charset="0"/>
                          <a:cs typeface="Arial" panose="020B0604020202020204" pitchFamily="34" charset="0"/>
                        </a:rPr>
                        <a:t>Ω</a:t>
                      </a:r>
                      <a:r>
                        <a:rPr lang="en-GB" dirty="0">
                          <a:latin typeface="Arial" panose="020B0604020202020204" pitchFamily="34" charset="0"/>
                          <a:cs typeface="Arial" panose="020B0604020202020204" pitchFamily="34" charset="0"/>
                        </a:rPr>
                        <a: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Sarcina</a:t>
                      </a:r>
                      <a:r>
                        <a:rPr lang="en-GB" dirty="0">
                          <a:latin typeface="Arial" panose="020B0604020202020204" pitchFamily="34" charset="0"/>
                          <a:cs typeface="Arial" panose="020B0604020202020204" pitchFamily="34" charset="0"/>
                        </a:rPr>
                        <a:t> la </a:t>
                      </a:r>
                      <a:r>
                        <a:rPr lang="en-GB" dirty="0" err="1">
                          <a:latin typeface="Arial" panose="020B0604020202020204" pitchFamily="34" charset="0"/>
                          <a:cs typeface="Arial" panose="020B0604020202020204" pitchFamily="34" charset="0"/>
                        </a:rPr>
                        <a:t>ieșire</a:t>
                      </a:r>
                      <a:r>
                        <a:rPr lang="en-GB" dirty="0">
                          <a:latin typeface="Arial" panose="020B0604020202020204" pitchFamily="34" charset="0"/>
                          <a:cs typeface="Arial" panose="020B0604020202020204" pitchFamily="34" charset="0"/>
                        </a:rPr>
                        <a:t>, RL: 44.7 [</a:t>
                      </a:r>
                      <a:r>
                        <a:rPr lang="el-GR" dirty="0">
                          <a:latin typeface="Arial" panose="020B0604020202020204" pitchFamily="34" charset="0"/>
                          <a:cs typeface="Arial" panose="020B0604020202020204" pitchFamily="34" charset="0"/>
                        </a:rPr>
                        <a:t>Ω</a:t>
                      </a:r>
                      <a:r>
                        <a:rPr lang="en-GB" dirty="0">
                          <a:latin typeface="Arial" panose="020B0604020202020204" pitchFamily="34" charset="0"/>
                          <a:cs typeface="Arial" panose="020B0604020202020204" pitchFamily="34" charset="0"/>
                        </a:rPr>
                        <a: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6744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Rezistența</a:t>
                      </a:r>
                      <a:r>
                        <a:rPr lang="en-GB" dirty="0">
                          <a:latin typeface="Arial" panose="020B0604020202020204" pitchFamily="34" charset="0"/>
                          <a:cs typeface="Arial" panose="020B0604020202020204" pitchFamily="34" charset="0"/>
                        </a:rPr>
                        <a:t> de </a:t>
                      </a:r>
                      <a:r>
                        <a:rPr lang="en-GB" dirty="0" err="1">
                          <a:latin typeface="Arial" panose="020B0604020202020204" pitchFamily="34" charset="0"/>
                          <a:cs typeface="Arial" panose="020B0604020202020204" pitchFamily="34" charset="0"/>
                        </a:rPr>
                        <a:t>intrare</a:t>
                      </a:r>
                      <a:r>
                        <a:rPr lang="en-GB" dirty="0">
                          <a:latin typeface="Arial" panose="020B0604020202020204" pitchFamily="34" charset="0"/>
                          <a:cs typeface="Arial" panose="020B0604020202020204" pitchFamily="34" charset="0"/>
                        </a:rPr>
                        <a:t> Ri &gt;0,1 [M</a:t>
                      </a:r>
                      <a:r>
                        <a:rPr lang="el-GR" dirty="0">
                          <a:latin typeface="Arial" panose="020B0604020202020204" pitchFamily="34" charset="0"/>
                          <a:cs typeface="Arial" panose="020B0604020202020204" pitchFamily="34" charset="0"/>
                        </a:rPr>
                        <a:t> Ω</a:t>
                      </a:r>
                      <a:r>
                        <a:rPr lang="en-GB" dirty="0">
                          <a:latin typeface="Arial" panose="020B0604020202020204" pitchFamily="34" charset="0"/>
                          <a:cs typeface="Arial" panose="020B0604020202020204" pitchFamily="34" charset="0"/>
                        </a:rPr>
                        <a:t>];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Rezistența de intrare la 240kHz Ri = 0.101  [M</a:t>
                      </a:r>
                      <a:r>
                        <a:rPr kumimoji="0" lang="el-GR" altLang="ro-RO"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Ω];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6744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Rezistența</a:t>
                      </a:r>
                      <a:r>
                        <a:rPr lang="en-GB" dirty="0">
                          <a:latin typeface="Arial" panose="020B0604020202020204" pitchFamily="34" charset="0"/>
                          <a:cs typeface="Arial" panose="020B0604020202020204" pitchFamily="34" charset="0"/>
                        </a:rPr>
                        <a:t> de </a:t>
                      </a:r>
                      <a:r>
                        <a:rPr lang="en-GB" dirty="0" err="1">
                          <a:latin typeface="Arial" panose="020B0604020202020204" pitchFamily="34" charset="0"/>
                          <a:cs typeface="Arial" panose="020B0604020202020204" pitchFamily="34" charset="0"/>
                        </a:rPr>
                        <a:t>ieșire</a:t>
                      </a:r>
                      <a:r>
                        <a:rPr lang="en-GB" dirty="0">
                          <a:latin typeface="Arial" panose="020B0604020202020204" pitchFamily="34" charset="0"/>
                          <a:cs typeface="Arial" panose="020B0604020202020204" pitchFamily="34" charset="0"/>
                        </a:rPr>
                        <a:t> Ro &lt; 0,9 [</a:t>
                      </a:r>
                      <a:r>
                        <a:rPr lang="el-GR" dirty="0">
                          <a:latin typeface="Arial" panose="020B0604020202020204" pitchFamily="34" charset="0"/>
                          <a:cs typeface="Arial" panose="020B0604020202020204" pitchFamily="34" charset="0"/>
                        </a:rPr>
                        <a:t>Ω</a:t>
                      </a:r>
                      <a:r>
                        <a:rPr lang="en-GB" dirty="0">
                          <a:latin typeface="Arial" panose="020B0604020202020204" pitchFamily="34" charset="0"/>
                          <a:cs typeface="Arial" panose="020B0604020202020204" pitchFamily="34" charset="0"/>
                        </a:rPr>
                        <a:t>];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Rezistența</a:t>
                      </a:r>
                      <a:r>
                        <a:rPr lang="en-GB" dirty="0">
                          <a:latin typeface="Arial" panose="020B0604020202020204" pitchFamily="34" charset="0"/>
                          <a:cs typeface="Arial" panose="020B0604020202020204" pitchFamily="34" charset="0"/>
                        </a:rPr>
                        <a:t> de </a:t>
                      </a:r>
                      <a:r>
                        <a:rPr lang="en-GB" dirty="0" err="1">
                          <a:latin typeface="Arial" panose="020B0604020202020204" pitchFamily="34" charset="0"/>
                          <a:cs typeface="Arial" panose="020B0604020202020204" pitchFamily="34" charset="0"/>
                        </a:rPr>
                        <a:t>ieșire</a:t>
                      </a:r>
                      <a:r>
                        <a:rPr lang="en-GB" dirty="0">
                          <a:latin typeface="Arial" panose="020B0604020202020204" pitchFamily="34" charset="0"/>
                          <a:cs typeface="Arial" panose="020B0604020202020204" pitchFamily="34" charset="0"/>
                        </a:rPr>
                        <a:t> </a:t>
                      </a:r>
                      <a:r>
                        <a:rPr lang="ro-RO" dirty="0">
                          <a:latin typeface="Arial" panose="020B0604020202020204" pitchFamily="34" charset="0"/>
                          <a:cs typeface="Arial" panose="020B0604020202020204" pitchFamily="34" charset="0"/>
                        </a:rPr>
                        <a:t>la 218kHz</a:t>
                      </a:r>
                      <a:r>
                        <a:rPr lang="en-GB" dirty="0">
                          <a:latin typeface="Arial" panose="020B0604020202020204" pitchFamily="34" charset="0"/>
                          <a:cs typeface="Arial" panose="020B0604020202020204" pitchFamily="34" charset="0"/>
                        </a:rPr>
                        <a:t> </a:t>
                      </a:r>
                      <a:r>
                        <a:rPr lang="ro-RO" dirty="0">
                          <a:latin typeface="Arial" panose="020B0604020202020204" pitchFamily="34" charset="0"/>
                          <a:cs typeface="Arial" panose="020B0604020202020204" pitchFamily="34" charset="0"/>
                        </a:rPr>
                        <a:t>Ro =</a:t>
                      </a:r>
                      <a:r>
                        <a:rPr lang="en-GB" dirty="0">
                          <a:latin typeface="Arial" panose="020B0604020202020204" pitchFamily="34" charset="0"/>
                          <a:cs typeface="Arial" panose="020B0604020202020204" pitchFamily="34" charset="0"/>
                        </a:rPr>
                        <a:t> 0,</a:t>
                      </a:r>
                      <a:r>
                        <a:rPr lang="ro-RO" dirty="0">
                          <a:latin typeface="Arial" panose="020B0604020202020204" pitchFamily="34" charset="0"/>
                          <a:cs typeface="Arial" panose="020B0604020202020204" pitchFamily="34" charset="0"/>
                        </a:rPr>
                        <a:t>898</a:t>
                      </a:r>
                      <a:r>
                        <a:rPr lang="en-GB"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Ω</a:t>
                      </a:r>
                      <a:r>
                        <a:rPr lang="en-GB" dirty="0">
                          <a:latin typeface="Arial" panose="020B0604020202020204" pitchFamily="34" charset="0"/>
                          <a:cs typeface="Arial" panose="020B0604020202020204" pitchFamily="34" charset="0"/>
                        </a:rPr>
                        <a:t>];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6744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Domeniul</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temperaturilor</a:t>
                      </a:r>
                      <a:r>
                        <a:rPr lang="en-GB" dirty="0">
                          <a:latin typeface="Arial" panose="020B0604020202020204" pitchFamily="34" charset="0"/>
                          <a:cs typeface="Arial" panose="020B0604020202020204" pitchFamily="34" charset="0"/>
                        </a:rPr>
                        <a:t> de </a:t>
                      </a:r>
                      <a:r>
                        <a:rPr lang="en-GB" dirty="0" err="1">
                          <a:latin typeface="Arial" panose="020B0604020202020204" pitchFamily="34" charset="0"/>
                          <a:cs typeface="Arial" panose="020B0604020202020204" pitchFamily="34" charset="0"/>
                        </a:rPr>
                        <a:t>funcționare</a:t>
                      </a:r>
                      <a:r>
                        <a:rPr lang="en-GB" dirty="0">
                          <a:latin typeface="Arial" panose="020B0604020202020204" pitchFamily="34" charset="0"/>
                          <a:cs typeface="Arial" panose="020B0604020202020204" pitchFamily="34" charset="0"/>
                        </a:rPr>
                        <a:t>: 0° -</a:t>
                      </a:r>
                      <a:r>
                        <a:rPr lang="ro-RO"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70°C</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dirty="0" err="1">
                          <a:latin typeface="Arial" panose="020B0604020202020204" pitchFamily="34" charset="0"/>
                          <a:cs typeface="Arial" panose="020B0604020202020204" pitchFamily="34" charset="0"/>
                        </a:rPr>
                        <a:t>Domeniul</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temperaturilor</a:t>
                      </a:r>
                      <a:r>
                        <a:rPr lang="en-GB" dirty="0">
                          <a:latin typeface="Arial" panose="020B0604020202020204" pitchFamily="34" charset="0"/>
                          <a:cs typeface="Arial" panose="020B0604020202020204" pitchFamily="34" charset="0"/>
                        </a:rPr>
                        <a:t> de </a:t>
                      </a:r>
                      <a:r>
                        <a:rPr lang="en-GB" dirty="0" err="1">
                          <a:latin typeface="Arial" panose="020B0604020202020204" pitchFamily="34" charset="0"/>
                          <a:cs typeface="Arial" panose="020B0604020202020204" pitchFamily="34" charset="0"/>
                        </a:rPr>
                        <a:t>funcționare</a:t>
                      </a:r>
                      <a:r>
                        <a:rPr lang="en-GB" dirty="0">
                          <a:latin typeface="Arial" panose="020B0604020202020204" pitchFamily="34" charset="0"/>
                          <a:cs typeface="Arial" panose="020B0604020202020204" pitchFamily="34" charset="0"/>
                        </a:rPr>
                        <a:t>:</a:t>
                      </a:r>
                      <a:r>
                        <a:rPr lang="ro-RO" dirty="0">
                          <a:latin typeface="Arial" panose="020B0604020202020204" pitchFamily="34" charset="0"/>
                          <a:cs typeface="Arial" panose="020B0604020202020204" pitchFamily="34" charset="0"/>
                        </a:rPr>
                        <a:t> 0</a:t>
                      </a:r>
                      <a:r>
                        <a:rPr lang="en-GB" dirty="0">
                          <a:latin typeface="Arial" panose="020B0604020202020204" pitchFamily="34" charset="0"/>
                          <a:cs typeface="Arial" panose="020B0604020202020204" pitchFamily="34" charset="0"/>
                        </a:rPr>
                        <a:t>°</a:t>
                      </a:r>
                      <a:r>
                        <a:rPr lang="ro-RO" dirty="0">
                          <a:latin typeface="Arial" panose="020B0604020202020204" pitchFamily="34" charset="0"/>
                          <a:cs typeface="Arial" panose="020B0604020202020204" pitchFamily="34" charset="0"/>
                        </a:rPr>
                        <a:t> - 70</a:t>
                      </a:r>
                      <a:r>
                        <a:rPr lang="en-GB" dirty="0">
                          <a:latin typeface="Arial" panose="020B0604020202020204" pitchFamily="34" charset="0"/>
                          <a:cs typeface="Arial" panose="020B0604020202020204" pitchFamily="34" charset="0"/>
                        </a:rPr>
                        <a:t>°C</a:t>
                      </a: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2425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2425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5" name="Rectangle 4"/>
          <p:cNvSpPr/>
          <p:nvPr/>
        </p:nvSpPr>
        <p:spPr>
          <a:xfrm>
            <a:off x="5943600" y="2743200"/>
            <a:ext cx="2743200" cy="646331"/>
          </a:xfrm>
          <a:prstGeom prst="rect">
            <a:avLst/>
          </a:prstGeom>
        </p:spPr>
        <p:txBody>
          <a:bodyPr wrap="square">
            <a:spAutoFit/>
          </a:bodyPr>
          <a:lstStyle/>
          <a:p>
            <a:pPr algn="ctr"/>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Concluzii</a:t>
            </a:r>
            <a:endParaRPr lang="en-US" altLang="en-US" sz="2400" b="1">
              <a:latin typeface="Arial" charset="0"/>
              <a:cs typeface="Arial" charset="0"/>
            </a:endParaRPr>
          </a:p>
        </p:txBody>
      </p:sp>
      <p:sp>
        <p:nvSpPr>
          <p:cNvPr id="1126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Se comentează rezultatele obținute</a:t>
            </a:r>
          </a:p>
          <a:p>
            <a:pPr>
              <a:buFont typeface="Arial" charset="0"/>
              <a:buChar char="•"/>
            </a:pPr>
            <a:r>
              <a:rPr lang="ro-RO" altLang="ro-RO" dirty="0"/>
              <a:t> Ce îmbunătățiri ar putea fi aduse</a:t>
            </a:r>
          </a:p>
          <a:p>
            <a:pPr>
              <a:buFont typeface="Arial" charset="0"/>
              <a:buChar char="•"/>
            </a:pPr>
            <a:r>
              <a:rPr lang="ro-RO" altLang="ro-RO" dirty="0"/>
              <a:t> În cazul în care proiectul nu a funcționat la prima încercare, se scot în evidență erorile de concept/realizare (d.p.d.v al proiectării schemei, layout-ului, etc. )</a:t>
            </a:r>
          </a:p>
          <a:p>
            <a:pPr>
              <a:buFont typeface="Arial" charset="0"/>
              <a:buChar char="•"/>
            </a:pPr>
            <a:r>
              <a:rPr lang="ro-RO" altLang="ro-RO" dirty="0"/>
              <a:t> </a:t>
            </a:r>
            <a:r>
              <a:rPr lang="en-US" altLang="ro-RO" dirty="0"/>
              <a:t>C</a:t>
            </a:r>
            <a:r>
              <a:rPr lang="ro-RO" altLang="ro-RO" dirty="0"/>
              <a:t>um ar putea fi depanat – plan de depanare (organigramă)</a:t>
            </a:r>
          </a:p>
          <a:p>
            <a:pPr>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73181E-EAE5-76CC-D79F-8ABB21B3EE0E}"/>
              </a:ext>
            </a:extLst>
          </p:cNvPr>
          <p:cNvSpPr txBox="1"/>
          <p:nvPr/>
        </p:nvSpPr>
        <p:spPr>
          <a:xfrm>
            <a:off x="533400" y="1225689"/>
            <a:ext cx="8077200" cy="5632311"/>
          </a:xfrm>
          <a:prstGeom prst="rect">
            <a:avLst/>
          </a:prstGeom>
          <a:noFill/>
        </p:spPr>
        <p:txBody>
          <a:bodyPr wrap="square" rtlCol="0">
            <a:spAutoFit/>
          </a:bodyPr>
          <a:lstStyle/>
          <a:p>
            <a:r>
              <a:rPr lang="en-GB" b="1" dirty="0"/>
              <a:t>Cerin</a:t>
            </a:r>
            <a:r>
              <a:rPr lang="ro-RO" b="1" dirty="0"/>
              <a:t>ţe electrice</a:t>
            </a:r>
            <a:endParaRPr lang="en-GB" b="1" dirty="0"/>
          </a:p>
          <a:p>
            <a:pPr marL="285750" indent="-285750">
              <a:buFont typeface="Arial" panose="020B0604020202020204" pitchFamily="34" charset="0"/>
              <a:buChar char="•"/>
            </a:pPr>
            <a:r>
              <a:rPr lang="en-GB" dirty="0" err="1"/>
              <a:t>Semnal</a:t>
            </a:r>
            <a:r>
              <a:rPr lang="en-GB" dirty="0"/>
              <a:t> de </a:t>
            </a:r>
            <a:r>
              <a:rPr lang="en-GB" dirty="0" err="1"/>
              <a:t>intrare</a:t>
            </a:r>
            <a:r>
              <a:rPr lang="en-GB" dirty="0"/>
              <a:t>, </a:t>
            </a:r>
            <a:r>
              <a:rPr lang="en-GB" dirty="0" err="1"/>
              <a:t>ui</a:t>
            </a:r>
            <a:r>
              <a:rPr lang="en-GB" dirty="0"/>
              <a:t> in </a:t>
            </a:r>
            <a:r>
              <a:rPr lang="en-GB" dirty="0" err="1"/>
              <a:t>gama</a:t>
            </a:r>
            <a:r>
              <a:rPr lang="en-GB" dirty="0"/>
              <a:t>: 450 [mV]; </a:t>
            </a:r>
          </a:p>
          <a:p>
            <a:pPr marL="285750" indent="-285750">
              <a:buFont typeface="Arial" panose="020B0604020202020204" pitchFamily="34" charset="0"/>
              <a:buChar char="•"/>
            </a:pPr>
            <a:r>
              <a:rPr lang="en-GB" dirty="0" err="1"/>
              <a:t>Sarcina</a:t>
            </a:r>
            <a:r>
              <a:rPr lang="en-GB" dirty="0"/>
              <a:t> la </a:t>
            </a:r>
            <a:r>
              <a:rPr lang="en-GB" dirty="0" err="1"/>
              <a:t>ieșire</a:t>
            </a:r>
            <a:r>
              <a:rPr lang="en-GB" dirty="0"/>
              <a:t>, RL: 45 [</a:t>
            </a:r>
            <a:r>
              <a:rPr lang="el-GR" dirty="0"/>
              <a:t>Ω</a:t>
            </a:r>
            <a:r>
              <a:rPr lang="en-GB" dirty="0"/>
              <a:t>];</a:t>
            </a:r>
          </a:p>
          <a:p>
            <a:pPr marL="285750" indent="-285750">
              <a:buFont typeface="Arial" panose="020B0604020202020204" pitchFamily="34" charset="0"/>
              <a:buChar char="•"/>
            </a:pPr>
            <a:r>
              <a:rPr lang="en-GB" dirty="0" err="1"/>
              <a:t>Rezistența</a:t>
            </a:r>
            <a:r>
              <a:rPr lang="en-GB" dirty="0"/>
              <a:t> de </a:t>
            </a:r>
            <a:r>
              <a:rPr lang="en-GB" dirty="0" err="1"/>
              <a:t>intrare</a:t>
            </a:r>
            <a:r>
              <a:rPr lang="en-GB" dirty="0"/>
              <a:t> Ri &gt;0,1 [M</a:t>
            </a:r>
            <a:r>
              <a:rPr lang="el-GR" dirty="0"/>
              <a:t> Ω</a:t>
            </a:r>
            <a:r>
              <a:rPr lang="en-GB" dirty="0"/>
              <a:t>]; </a:t>
            </a:r>
          </a:p>
          <a:p>
            <a:pPr marL="285750" indent="-285750">
              <a:buFont typeface="Arial" panose="020B0604020202020204" pitchFamily="34" charset="0"/>
              <a:buChar char="•"/>
            </a:pPr>
            <a:r>
              <a:rPr lang="en-GB" dirty="0" err="1"/>
              <a:t>Rezistența</a:t>
            </a:r>
            <a:r>
              <a:rPr lang="en-GB" dirty="0"/>
              <a:t> de </a:t>
            </a:r>
            <a:r>
              <a:rPr lang="en-GB" dirty="0" err="1"/>
              <a:t>ieșire</a:t>
            </a:r>
            <a:r>
              <a:rPr lang="en-GB" dirty="0"/>
              <a:t> Ro &lt; 0,9 [</a:t>
            </a:r>
            <a:r>
              <a:rPr lang="el-GR" dirty="0"/>
              <a:t>Ω</a:t>
            </a:r>
            <a:r>
              <a:rPr lang="en-GB" dirty="0"/>
              <a:t>]; </a:t>
            </a:r>
          </a:p>
          <a:p>
            <a:pPr marL="285750" indent="-285750">
              <a:buFont typeface="Arial" panose="020B0604020202020204" pitchFamily="34" charset="0"/>
              <a:buChar char="•"/>
            </a:pPr>
            <a:r>
              <a:rPr lang="en-GB" dirty="0" err="1"/>
              <a:t>Amplificare</a:t>
            </a:r>
            <a:r>
              <a:rPr lang="en-GB" dirty="0"/>
              <a:t> </a:t>
            </a:r>
            <a:r>
              <a:rPr lang="en-GB" dirty="0" err="1"/>
              <a:t>în</a:t>
            </a:r>
            <a:r>
              <a:rPr lang="en-GB" dirty="0"/>
              <a:t> </a:t>
            </a:r>
            <a:r>
              <a:rPr lang="en-GB" dirty="0" err="1"/>
              <a:t>tensiune</a:t>
            </a:r>
            <a:r>
              <a:rPr lang="en-GB" dirty="0"/>
              <a:t>, Av: 10;  </a:t>
            </a:r>
          </a:p>
          <a:p>
            <a:pPr marL="285750" indent="-285750">
              <a:buFont typeface="Arial" panose="020B0604020202020204" pitchFamily="34" charset="0"/>
              <a:buChar char="•"/>
            </a:pPr>
            <a:r>
              <a:rPr lang="en-GB" dirty="0" err="1"/>
              <a:t>Domeniul</a:t>
            </a:r>
            <a:r>
              <a:rPr lang="en-GB" dirty="0"/>
              <a:t> </a:t>
            </a:r>
            <a:r>
              <a:rPr lang="en-GB" dirty="0" err="1"/>
              <a:t>temperaturilor</a:t>
            </a:r>
            <a:r>
              <a:rPr lang="en-GB" dirty="0"/>
              <a:t> de </a:t>
            </a:r>
            <a:r>
              <a:rPr lang="en-GB" dirty="0" err="1"/>
              <a:t>funcționare</a:t>
            </a:r>
            <a:r>
              <a:rPr lang="en-GB" dirty="0"/>
              <a:t>: 0° -70°C</a:t>
            </a:r>
          </a:p>
          <a:p>
            <a:pPr marL="285750" indent="-285750">
              <a:buFont typeface="Arial" panose="020B0604020202020204" pitchFamily="34" charset="0"/>
              <a:buChar char="•"/>
            </a:pPr>
            <a:r>
              <a:rPr lang="en-GB" dirty="0" err="1"/>
              <a:t>Semnalizarea</a:t>
            </a:r>
            <a:r>
              <a:rPr lang="en-GB" dirty="0"/>
              <a:t> </a:t>
            </a:r>
            <a:r>
              <a:rPr lang="en-GB" dirty="0" err="1"/>
              <a:t>prezenței</a:t>
            </a:r>
            <a:r>
              <a:rPr lang="en-GB" dirty="0"/>
              <a:t> </a:t>
            </a:r>
            <a:r>
              <a:rPr lang="en-GB" dirty="0" err="1"/>
              <a:t>tensiunilor</a:t>
            </a:r>
            <a:r>
              <a:rPr lang="en-GB" dirty="0"/>
              <a:t> de </a:t>
            </a:r>
            <a:r>
              <a:rPr lang="en-GB" dirty="0" err="1"/>
              <a:t>alimentare</a:t>
            </a:r>
            <a:r>
              <a:rPr lang="en-GB" dirty="0"/>
              <a:t> cu </a:t>
            </a:r>
            <a:r>
              <a:rPr lang="en-GB" dirty="0" err="1"/>
              <a:t>diodă</a:t>
            </a:r>
            <a:r>
              <a:rPr lang="en-GB" dirty="0"/>
              <a:t> de tip LED. </a:t>
            </a:r>
            <a:br>
              <a:rPr lang="ro-RO" dirty="0"/>
            </a:br>
            <a:r>
              <a:rPr lang="ro-RO" b="1" dirty="0"/>
              <a:t>Cerinţe tehnologice</a:t>
            </a:r>
          </a:p>
          <a:p>
            <a:pPr marL="285750" indent="-285750">
              <a:buFont typeface="Arial" panose="020B0604020202020204" pitchFamily="34" charset="0"/>
              <a:buChar char="•"/>
            </a:pPr>
            <a:r>
              <a:rPr lang="en-GB" dirty="0" err="1"/>
              <a:t>Dimensiunile</a:t>
            </a:r>
            <a:r>
              <a:rPr lang="en-GB" dirty="0"/>
              <a:t> PCB: 40mm x 40mm; </a:t>
            </a:r>
            <a:endParaRPr lang="ro-RO" dirty="0"/>
          </a:p>
          <a:p>
            <a:pPr marL="285750" indent="-285750">
              <a:buFont typeface="Arial" panose="020B0604020202020204" pitchFamily="34" charset="0"/>
              <a:buChar char="•"/>
            </a:pPr>
            <a:r>
              <a:rPr lang="en-GB" dirty="0"/>
              <a:t> Material FR4, </a:t>
            </a:r>
            <a:r>
              <a:rPr lang="en-GB" dirty="0" err="1"/>
              <a:t>dublu</a:t>
            </a:r>
            <a:r>
              <a:rPr lang="en-GB" dirty="0"/>
              <a:t> </a:t>
            </a:r>
            <a:r>
              <a:rPr lang="en-GB" dirty="0" err="1"/>
              <a:t>strat</a:t>
            </a:r>
            <a:r>
              <a:rPr lang="en-GB" dirty="0"/>
              <a:t>/ </a:t>
            </a:r>
            <a:r>
              <a:rPr lang="en-GB" dirty="0" err="1"/>
              <a:t>grosimea</a:t>
            </a:r>
            <a:r>
              <a:rPr lang="en-GB" dirty="0"/>
              <a:t> </a:t>
            </a:r>
            <a:r>
              <a:rPr lang="en-GB" dirty="0" err="1"/>
              <a:t>foliei</a:t>
            </a:r>
            <a:r>
              <a:rPr lang="en-GB" dirty="0"/>
              <a:t> de </a:t>
            </a:r>
            <a:r>
              <a:rPr lang="en-GB" dirty="0" err="1"/>
              <a:t>cupru</a:t>
            </a:r>
            <a:r>
              <a:rPr lang="en-GB" dirty="0"/>
              <a:t> 35 </a:t>
            </a:r>
            <a:r>
              <a:rPr lang="el-GR" dirty="0"/>
              <a:t>μ</a:t>
            </a:r>
            <a:r>
              <a:rPr lang="en-GB" dirty="0"/>
              <a:t>m, </a:t>
            </a:r>
            <a:r>
              <a:rPr lang="en-GB" dirty="0" err="1"/>
              <a:t>grosimea</a:t>
            </a:r>
            <a:r>
              <a:rPr lang="en-GB" dirty="0"/>
              <a:t> </a:t>
            </a:r>
            <a:r>
              <a:rPr lang="en-GB" dirty="0" err="1"/>
              <a:t>plăcii</a:t>
            </a:r>
            <a:r>
              <a:rPr lang="en-GB" dirty="0"/>
              <a:t> 1,6 mm; </a:t>
            </a:r>
            <a:endParaRPr lang="ro-RO" dirty="0"/>
          </a:p>
          <a:p>
            <a:pPr marL="285750" indent="-285750">
              <a:buFont typeface="Arial" panose="020B0604020202020204" pitchFamily="34" charset="0"/>
              <a:buChar char="•"/>
            </a:pPr>
            <a:r>
              <a:rPr lang="en-GB" dirty="0" err="1"/>
              <a:t>Originea</a:t>
            </a:r>
            <a:r>
              <a:rPr lang="en-GB" dirty="0"/>
              <a:t> (</a:t>
            </a:r>
            <a:r>
              <a:rPr lang="en-GB" dirty="0" err="1"/>
              <a:t>punctul</a:t>
            </a:r>
            <a:r>
              <a:rPr lang="en-GB" dirty="0"/>
              <a:t> de </a:t>
            </a:r>
            <a:r>
              <a:rPr lang="en-GB" dirty="0" err="1"/>
              <a:t>coordonate</a:t>
            </a:r>
            <a:r>
              <a:rPr lang="en-GB" dirty="0"/>
              <a:t> (0,0)) </a:t>
            </a:r>
            <a:r>
              <a:rPr lang="en-GB" dirty="0" err="1"/>
              <a:t>va</a:t>
            </a:r>
            <a:r>
              <a:rPr lang="en-GB" dirty="0"/>
              <a:t> fi </a:t>
            </a:r>
            <a:r>
              <a:rPr lang="en-GB" dirty="0" err="1"/>
              <a:t>plasat</a:t>
            </a:r>
            <a:r>
              <a:rPr lang="en-GB" dirty="0"/>
              <a:t> </a:t>
            </a:r>
            <a:r>
              <a:rPr lang="en-GB" dirty="0" err="1"/>
              <a:t>în</a:t>
            </a:r>
            <a:r>
              <a:rPr lang="en-GB" dirty="0"/>
              <a:t> </a:t>
            </a:r>
            <a:r>
              <a:rPr lang="en-GB" dirty="0" err="1"/>
              <a:t>colţul</a:t>
            </a:r>
            <a:r>
              <a:rPr lang="en-GB" dirty="0"/>
              <a:t> din </a:t>
            </a:r>
            <a:r>
              <a:rPr lang="en-GB" dirty="0" err="1"/>
              <a:t>stânga-jos</a:t>
            </a:r>
            <a:r>
              <a:rPr lang="en-US" dirty="0"/>
              <a:t>;</a:t>
            </a:r>
            <a:r>
              <a:rPr lang="en-GB" dirty="0"/>
              <a:t> </a:t>
            </a:r>
            <a:endParaRPr lang="ro-RO" dirty="0"/>
          </a:p>
          <a:p>
            <a:pPr marL="285750" indent="-285750">
              <a:buFont typeface="Arial" panose="020B0604020202020204" pitchFamily="34" charset="0"/>
              <a:buChar char="•"/>
            </a:pPr>
            <a:r>
              <a:rPr lang="en-GB" dirty="0" err="1"/>
              <a:t>Faţă</a:t>
            </a:r>
            <a:r>
              <a:rPr lang="en-GB" dirty="0"/>
              <a:t> de </a:t>
            </a:r>
            <a:r>
              <a:rPr lang="en-GB" dirty="0" err="1"/>
              <a:t>marginea</a:t>
            </a:r>
            <a:r>
              <a:rPr lang="en-GB" dirty="0"/>
              <a:t> </a:t>
            </a:r>
            <a:r>
              <a:rPr lang="en-GB" dirty="0" err="1"/>
              <a:t>plăcii</a:t>
            </a:r>
            <a:r>
              <a:rPr lang="en-GB" dirty="0"/>
              <a:t>, se </a:t>
            </a:r>
            <a:r>
              <a:rPr lang="en-GB" dirty="0" err="1"/>
              <a:t>va</a:t>
            </a:r>
            <a:r>
              <a:rPr lang="en-GB" dirty="0"/>
              <a:t> </a:t>
            </a:r>
            <a:r>
              <a:rPr lang="en-GB" dirty="0" err="1"/>
              <a:t>păstra</a:t>
            </a:r>
            <a:r>
              <a:rPr lang="en-GB" dirty="0"/>
              <a:t> o </a:t>
            </a:r>
            <a:r>
              <a:rPr lang="en-GB" dirty="0" err="1"/>
              <a:t>gardare</a:t>
            </a:r>
            <a:r>
              <a:rPr lang="en-GB" dirty="0"/>
              <a:t> („clearance”) de 1,2 mm</a:t>
            </a:r>
            <a:r>
              <a:rPr lang="en-US" dirty="0"/>
              <a:t>;</a:t>
            </a:r>
          </a:p>
          <a:p>
            <a:pPr marL="285750" indent="-285750">
              <a:buFont typeface="Arial" panose="020B0604020202020204" pitchFamily="34" charset="0"/>
              <a:buChar char="•"/>
            </a:pPr>
            <a:r>
              <a:rPr lang="en-GB" dirty="0" err="1"/>
              <a:t>Pentru</a:t>
            </a:r>
            <a:r>
              <a:rPr lang="en-GB" dirty="0"/>
              <a:t> </a:t>
            </a:r>
            <a:r>
              <a:rPr lang="en-GB" dirty="0" err="1"/>
              <a:t>traseele</a:t>
            </a:r>
            <a:r>
              <a:rPr lang="en-GB" dirty="0"/>
              <a:t> de </a:t>
            </a:r>
            <a:r>
              <a:rPr lang="en-GB" dirty="0" err="1"/>
              <a:t>interconectare</a:t>
            </a:r>
            <a:r>
              <a:rPr lang="en-GB" dirty="0"/>
              <a:t>: </a:t>
            </a:r>
            <a:r>
              <a:rPr lang="ro-RO" dirty="0"/>
              <a:t>c</a:t>
            </a:r>
            <a:r>
              <a:rPr lang="en-GB" dirty="0" err="1"/>
              <a:t>urent</a:t>
            </a:r>
            <a:r>
              <a:rPr lang="en-GB" dirty="0"/>
              <a:t> de 1A - 30 mil</a:t>
            </a:r>
            <a:r>
              <a:rPr lang="ro-RO" dirty="0"/>
              <a:t>,</a:t>
            </a:r>
            <a:r>
              <a:rPr lang="en-GB" dirty="0"/>
              <a:t> </a:t>
            </a:r>
            <a:r>
              <a:rPr lang="ro-RO" dirty="0"/>
              <a:t>c</a:t>
            </a:r>
            <a:r>
              <a:rPr lang="en-GB" dirty="0" err="1"/>
              <a:t>urent</a:t>
            </a:r>
            <a:r>
              <a:rPr lang="en-GB" dirty="0"/>
              <a:t> de </a:t>
            </a:r>
            <a:r>
              <a:rPr lang="en-GB" dirty="0" err="1"/>
              <a:t>sute</a:t>
            </a:r>
            <a:r>
              <a:rPr lang="en-GB" dirty="0"/>
              <a:t> de mA - 20 mil</a:t>
            </a:r>
            <a:r>
              <a:rPr lang="ro-RO" dirty="0"/>
              <a:t>,</a:t>
            </a:r>
            <a:r>
              <a:rPr lang="en-GB" dirty="0"/>
              <a:t> </a:t>
            </a:r>
            <a:r>
              <a:rPr lang="ro-RO" dirty="0"/>
              <a:t>s</a:t>
            </a:r>
            <a:r>
              <a:rPr lang="en-GB" dirty="0" err="1"/>
              <a:t>emnal</a:t>
            </a:r>
            <a:r>
              <a:rPr lang="en-GB" dirty="0"/>
              <a:t> - 16 mil. </a:t>
            </a:r>
            <a:endParaRPr lang="ro-RO" dirty="0"/>
          </a:p>
          <a:p>
            <a:pPr marL="285750" indent="-285750">
              <a:buFont typeface="Arial" panose="020B0604020202020204" pitchFamily="34" charset="0"/>
              <a:buChar char="•"/>
            </a:pPr>
            <a:r>
              <a:rPr lang="en-GB" dirty="0" err="1"/>
              <a:t>Spaţierea</a:t>
            </a:r>
            <a:r>
              <a:rPr lang="en-GB" dirty="0"/>
              <a:t>, </a:t>
            </a:r>
            <a:r>
              <a:rPr lang="en-GB" dirty="0" err="1"/>
              <a:t>în</a:t>
            </a:r>
            <a:r>
              <a:rPr lang="en-GB" dirty="0"/>
              <a:t> </a:t>
            </a:r>
            <a:r>
              <a:rPr lang="en-GB" dirty="0" err="1"/>
              <a:t>toate</a:t>
            </a:r>
            <a:r>
              <a:rPr lang="en-GB" dirty="0"/>
              <a:t> </a:t>
            </a:r>
            <a:r>
              <a:rPr lang="en-GB" dirty="0" err="1"/>
              <a:t>cazurile</a:t>
            </a:r>
            <a:r>
              <a:rPr lang="en-GB" dirty="0"/>
              <a:t>, </a:t>
            </a:r>
            <a:r>
              <a:rPr lang="en-GB" dirty="0" err="1"/>
              <a:t>va</a:t>
            </a:r>
            <a:r>
              <a:rPr lang="en-GB" dirty="0"/>
              <a:t> fi de 14 mil</a:t>
            </a:r>
            <a:r>
              <a:rPr lang="ro-RO" dirty="0"/>
              <a:t> iar</a:t>
            </a:r>
            <a:r>
              <a:rPr lang="en-GB" dirty="0"/>
              <a:t> </a:t>
            </a:r>
            <a:r>
              <a:rPr lang="ro-RO" dirty="0"/>
              <a:t>g</a:t>
            </a:r>
            <a:r>
              <a:rPr lang="en-GB" dirty="0" err="1"/>
              <a:t>ăurile</a:t>
            </a:r>
            <a:r>
              <a:rPr lang="en-GB" dirty="0"/>
              <a:t> de </a:t>
            </a:r>
            <a:r>
              <a:rPr lang="en-GB" dirty="0" err="1"/>
              <a:t>trecere</a:t>
            </a:r>
            <a:r>
              <a:rPr lang="en-GB" dirty="0"/>
              <a:t> </a:t>
            </a:r>
            <a:r>
              <a:rPr lang="en-GB" dirty="0" err="1"/>
              <a:t>pentru</a:t>
            </a:r>
            <a:r>
              <a:rPr lang="en-GB" dirty="0"/>
              <a:t> </a:t>
            </a:r>
            <a:r>
              <a:rPr lang="en-GB" dirty="0" err="1"/>
              <a:t>semnale</a:t>
            </a:r>
            <a:r>
              <a:rPr lang="en-GB" dirty="0"/>
              <a:t> (vias-</a:t>
            </a:r>
            <a:r>
              <a:rPr lang="en-GB" dirty="0" err="1"/>
              <a:t>uri</a:t>
            </a:r>
            <a:r>
              <a:rPr lang="en-GB" dirty="0"/>
              <a:t>) </a:t>
            </a:r>
            <a:r>
              <a:rPr lang="en-GB" dirty="0" err="1"/>
              <a:t>vor</a:t>
            </a:r>
            <a:r>
              <a:rPr lang="en-GB" dirty="0"/>
              <a:t> </a:t>
            </a:r>
            <a:r>
              <a:rPr lang="en-GB" dirty="0" err="1"/>
              <a:t>avea</a:t>
            </a:r>
            <a:r>
              <a:rPr lang="en-GB" dirty="0"/>
              <a:t> </a:t>
            </a:r>
            <a:r>
              <a:rPr lang="en-GB" dirty="0" err="1"/>
              <a:t>diametrul</a:t>
            </a:r>
            <a:r>
              <a:rPr lang="en-GB" dirty="0"/>
              <a:t> de 0,4 mm</a:t>
            </a:r>
            <a:endParaRPr lang="ro-RO" dirty="0"/>
          </a:p>
          <a:p>
            <a:pPr marL="285750" indent="-285750">
              <a:buFont typeface="Arial" panose="020B0604020202020204" pitchFamily="34" charset="0"/>
              <a:buChar char="•"/>
            </a:pPr>
            <a:endParaRPr lang="ro-RO" dirty="0"/>
          </a:p>
          <a:p>
            <a:endParaRPr lang="en-GB" dirty="0"/>
          </a:p>
        </p:txBody>
      </p:sp>
      <p:sp>
        <p:nvSpPr>
          <p:cNvPr id="9" name="Title 1">
            <a:extLst>
              <a:ext uri="{FF2B5EF4-FFF2-40B4-BE49-F238E27FC236}">
                <a16:creationId xmlns:a16="http://schemas.microsoft.com/office/drawing/2014/main" id="{52D5C00D-071D-8D2A-6C1D-4D4113AD1879}"/>
              </a:ext>
            </a:extLst>
          </p:cNvPr>
          <p:cNvSpPr>
            <a:spLocks noGrp="1"/>
          </p:cNvSpPr>
          <p:nvPr>
            <p:ph type="ctrTitle"/>
          </p:nvPr>
        </p:nvSpPr>
        <p:spPr>
          <a:xfrm>
            <a:off x="533400" y="914400"/>
            <a:ext cx="7772400" cy="457200"/>
          </a:xfrm>
        </p:spPr>
        <p:txBody>
          <a:bodyPr/>
          <a:lstStyle/>
          <a:p>
            <a:pPr algn="l"/>
            <a:r>
              <a:rPr lang="en-US" altLang="en-US" sz="2400" b="1" dirty="0">
                <a:latin typeface="Arial" charset="0"/>
                <a:cs typeface="Arial" charset="0"/>
              </a:rPr>
              <a:t>Date de </a:t>
            </a:r>
            <a:r>
              <a:rPr lang="en-US" altLang="en-US" sz="2400" b="1" dirty="0" err="1">
                <a:latin typeface="Arial" charset="0"/>
                <a:cs typeface="Arial" charset="0"/>
              </a:rPr>
              <a:t>proiectare</a:t>
            </a:r>
            <a:endParaRPr lang="en-US" altLang="en-US" sz="2400" b="1" dirty="0">
              <a:latin typeface="Arial" charset="0"/>
              <a:cs typeface="Arial" charset="0"/>
            </a:endParaRPr>
          </a:p>
        </p:txBody>
      </p:sp>
    </p:spTree>
    <p:extLst>
      <p:ext uri="{BB962C8B-B14F-4D97-AF65-F5344CB8AC3E}">
        <p14:creationId xmlns:p14="http://schemas.microsoft.com/office/powerpoint/2010/main" val="3468725553"/>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Concluzii</a:t>
            </a:r>
            <a:endParaRPr lang="en-US" altLang="en-US" sz="2400" b="1" dirty="0">
              <a:latin typeface="Arial" charset="0"/>
              <a:cs typeface="Arial" charset="0"/>
            </a:endParaRPr>
          </a:p>
        </p:txBody>
      </p:sp>
      <p:sp>
        <p:nvSpPr>
          <p:cNvPr id="12291" name="Title 1"/>
          <p:cNvSpPr txBox="1">
            <a:spLocks/>
          </p:cNvSpPr>
          <p:nvPr/>
        </p:nvSpPr>
        <p:spPr bwMode="auto">
          <a:xfrm>
            <a:off x="152400" y="1524000"/>
            <a:ext cx="8763000" cy="4953000"/>
          </a:xfrm>
          <a:prstGeom prst="rect">
            <a:avLst/>
          </a:prstGeom>
          <a:noFill/>
          <a:ln w="9525">
            <a:noFill/>
            <a:miter lim="800000"/>
            <a:headEnd/>
            <a:tailEnd/>
          </a:ln>
        </p:spPr>
        <p:txBody>
          <a:bodyPr anchor="ctr"/>
          <a:lstStyle/>
          <a:p>
            <a:pPr marL="231775" indent="-231775">
              <a:buFont typeface="Arial" charset="0"/>
              <a:buChar char="•"/>
            </a:pPr>
            <a:r>
              <a:rPr lang="en-US" altLang="ro-RO" dirty="0"/>
              <a:t>Ce </a:t>
            </a:r>
            <a:r>
              <a:rPr lang="ro-RO" altLang="ro-RO" dirty="0" err="1"/>
              <a:t>cunoș</a:t>
            </a:r>
            <a:r>
              <a:rPr lang="en-US" altLang="ro-RO" dirty="0"/>
              <a:t>tin</a:t>
            </a:r>
            <a:r>
              <a:rPr lang="ro-RO" altLang="ro-RO" dirty="0"/>
              <a:t>ț</a:t>
            </a:r>
            <a:r>
              <a:rPr lang="en-US" altLang="ro-RO" dirty="0"/>
              <a:t>e au </a:t>
            </a:r>
            <a:r>
              <a:rPr lang="en-US" altLang="ro-RO" dirty="0" err="1"/>
              <a:t>fost</a:t>
            </a:r>
            <a:r>
              <a:rPr lang="en-US" altLang="ro-RO" dirty="0"/>
              <a:t> dob</a:t>
            </a:r>
            <a:r>
              <a:rPr lang="ro-RO" altLang="ro-RO" dirty="0"/>
              <a:t>â</a:t>
            </a:r>
            <a:r>
              <a:rPr lang="en-US" altLang="ro-RO" dirty="0" err="1"/>
              <a:t>ndite</a:t>
            </a:r>
            <a:r>
              <a:rPr lang="en-US" altLang="ro-RO" dirty="0"/>
              <a:t> pe </a:t>
            </a:r>
            <a:r>
              <a:rPr lang="en-US" altLang="ro-RO" dirty="0" err="1"/>
              <a:t>parcursul</a:t>
            </a:r>
            <a:r>
              <a:rPr lang="en-US" altLang="ro-RO" dirty="0"/>
              <a:t> </a:t>
            </a:r>
            <a:r>
              <a:rPr lang="en-US" altLang="ro-RO" dirty="0" err="1"/>
              <a:t>activit</a:t>
            </a:r>
            <a:r>
              <a:rPr lang="ro-RO" altLang="ro-RO" dirty="0" err="1"/>
              <a:t>ăț</a:t>
            </a:r>
            <a:r>
              <a:rPr lang="en-US" altLang="ro-RO" dirty="0" err="1"/>
              <a:t>ilor</a:t>
            </a:r>
            <a:r>
              <a:rPr lang="en-US" altLang="ro-RO" dirty="0"/>
              <a:t> </a:t>
            </a:r>
            <a:r>
              <a:rPr lang="en-US" altLang="ro-RO" dirty="0" err="1"/>
              <a:t>desf</a:t>
            </a:r>
            <a:r>
              <a:rPr lang="ro-RO" altLang="ro-RO" dirty="0" err="1"/>
              <a:t>ăș</a:t>
            </a:r>
            <a:r>
              <a:rPr lang="en-US" altLang="ro-RO" dirty="0"/>
              <a:t>urate </a:t>
            </a:r>
            <a:r>
              <a:rPr lang="ro-RO" altLang="ro-RO" dirty="0"/>
              <a:t>î</a:t>
            </a:r>
            <a:r>
              <a:rPr lang="en-US" altLang="ro-RO" dirty="0"/>
              <a:t>n </a:t>
            </a:r>
            <a:r>
              <a:rPr lang="en-US" altLang="ro-RO" dirty="0" err="1"/>
              <a:t>cadrul</a:t>
            </a:r>
            <a:r>
              <a:rPr lang="en-US" altLang="ro-RO" dirty="0"/>
              <a:t> </a:t>
            </a:r>
            <a:r>
              <a:rPr lang="en-US" altLang="ro-RO" dirty="0" err="1"/>
              <a:t>proiectului</a:t>
            </a:r>
            <a:endParaRPr lang="en-US" altLang="ro-RO" dirty="0"/>
          </a:p>
          <a:p>
            <a:pPr marL="231775" indent="-231775">
              <a:buFont typeface="Arial" charset="0"/>
              <a:buChar char="•"/>
            </a:pPr>
            <a:r>
              <a:rPr lang="en-US" altLang="ro-RO" dirty="0" err="1"/>
              <a:t>Eviden</a:t>
            </a:r>
            <a:r>
              <a:rPr lang="ro-RO" altLang="ro-RO" dirty="0"/>
              <a:t>ț</a:t>
            </a:r>
            <a:r>
              <a:rPr lang="en-US" altLang="ro-RO" dirty="0" err="1"/>
              <a:t>ia</a:t>
            </a:r>
            <a:r>
              <a:rPr lang="ro-RO" altLang="ro-RO" dirty="0"/>
              <a:t>ț</a:t>
            </a:r>
            <a:r>
              <a:rPr lang="en-US" altLang="ro-RO" dirty="0" err="1"/>
              <a:t>i</a:t>
            </a:r>
            <a:r>
              <a:rPr lang="en-US" altLang="ro-RO" dirty="0"/>
              <a:t>, </a:t>
            </a:r>
            <a:r>
              <a:rPr lang="en-US" altLang="ro-RO" dirty="0" err="1"/>
              <a:t>dac</a:t>
            </a:r>
            <a:r>
              <a:rPr lang="ro-RO" altLang="ro-RO" dirty="0"/>
              <a:t>ă</a:t>
            </a:r>
            <a:r>
              <a:rPr lang="en-US" altLang="ro-RO" dirty="0"/>
              <a:t> exist</a:t>
            </a:r>
            <a:r>
              <a:rPr lang="ro-RO" altLang="ro-RO" dirty="0"/>
              <a:t>ă</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bune</a:t>
            </a:r>
            <a:r>
              <a:rPr lang="en-US" altLang="ro-RO" dirty="0"/>
              <a:t> legate de </a:t>
            </a:r>
            <a:r>
              <a:rPr lang="en-US" altLang="ro-RO" dirty="0" err="1"/>
              <a:t>activitatea</a:t>
            </a:r>
            <a:r>
              <a:rPr lang="en-US" altLang="ro-RO" dirty="0"/>
              <a:t> </a:t>
            </a:r>
            <a:r>
              <a:rPr lang="en-US" altLang="ro-RO" dirty="0" err="1"/>
              <a:t>depus</a:t>
            </a:r>
            <a:r>
              <a:rPr lang="ro-RO" altLang="ro-RO" dirty="0"/>
              <a:t>ă</a:t>
            </a:r>
            <a:r>
              <a:rPr lang="en-US" altLang="ro-RO" dirty="0"/>
              <a:t> </a:t>
            </a:r>
            <a:r>
              <a:rPr lang="ro-RO" altLang="ro-RO" dirty="0"/>
              <a:t>ș</a:t>
            </a:r>
            <a:r>
              <a:rPr lang="en-US" altLang="ro-RO" dirty="0" err="1"/>
              <a:t>i</a:t>
            </a:r>
            <a:r>
              <a:rPr lang="en-US" altLang="ro-RO" dirty="0"/>
              <a:t>/ </a:t>
            </a:r>
            <a:r>
              <a:rPr lang="en-US" altLang="ro-RO" dirty="0" err="1"/>
              <a:t>sau</a:t>
            </a:r>
            <a:r>
              <a:rPr lang="en-US" altLang="ro-RO" dirty="0"/>
              <a:t> </a:t>
            </a:r>
            <a:r>
              <a:rPr lang="en-US" altLang="ro-RO" dirty="0" err="1"/>
              <a:t>preciza</a:t>
            </a:r>
            <a:r>
              <a:rPr lang="ro-RO" altLang="ro-RO" dirty="0"/>
              <a:t>ț</a:t>
            </a:r>
            <a:r>
              <a:rPr lang="en-US" altLang="ro-RO" dirty="0" err="1"/>
              <a:t>i</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slabe</a:t>
            </a:r>
            <a:r>
              <a:rPr lang="en-US" altLang="ro-RO" dirty="0"/>
              <a:t> </a:t>
            </a:r>
            <a:r>
              <a:rPr lang="en-US" altLang="ro-RO" dirty="0" err="1"/>
              <a:t>existente</a:t>
            </a:r>
            <a:r>
              <a:rPr lang="en-US" altLang="ro-RO" dirty="0"/>
              <a:t> </a:t>
            </a:r>
            <a:r>
              <a:rPr lang="ro-RO" altLang="ro-RO" dirty="0"/>
              <a:t>î</a:t>
            </a:r>
            <a:r>
              <a:rPr lang="en-US" altLang="ro-RO" dirty="0"/>
              <a:t>n </a:t>
            </a:r>
            <a:r>
              <a:rPr lang="en-US" altLang="ro-RO" dirty="0" err="1"/>
              <a:t>organizarea</a:t>
            </a:r>
            <a:r>
              <a:rPr lang="en-US" altLang="ro-RO" dirty="0"/>
              <a:t> </a:t>
            </a:r>
            <a:r>
              <a:rPr lang="en-US" altLang="ro-RO" dirty="0" err="1"/>
              <a:t>desf</a:t>
            </a:r>
            <a:r>
              <a:rPr lang="ro-RO" altLang="ro-RO" dirty="0" err="1"/>
              <a:t>ăș</a:t>
            </a:r>
            <a:r>
              <a:rPr lang="en-US" altLang="ro-RO" dirty="0" err="1"/>
              <a:t>ur</a:t>
            </a:r>
            <a:r>
              <a:rPr lang="ro-RO" altLang="ro-RO" dirty="0"/>
              <a:t>ă</a:t>
            </a:r>
            <a:r>
              <a:rPr lang="en-US" altLang="ro-RO" dirty="0" err="1"/>
              <a:t>rii</a:t>
            </a:r>
            <a:r>
              <a:rPr lang="en-US" altLang="ro-RO" dirty="0"/>
              <a:t> </a:t>
            </a:r>
            <a:r>
              <a:rPr lang="en-US" altLang="ro-RO" dirty="0" err="1"/>
              <a:t>proiectului</a:t>
            </a:r>
            <a:r>
              <a:rPr lang="ro-RO" altLang="ro-RO" dirty="0"/>
              <a:t> </a:t>
            </a:r>
            <a:endParaRPr lang="en-US" altLang="ro-RO" dirty="0"/>
          </a:p>
          <a:p>
            <a:pPr marL="231775" indent="-231775">
              <a:buFont typeface="Arial" charset="0"/>
              <a:buChar char="•"/>
            </a:pPr>
            <a:r>
              <a:rPr lang="en-US" altLang="ro-RO" dirty="0"/>
              <a:t>Care </a:t>
            </a:r>
            <a:r>
              <a:rPr lang="en-US" altLang="ro-RO" dirty="0" err="1"/>
              <a:t>ar</a:t>
            </a:r>
            <a:r>
              <a:rPr lang="en-US" altLang="ro-RO" dirty="0"/>
              <a:t> fi </a:t>
            </a:r>
            <a:r>
              <a:rPr lang="en-US" altLang="ro-RO" dirty="0" err="1"/>
              <a:t>propunerea</a:t>
            </a:r>
            <a:r>
              <a:rPr lang="en-US" altLang="ro-RO" dirty="0"/>
              <a:t> </a:t>
            </a:r>
            <a:r>
              <a:rPr lang="en-US" altLang="ro-RO" dirty="0" err="1"/>
              <a:t>voastr</a:t>
            </a:r>
            <a:r>
              <a:rPr lang="ro-RO" altLang="ro-RO" dirty="0"/>
              <a:t>ă</a:t>
            </a:r>
            <a:r>
              <a:rPr lang="en-US" altLang="ro-RO" dirty="0"/>
              <a:t>, </a:t>
            </a:r>
            <a:r>
              <a:rPr lang="en-US" altLang="ro-RO" dirty="0" err="1"/>
              <a:t>privind</a:t>
            </a:r>
            <a:r>
              <a:rPr lang="en-US" altLang="ro-RO" dirty="0"/>
              <a:t> </a:t>
            </a:r>
            <a:r>
              <a:rPr lang="en-US" altLang="ro-RO" dirty="0" err="1"/>
              <a:t>modul</a:t>
            </a:r>
            <a:r>
              <a:rPr lang="en-US" altLang="ro-RO" dirty="0"/>
              <a:t> </a:t>
            </a:r>
            <a:r>
              <a:rPr lang="ro-RO" altLang="ro-RO" dirty="0"/>
              <a:t>î</a:t>
            </a:r>
            <a:r>
              <a:rPr lang="en-US" altLang="ro-RO" dirty="0"/>
              <a:t>n care </a:t>
            </a:r>
            <a:r>
              <a:rPr lang="en-US" altLang="ro-RO" dirty="0" err="1"/>
              <a:t>ar</a:t>
            </a:r>
            <a:r>
              <a:rPr lang="en-US" altLang="ro-RO" dirty="0"/>
              <a:t> </a:t>
            </a:r>
            <a:r>
              <a:rPr lang="en-US" altLang="ro-RO" dirty="0" err="1"/>
              <a:t>trebui</a:t>
            </a:r>
            <a:r>
              <a:rPr lang="en-US" altLang="ro-RO" dirty="0"/>
              <a:t> s</a:t>
            </a:r>
            <a:r>
              <a:rPr lang="ro-RO" altLang="ro-RO" dirty="0"/>
              <a:t>ă</a:t>
            </a:r>
            <a:r>
              <a:rPr lang="en-US" altLang="ro-RO" dirty="0"/>
              <a:t> se </a:t>
            </a:r>
            <a:r>
              <a:rPr lang="en-US" altLang="ro-RO" dirty="0" err="1"/>
              <a:t>desf</a:t>
            </a:r>
            <a:r>
              <a:rPr lang="ro-RO" altLang="ro-RO" dirty="0" err="1"/>
              <a:t>ăș</a:t>
            </a:r>
            <a:r>
              <a:rPr lang="en-US" altLang="ro-RO" dirty="0" err="1"/>
              <a:t>oare</a:t>
            </a:r>
            <a:r>
              <a:rPr lang="en-US" altLang="ro-RO" dirty="0"/>
              <a:t> </a:t>
            </a:r>
            <a:r>
              <a:rPr lang="en-US" altLang="ro-RO" dirty="0" err="1"/>
              <a:t>activit</a:t>
            </a:r>
            <a:r>
              <a:rPr lang="ro-RO" altLang="ro-RO" dirty="0" err="1"/>
              <a:t>ăț</a:t>
            </a:r>
            <a:r>
              <a:rPr lang="en-US" altLang="ro-RO" dirty="0" err="1"/>
              <a:t>ile</a:t>
            </a:r>
            <a:r>
              <a:rPr lang="en-US" altLang="ro-RO" dirty="0"/>
              <a:t> </a:t>
            </a:r>
            <a:r>
              <a:rPr lang="en-US" altLang="ro-RO" dirty="0" err="1"/>
              <a:t>cerute</a:t>
            </a:r>
            <a:r>
              <a:rPr lang="en-US" altLang="ro-RO" dirty="0"/>
              <a:t> de </a:t>
            </a:r>
            <a:r>
              <a:rPr lang="en-US" altLang="ro-RO" dirty="0" err="1"/>
              <a:t>proiect</a:t>
            </a:r>
            <a:r>
              <a:rPr lang="en-US" altLang="ro-RO" dirty="0"/>
              <a:t>, </a:t>
            </a:r>
            <a:r>
              <a:rPr lang="en-US" altLang="ro-RO" dirty="0" err="1"/>
              <a:t>pentru</a:t>
            </a:r>
            <a:r>
              <a:rPr lang="en-US" altLang="ro-RO" dirty="0"/>
              <a:t> a se </a:t>
            </a:r>
            <a:r>
              <a:rPr lang="en-US" altLang="ro-RO" dirty="0" err="1"/>
              <a:t>asigura</a:t>
            </a:r>
            <a:r>
              <a:rPr lang="en-US" altLang="ro-RO" dirty="0"/>
              <a:t> </a:t>
            </a:r>
            <a:r>
              <a:rPr lang="en-US" altLang="ro-RO" dirty="0" err="1"/>
              <a:t>finalizarea</a:t>
            </a:r>
            <a:r>
              <a:rPr lang="en-US" altLang="ro-RO" dirty="0"/>
              <a:t> </a:t>
            </a:r>
            <a:r>
              <a:rPr lang="en-US" altLang="ro-RO" dirty="0" err="1"/>
              <a:t>sa</a:t>
            </a:r>
            <a:r>
              <a:rPr lang="en-US" altLang="ro-RO" dirty="0"/>
              <a:t>. </a:t>
            </a:r>
            <a:r>
              <a:rPr lang="en-US" altLang="ro-RO" dirty="0" err="1"/>
              <a:t>Prezenta</a:t>
            </a:r>
            <a:r>
              <a:rPr lang="ro-RO" altLang="ro-RO" dirty="0"/>
              <a:t>ț</a:t>
            </a:r>
            <a:r>
              <a:rPr lang="en-US" altLang="ro-RO" dirty="0" err="1"/>
              <a:t>i</a:t>
            </a:r>
            <a:r>
              <a:rPr lang="en-US" altLang="ro-RO" dirty="0"/>
              <a:t> </a:t>
            </a:r>
            <a:r>
              <a:rPr lang="en-US" altLang="ro-RO" dirty="0" err="1"/>
              <a:t>diagrama</a:t>
            </a:r>
            <a:r>
              <a:rPr lang="en-US" altLang="ro-RO" dirty="0"/>
              <a:t> Gantt </a:t>
            </a:r>
            <a:r>
              <a:rPr lang="en-US" altLang="ro-RO" dirty="0" err="1"/>
              <a:t>corespunz</a:t>
            </a:r>
            <a:r>
              <a:rPr lang="ro-RO" altLang="ro-RO" dirty="0"/>
              <a:t>ă</a:t>
            </a:r>
            <a:r>
              <a:rPr lang="en-US" altLang="ro-RO" dirty="0" err="1"/>
              <a:t>toare</a:t>
            </a:r>
            <a:r>
              <a:rPr lang="en-US" altLang="ro-RO" dirty="0"/>
              <a:t>.</a:t>
            </a:r>
            <a:endParaRPr lang="ro-RO" altLang="ro-RO" dirty="0"/>
          </a:p>
          <a:p>
            <a:pPr indent="231775">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Discipline studiate utile în realizarea proiectului</a:t>
            </a:r>
            <a:endParaRPr lang="en-US" altLang="en-US" sz="2400" b="1" dirty="0">
              <a:latin typeface="Arial" charset="0"/>
              <a:cs typeface="Arial" charset="0"/>
            </a:endParaRPr>
          </a:p>
        </p:txBody>
      </p:sp>
      <p:sp>
        <p:nvSpPr>
          <p:cNvPr id="5"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marL="177800" indent="-177800">
              <a:buFont typeface="Arial" pitchFamily="34" charset="0"/>
              <a:buChar char="•"/>
              <a:defRPr/>
            </a:pPr>
            <a:r>
              <a:rPr lang="en-US" dirty="0">
                <a:latin typeface="Arial" pitchFamily="34" charset="0"/>
                <a:ea typeface="+mj-ea"/>
                <a:cs typeface="Arial" pitchFamily="34" charset="0"/>
              </a:rPr>
              <a:t>S</a:t>
            </a:r>
            <a:r>
              <a:rPr lang="ro-RO" dirty="0">
                <a:latin typeface="Arial" pitchFamily="34" charset="0"/>
                <a:ea typeface="+mj-ea"/>
                <a:cs typeface="Arial" pitchFamily="34" charset="0"/>
              </a:rPr>
              <a:t>e trec disciplinele </a:t>
            </a:r>
            <a:r>
              <a:rPr lang="en-US" dirty="0">
                <a:latin typeface="Arial" pitchFamily="34" charset="0"/>
                <a:ea typeface="+mj-ea"/>
                <a:cs typeface="Arial" pitchFamily="34" charset="0"/>
              </a:rPr>
              <a:t>din </a:t>
            </a:r>
            <a:r>
              <a:rPr lang="ro-RO" dirty="0">
                <a:latin typeface="Arial" pitchFamily="34" charset="0"/>
                <a:ea typeface="+mj-ea"/>
                <a:cs typeface="Arial" pitchFamily="34" charset="0"/>
              </a:rPr>
              <a:t>care au fost utilizate cunoștințe/informații pentru realizarea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ro-RO" dirty="0">
                <a:latin typeface="Arial" pitchFamily="34" charset="0"/>
                <a:ea typeface="+mj-ea"/>
                <a:cs typeface="Arial" pitchFamily="34" charset="0"/>
              </a:rPr>
              <a:t> </a:t>
            </a:r>
            <a:endParaRPr lang="en-US" dirty="0">
              <a:latin typeface="Arial" pitchFamily="34" charset="0"/>
              <a:ea typeface="+mj-ea"/>
              <a:cs typeface="Arial" pitchFamily="34" charset="0"/>
            </a:endParaRPr>
          </a:p>
          <a:p>
            <a:pPr marL="177800" indent="-177800">
              <a:buFont typeface="Arial" pitchFamily="34" charset="0"/>
              <a:buChar char="•"/>
              <a:defRPr/>
            </a:pPr>
            <a:r>
              <a:rPr lang="en-US" dirty="0">
                <a:latin typeface="Arial" pitchFamily="34" charset="0"/>
                <a:ea typeface="+mj-ea"/>
                <a:cs typeface="Arial" pitchFamily="34" charset="0"/>
              </a:rPr>
              <a:t>Ce discipline, </a:t>
            </a:r>
            <a:r>
              <a:rPr lang="en-US" dirty="0" err="1">
                <a:latin typeface="Arial" pitchFamily="34" charset="0"/>
                <a:ea typeface="+mj-ea"/>
                <a:cs typeface="Arial" pitchFamily="34" charset="0"/>
              </a:rPr>
              <a:t>aflate</a:t>
            </a:r>
            <a:r>
              <a:rPr lang="en-US" dirty="0">
                <a:latin typeface="Arial" pitchFamily="34" charset="0"/>
                <a:ea typeface="+mj-ea"/>
                <a:cs typeface="Arial" pitchFamily="34" charset="0"/>
              </a:rPr>
              <a:t> </a:t>
            </a:r>
            <a:r>
              <a:rPr lang="ro-RO" dirty="0">
                <a:latin typeface="Arial" pitchFamily="34" charset="0"/>
                <a:ea typeface="+mj-ea"/>
                <a:cs typeface="Arial" pitchFamily="34" charset="0"/>
              </a:rPr>
              <a:t>î</a:t>
            </a:r>
            <a:r>
              <a:rPr lang="en-US" dirty="0">
                <a:latin typeface="Arial" pitchFamily="34" charset="0"/>
                <a:ea typeface="+mj-ea"/>
                <a:cs typeface="Arial" pitchFamily="34" charset="0"/>
              </a:rPr>
              <a:t>n </a:t>
            </a:r>
            <a:r>
              <a:rPr lang="en-US" dirty="0" err="1">
                <a:latin typeface="Arial" pitchFamily="34" charset="0"/>
                <a:ea typeface="+mj-ea"/>
                <a:cs typeface="Arial" pitchFamily="34" charset="0"/>
              </a:rPr>
              <a:t>semestrele</a:t>
            </a:r>
            <a:r>
              <a:rPr lang="en-US" dirty="0">
                <a:latin typeface="Arial" pitchFamily="34" charset="0"/>
                <a:ea typeface="+mj-ea"/>
                <a:cs typeface="Arial" pitchFamily="34" charset="0"/>
              </a:rPr>
              <a:t> din </a:t>
            </a:r>
            <a:r>
              <a:rPr lang="en-US" dirty="0" err="1">
                <a:latin typeface="Arial" pitchFamily="34" charset="0"/>
                <a:ea typeface="+mj-ea"/>
                <a:cs typeface="Arial" pitchFamily="34" charset="0"/>
              </a:rPr>
              <a:t>amonte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ar</a:t>
            </a:r>
            <a:r>
              <a:rPr lang="en-US" dirty="0">
                <a:latin typeface="Arial" pitchFamily="34" charset="0"/>
                <a:ea typeface="+mj-ea"/>
                <a:cs typeface="Arial" pitchFamily="34" charset="0"/>
              </a:rPr>
              <a:t> fi </a:t>
            </a:r>
            <a:r>
              <a:rPr lang="en-US" dirty="0" err="1">
                <a:latin typeface="Arial" pitchFamily="34" charset="0"/>
                <a:ea typeface="+mj-ea"/>
                <a:cs typeface="Arial" pitchFamily="34" charset="0"/>
              </a:rPr>
              <a:t>trebuit</a:t>
            </a:r>
            <a:r>
              <a:rPr lang="en-US" dirty="0">
                <a:latin typeface="Arial" pitchFamily="34" charset="0"/>
                <a:ea typeface="+mj-ea"/>
                <a:cs typeface="Arial" pitchFamily="34" charset="0"/>
              </a:rPr>
              <a:t> s</a:t>
            </a:r>
            <a:r>
              <a:rPr lang="ro-RO" dirty="0">
                <a:latin typeface="Arial" pitchFamily="34" charset="0"/>
                <a:ea typeface="+mj-ea"/>
                <a:cs typeface="Arial" pitchFamily="34" charset="0"/>
              </a:rPr>
              <a:t>ă</a:t>
            </a:r>
            <a:r>
              <a:rPr lang="en-US" dirty="0">
                <a:latin typeface="Arial" pitchFamily="34" charset="0"/>
                <a:ea typeface="+mj-ea"/>
                <a:cs typeface="Arial" pitchFamily="34" charset="0"/>
              </a:rPr>
              <a:t> fie </a:t>
            </a:r>
            <a:r>
              <a:rPr lang="en-US" dirty="0" err="1">
                <a:latin typeface="Arial" pitchFamily="34" charset="0"/>
                <a:ea typeface="+mj-ea"/>
                <a:cs typeface="Arial" pitchFamily="34" charset="0"/>
              </a:rPr>
              <a:t>mai</a:t>
            </a:r>
            <a:r>
              <a:rPr lang="en-US" dirty="0">
                <a:latin typeface="Arial" pitchFamily="34" charset="0"/>
                <a:ea typeface="+mj-ea"/>
                <a:cs typeface="Arial" pitchFamily="34" charset="0"/>
              </a:rPr>
              <a:t> bine </a:t>
            </a:r>
            <a:r>
              <a:rPr lang="ro-RO" dirty="0">
                <a:latin typeface="Arial" pitchFamily="34" charset="0"/>
                <a:ea typeface="+mj-ea"/>
                <a:cs typeface="Arial" pitchFamily="34" charset="0"/>
              </a:rPr>
              <a:t>î</a:t>
            </a:r>
            <a:r>
              <a:rPr lang="en-US" dirty="0" err="1">
                <a:latin typeface="Arial" pitchFamily="34" charset="0"/>
                <a:ea typeface="+mj-ea"/>
                <a:cs typeface="Arial" pitchFamily="34" charset="0"/>
              </a:rPr>
              <a:t>nsu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ite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pentru</a:t>
            </a:r>
            <a:r>
              <a:rPr lang="en-US" dirty="0">
                <a:latin typeface="Arial" pitchFamily="34" charset="0"/>
                <a:ea typeface="+mj-ea"/>
                <a:cs typeface="Arial" pitchFamily="34" charset="0"/>
              </a:rPr>
              <a:t> 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urarea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realiz</a:t>
            </a:r>
            <a:r>
              <a:rPr lang="ro-RO" dirty="0">
                <a:latin typeface="Arial" pitchFamily="34" charset="0"/>
                <a:ea typeface="+mj-ea"/>
                <a:cs typeface="Arial" pitchFamily="34" charset="0"/>
              </a:rPr>
              <a:t>ă</a:t>
            </a:r>
            <a:r>
              <a:rPr lang="en-US" dirty="0" err="1">
                <a:latin typeface="Arial" pitchFamily="34" charset="0"/>
                <a:ea typeface="+mj-ea"/>
                <a:cs typeface="Arial" pitchFamily="34" charset="0"/>
              </a:rPr>
              <a:t>rii</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activit</a:t>
            </a:r>
            <a:r>
              <a:rPr lang="ro-RO" dirty="0" err="1">
                <a:latin typeface="Arial" pitchFamily="34" charset="0"/>
                <a:ea typeface="+mj-ea"/>
                <a:cs typeface="Arial" pitchFamily="34" charset="0"/>
              </a:rPr>
              <a:t>ăț</a:t>
            </a:r>
            <a:r>
              <a:rPr lang="en-US" dirty="0" err="1">
                <a:latin typeface="Arial" pitchFamily="34" charset="0"/>
                <a:ea typeface="+mj-ea"/>
                <a:cs typeface="Arial" pitchFamily="34" charset="0"/>
              </a:rPr>
              <a:t>ilor</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conexe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en-US" dirty="0">
                <a:latin typeface="Arial" pitchFamily="34" charset="0"/>
                <a:ea typeface="+mj-ea"/>
                <a:cs typeface="Arial" pitchFamily="34" charset="0"/>
              </a:rPr>
              <a:t>?</a:t>
            </a:r>
          </a:p>
          <a:p>
            <a:pPr>
              <a:buFont typeface="Arial" pitchFamily="34" charset="0"/>
              <a:buChar char="•"/>
              <a:defRPr/>
            </a:pPr>
            <a:endParaRPr lang="en-US" dirty="0">
              <a:ea typeface="+mj-ea"/>
            </a:endParaRPr>
          </a:p>
          <a:p>
            <a:pPr>
              <a:buFont typeface="Arial" pitchFamily="34" charset="0"/>
              <a:buChar char="•"/>
              <a:defRPr/>
            </a:pPr>
            <a:endParaRPr lang="ro-RO" dirty="0">
              <a:solidFill>
                <a:srgbClr val="FF0000"/>
              </a:solidFill>
              <a:ea typeface="+mj-ea"/>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Schema bloc</a:t>
            </a:r>
            <a:endParaRPr lang="en-US" altLang="en-US" sz="2400" b="1" dirty="0">
              <a:latin typeface="Arial" charset="0"/>
              <a:cs typeface="Arial" charset="0"/>
            </a:endParaRPr>
          </a:p>
        </p:txBody>
      </p:sp>
      <p:pic>
        <p:nvPicPr>
          <p:cNvPr id="3" name="Picture 2">
            <a:extLst>
              <a:ext uri="{FF2B5EF4-FFF2-40B4-BE49-F238E27FC236}">
                <a16:creationId xmlns:a16="http://schemas.microsoft.com/office/drawing/2014/main" id="{5B8523F9-AD2D-DCB8-E43C-F08F48755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24000"/>
            <a:ext cx="3547191" cy="1582514"/>
          </a:xfrm>
          <a:prstGeom prst="rect">
            <a:avLst/>
          </a:prstGeom>
        </p:spPr>
      </p:pic>
      <p:sp>
        <p:nvSpPr>
          <p:cNvPr id="4" name="TextBox 3">
            <a:extLst>
              <a:ext uri="{FF2B5EF4-FFF2-40B4-BE49-F238E27FC236}">
                <a16:creationId xmlns:a16="http://schemas.microsoft.com/office/drawing/2014/main" id="{904877A5-8C9B-1BA4-B833-5D0D0EE3A829}"/>
              </a:ext>
            </a:extLst>
          </p:cNvPr>
          <p:cNvSpPr txBox="1"/>
          <p:nvPr/>
        </p:nvSpPr>
        <p:spPr>
          <a:xfrm>
            <a:off x="4191000" y="1524000"/>
            <a:ext cx="4556760" cy="1200329"/>
          </a:xfrm>
          <a:prstGeom prst="rect">
            <a:avLst/>
          </a:prstGeom>
          <a:noFill/>
        </p:spPr>
        <p:txBody>
          <a:bodyPr wrap="square" rtlCol="0">
            <a:spAutoFit/>
          </a:bodyPr>
          <a:lstStyle/>
          <a:p>
            <a:r>
              <a:rPr lang="ro-RO" dirty="0"/>
              <a:t>Etaj diferenţial</a:t>
            </a:r>
            <a:r>
              <a:rPr lang="en-US" dirty="0"/>
              <a:t>: </a:t>
            </a:r>
            <a:r>
              <a:rPr lang="en-US" dirty="0" err="1"/>
              <a:t>etaj</a:t>
            </a:r>
            <a:r>
              <a:rPr lang="en-US" dirty="0"/>
              <a:t> de </a:t>
            </a:r>
            <a:r>
              <a:rPr lang="en-US" dirty="0" err="1"/>
              <a:t>intrare</a:t>
            </a:r>
            <a:r>
              <a:rPr lang="en-US" dirty="0"/>
              <a:t> in circuit, format </a:t>
            </a:r>
            <a:r>
              <a:rPr lang="en-US" dirty="0" err="1"/>
              <a:t>dntr</a:t>
            </a:r>
            <a:r>
              <a:rPr lang="en-US" dirty="0"/>
              <a:t>-o </a:t>
            </a:r>
            <a:r>
              <a:rPr lang="en-US" dirty="0" err="1"/>
              <a:t>pereche</a:t>
            </a:r>
            <a:r>
              <a:rPr lang="en-US" dirty="0"/>
              <a:t> </a:t>
            </a:r>
            <a:r>
              <a:rPr lang="en-US" dirty="0" err="1"/>
              <a:t>diferen</a:t>
            </a:r>
            <a:r>
              <a:rPr lang="ro-RO" dirty="0"/>
              <a:t>ţială care asigură amplificarea semnalului şi calea de reacţie negativă</a:t>
            </a:r>
            <a:endParaRPr lang="en-GB" dirty="0"/>
          </a:p>
        </p:txBody>
      </p:sp>
      <p:sp>
        <p:nvSpPr>
          <p:cNvPr id="5" name="TextBox 4">
            <a:extLst>
              <a:ext uri="{FF2B5EF4-FFF2-40B4-BE49-F238E27FC236}">
                <a16:creationId xmlns:a16="http://schemas.microsoft.com/office/drawing/2014/main" id="{EFE68428-6B46-A184-F305-CBB85343CD50}"/>
              </a:ext>
            </a:extLst>
          </p:cNvPr>
          <p:cNvSpPr txBox="1"/>
          <p:nvPr/>
        </p:nvSpPr>
        <p:spPr>
          <a:xfrm>
            <a:off x="457200" y="3200400"/>
            <a:ext cx="3733800" cy="923330"/>
          </a:xfrm>
          <a:prstGeom prst="rect">
            <a:avLst/>
          </a:prstGeom>
          <a:noFill/>
        </p:spPr>
        <p:txBody>
          <a:bodyPr wrap="square" rtlCol="0">
            <a:spAutoFit/>
          </a:bodyPr>
          <a:lstStyle/>
          <a:p>
            <a:r>
              <a:rPr lang="ro-RO" dirty="0"/>
              <a:t>Amplificator de tensiune</a:t>
            </a:r>
            <a:r>
              <a:rPr lang="en-US" dirty="0"/>
              <a:t>: </a:t>
            </a:r>
            <a:r>
              <a:rPr lang="ro-RO" dirty="0"/>
              <a:t>principalul etaj de câştig în tensiune al circuitului</a:t>
            </a:r>
            <a:endParaRPr lang="en-GB" dirty="0"/>
          </a:p>
        </p:txBody>
      </p:sp>
      <p:sp>
        <p:nvSpPr>
          <p:cNvPr id="6" name="TextBox 5">
            <a:extLst>
              <a:ext uri="{FF2B5EF4-FFF2-40B4-BE49-F238E27FC236}">
                <a16:creationId xmlns:a16="http://schemas.microsoft.com/office/drawing/2014/main" id="{A98EBC50-71C0-C774-B3D8-E646579A8A0E}"/>
              </a:ext>
            </a:extLst>
          </p:cNvPr>
          <p:cNvSpPr txBox="1"/>
          <p:nvPr/>
        </p:nvSpPr>
        <p:spPr>
          <a:xfrm>
            <a:off x="449580" y="4138136"/>
            <a:ext cx="3733800" cy="1200329"/>
          </a:xfrm>
          <a:prstGeom prst="rect">
            <a:avLst/>
          </a:prstGeom>
          <a:noFill/>
        </p:spPr>
        <p:txBody>
          <a:bodyPr wrap="square" rtlCol="0">
            <a:spAutoFit/>
          </a:bodyPr>
          <a:lstStyle/>
          <a:p>
            <a:r>
              <a:rPr lang="ro-RO" dirty="0"/>
              <a:t>Amplificator de curent</a:t>
            </a:r>
            <a:r>
              <a:rPr lang="en-US" dirty="0"/>
              <a:t>: </a:t>
            </a:r>
            <a:r>
              <a:rPr lang="ro-RO" dirty="0"/>
              <a:t>blocul de câştig în curent al circuitului pentru a creşte capabilitatea în curent la ieşire pe sarcina</a:t>
            </a:r>
            <a:endParaRPr lang="en-GB" dirty="0"/>
          </a:p>
        </p:txBody>
      </p:sp>
      <p:sp>
        <p:nvSpPr>
          <p:cNvPr id="7" name="TextBox 6">
            <a:extLst>
              <a:ext uri="{FF2B5EF4-FFF2-40B4-BE49-F238E27FC236}">
                <a16:creationId xmlns:a16="http://schemas.microsoft.com/office/drawing/2014/main" id="{F3E22BBE-E657-0B3A-07E8-BB3FEAFA0E24}"/>
              </a:ext>
            </a:extLst>
          </p:cNvPr>
          <p:cNvSpPr txBox="1"/>
          <p:nvPr/>
        </p:nvSpPr>
        <p:spPr>
          <a:xfrm>
            <a:off x="4191000" y="3118009"/>
            <a:ext cx="3733800" cy="2031325"/>
          </a:xfrm>
          <a:prstGeom prst="rect">
            <a:avLst/>
          </a:prstGeom>
          <a:noFill/>
        </p:spPr>
        <p:txBody>
          <a:bodyPr wrap="square" rtlCol="0">
            <a:spAutoFit/>
          </a:bodyPr>
          <a:lstStyle/>
          <a:p>
            <a:r>
              <a:rPr lang="ro-RO" dirty="0"/>
              <a:t>Etaj de ieşire clasă AB</a:t>
            </a:r>
            <a:r>
              <a:rPr lang="en-US" dirty="0"/>
              <a:t>: </a:t>
            </a:r>
            <a:r>
              <a:rPr lang="en-US" dirty="0" err="1"/>
              <a:t>etaj</a:t>
            </a:r>
            <a:r>
              <a:rPr lang="en-US" dirty="0"/>
              <a:t> de </a:t>
            </a:r>
            <a:r>
              <a:rPr lang="en-US" dirty="0" err="1"/>
              <a:t>ie</a:t>
            </a:r>
            <a:r>
              <a:rPr lang="ro-RO" dirty="0"/>
              <a:t>şire din circuit reali</a:t>
            </a:r>
            <a:r>
              <a:rPr lang="en-US" dirty="0" err="1"/>
              <a:t>zat</a:t>
            </a:r>
            <a:r>
              <a:rPr lang="en-US" dirty="0"/>
              <a:t> din </a:t>
            </a:r>
            <a:r>
              <a:rPr lang="en-US" dirty="0" err="1"/>
              <a:t>pereche</a:t>
            </a:r>
            <a:r>
              <a:rPr lang="en-US" dirty="0"/>
              <a:t> </a:t>
            </a:r>
            <a:r>
              <a:rPr lang="ro-RO" dirty="0"/>
              <a:t>„</a:t>
            </a:r>
            <a:r>
              <a:rPr lang="en-US" dirty="0"/>
              <a:t>push-pull</a:t>
            </a:r>
            <a:r>
              <a:rPr lang="ro-RO" dirty="0"/>
              <a:t>”, etaj care funcționează alternativ pe fiecare alternanță a semnalului, fiind blocat pe alternanța inversă, nu consumă curent static.</a:t>
            </a:r>
            <a:endParaRPr lang="en-GB" dirty="0"/>
          </a:p>
        </p:txBody>
      </p:sp>
    </p:spTree>
    <p:extLst>
      <p:ext uri="{BB962C8B-B14F-4D97-AF65-F5344CB8AC3E}">
        <p14:creationId xmlns:p14="http://schemas.microsoft.com/office/powerpoint/2010/main" val="3743692765"/>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0D131B-51C3-9B7B-04B4-A842C03E5D2A}"/>
              </a:ext>
            </a:extLst>
          </p:cNvPr>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Schema bloc</a:t>
            </a:r>
            <a:endParaRPr lang="en-US" altLang="en-US" sz="2400" b="1" dirty="0">
              <a:latin typeface="Arial" charset="0"/>
              <a:cs typeface="Arial" charset="0"/>
            </a:endParaRPr>
          </a:p>
        </p:txBody>
      </p:sp>
      <p:sp>
        <p:nvSpPr>
          <p:cNvPr id="5" name="TextBox 4">
            <a:extLst>
              <a:ext uri="{FF2B5EF4-FFF2-40B4-BE49-F238E27FC236}">
                <a16:creationId xmlns:a16="http://schemas.microsoft.com/office/drawing/2014/main" id="{105F0417-5517-AF0D-0F40-7D326EFB3C5A}"/>
              </a:ext>
            </a:extLst>
          </p:cNvPr>
          <p:cNvSpPr txBox="1"/>
          <p:nvPr/>
        </p:nvSpPr>
        <p:spPr>
          <a:xfrm>
            <a:off x="304800" y="1600200"/>
            <a:ext cx="8534400" cy="4247317"/>
          </a:xfrm>
          <a:prstGeom prst="rect">
            <a:avLst/>
          </a:prstGeom>
          <a:noFill/>
        </p:spPr>
        <p:txBody>
          <a:bodyPr wrap="square" rtlCol="0">
            <a:spAutoFit/>
          </a:bodyPr>
          <a:lstStyle/>
          <a:p>
            <a:r>
              <a:rPr lang="ro-RO" b="1" dirty="0"/>
              <a:t>Etajul diferențial</a:t>
            </a:r>
            <a:r>
              <a:rPr lang="ro-RO" dirty="0"/>
              <a:t> preia semnalul de la intrare prin baza tranzistorului component și amplifică semnalul primit prin această ramură. Al doilea tranzistor component va realiza legatura cu rețeaua de reacție. </a:t>
            </a:r>
          </a:p>
          <a:p>
            <a:r>
              <a:rPr lang="ro-RO" b="1" dirty="0"/>
              <a:t>Amplificatorul de tensiune </a:t>
            </a:r>
            <a:r>
              <a:rPr lang="ro-RO" dirty="0"/>
              <a:t>va prelua semnalul de la ieșirea diferențialului și îl va amplifica.</a:t>
            </a:r>
          </a:p>
          <a:p>
            <a:r>
              <a:rPr lang="ro-RO" b="1" dirty="0"/>
              <a:t>Amplificatorul de curent </a:t>
            </a:r>
            <a:r>
              <a:rPr lang="ro-RO" dirty="0"/>
              <a:t>va prelua semnalul de ieșirea amplificatorului de tensiune, va repeta semnalul în tensiune și îl va amplifica în curent.</a:t>
            </a:r>
          </a:p>
          <a:p>
            <a:r>
              <a:rPr lang="ro-RO" b="1" dirty="0"/>
              <a:t>Etajul de ieșire </a:t>
            </a:r>
            <a:r>
              <a:rPr lang="ro-RO" dirty="0"/>
              <a:t>va prelua semnalul de la ieșirea amplificatorului de curent, va repeta semnalul în tensiune și îl va amplifica în curent, urmând să îl scoată pe sarcină.</a:t>
            </a:r>
          </a:p>
          <a:p>
            <a:r>
              <a:rPr lang="ro-RO" b="1" dirty="0"/>
              <a:t>Rețeaua de reacție negativă </a:t>
            </a:r>
            <a:r>
              <a:rPr lang="ro-RO" dirty="0"/>
              <a:t>va prelua o parte din semnalul de la ieșire, îl va aduce înapoi la intrare intr-un nod de comparare, va fi scăzut din semnalul de ieșire urmând ca această diferență să meargă mai departe pe calea principală de semnal.</a:t>
            </a:r>
          </a:p>
          <a:p>
            <a:endParaRPr lang="en-GB" dirty="0"/>
          </a:p>
        </p:txBody>
      </p:sp>
    </p:spTree>
    <p:extLst>
      <p:ext uri="{BB962C8B-B14F-4D97-AF65-F5344CB8AC3E}">
        <p14:creationId xmlns:p14="http://schemas.microsoft.com/office/powerpoint/2010/main" val="820832069"/>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a:latin typeface="Arial" charset="0"/>
              <a:cs typeface="Arial" charset="0"/>
            </a:endParaRPr>
          </a:p>
        </p:txBody>
      </p:sp>
      <p:pic>
        <p:nvPicPr>
          <p:cNvPr id="3" name="Picture 2">
            <a:extLst>
              <a:ext uri="{FF2B5EF4-FFF2-40B4-BE49-F238E27FC236}">
                <a16:creationId xmlns:a16="http://schemas.microsoft.com/office/drawing/2014/main" id="{3AF19BE7-F61A-9066-C1BA-92CF9C793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1531620"/>
            <a:ext cx="4465320" cy="2241663"/>
          </a:xfrm>
          <a:prstGeom prst="rect">
            <a:avLst/>
          </a:prstGeom>
        </p:spPr>
      </p:pic>
      <p:pic>
        <p:nvPicPr>
          <p:cNvPr id="4" name="Picture 3">
            <a:extLst>
              <a:ext uri="{FF2B5EF4-FFF2-40B4-BE49-F238E27FC236}">
                <a16:creationId xmlns:a16="http://schemas.microsoft.com/office/drawing/2014/main" id="{75197C8B-47E1-CDB1-37CA-AA0586B9198A}"/>
              </a:ext>
            </a:extLst>
          </p:cNvPr>
          <p:cNvPicPr>
            <a:picLocks noChangeAspect="1"/>
          </p:cNvPicPr>
          <p:nvPr/>
        </p:nvPicPr>
        <p:blipFill>
          <a:blip r:embed="rId3"/>
          <a:stretch>
            <a:fillRect/>
          </a:stretch>
        </p:blipFill>
        <p:spPr>
          <a:xfrm>
            <a:off x="5486400" y="1524229"/>
            <a:ext cx="1066800" cy="2256444"/>
          </a:xfrm>
          <a:prstGeom prst="rect">
            <a:avLst/>
          </a:prstGeom>
        </p:spPr>
      </p:pic>
      <p:sp>
        <p:nvSpPr>
          <p:cNvPr id="5" name="TextBox 4">
            <a:extLst>
              <a:ext uri="{FF2B5EF4-FFF2-40B4-BE49-F238E27FC236}">
                <a16:creationId xmlns:a16="http://schemas.microsoft.com/office/drawing/2014/main" id="{102A02E3-E6F2-71AE-05AC-4FC34A8A7920}"/>
              </a:ext>
            </a:extLst>
          </p:cNvPr>
          <p:cNvSpPr txBox="1"/>
          <p:nvPr/>
        </p:nvSpPr>
        <p:spPr>
          <a:xfrm>
            <a:off x="5410200" y="891385"/>
            <a:ext cx="1295400" cy="646331"/>
          </a:xfrm>
          <a:prstGeom prst="rect">
            <a:avLst/>
          </a:prstGeom>
          <a:noFill/>
        </p:spPr>
        <p:txBody>
          <a:bodyPr wrap="square" rtlCol="0">
            <a:spAutoFit/>
          </a:bodyPr>
          <a:lstStyle/>
          <a:p>
            <a:r>
              <a:rPr lang="en-US" dirty="0" err="1"/>
              <a:t>Etaj</a:t>
            </a:r>
            <a:r>
              <a:rPr lang="en-US" dirty="0"/>
              <a:t> </a:t>
            </a:r>
            <a:r>
              <a:rPr lang="en-US" dirty="0" err="1"/>
              <a:t>diferen</a:t>
            </a:r>
            <a:r>
              <a:rPr lang="ro-RO" dirty="0"/>
              <a:t>ț</a:t>
            </a:r>
            <a:r>
              <a:rPr lang="en-US" dirty="0" err="1"/>
              <a:t>ial</a:t>
            </a:r>
            <a:endParaRPr lang="en-GB" dirty="0"/>
          </a:p>
        </p:txBody>
      </p:sp>
      <p:pic>
        <p:nvPicPr>
          <p:cNvPr id="7" name="Picture 6">
            <a:extLst>
              <a:ext uri="{FF2B5EF4-FFF2-40B4-BE49-F238E27FC236}">
                <a16:creationId xmlns:a16="http://schemas.microsoft.com/office/drawing/2014/main" id="{3E786AB3-9B66-B583-E4C9-C6A3C1706408}"/>
              </a:ext>
            </a:extLst>
          </p:cNvPr>
          <p:cNvPicPr>
            <a:picLocks noChangeAspect="1"/>
          </p:cNvPicPr>
          <p:nvPr/>
        </p:nvPicPr>
        <p:blipFill>
          <a:blip r:embed="rId4"/>
          <a:stretch>
            <a:fillRect/>
          </a:stretch>
        </p:blipFill>
        <p:spPr>
          <a:xfrm>
            <a:off x="7200900" y="1524000"/>
            <a:ext cx="1409700" cy="942975"/>
          </a:xfrm>
          <a:prstGeom prst="rect">
            <a:avLst/>
          </a:prstGeom>
        </p:spPr>
      </p:pic>
      <p:sp>
        <p:nvSpPr>
          <p:cNvPr id="8" name="TextBox 7">
            <a:extLst>
              <a:ext uri="{FF2B5EF4-FFF2-40B4-BE49-F238E27FC236}">
                <a16:creationId xmlns:a16="http://schemas.microsoft.com/office/drawing/2014/main" id="{A9AD086B-A9FA-4C29-C3AF-DCA5D459849C}"/>
              </a:ext>
            </a:extLst>
          </p:cNvPr>
          <p:cNvSpPr txBox="1"/>
          <p:nvPr/>
        </p:nvSpPr>
        <p:spPr>
          <a:xfrm>
            <a:off x="7075932" y="891385"/>
            <a:ext cx="1447800" cy="646331"/>
          </a:xfrm>
          <a:prstGeom prst="rect">
            <a:avLst/>
          </a:prstGeom>
          <a:noFill/>
        </p:spPr>
        <p:txBody>
          <a:bodyPr wrap="square" rtlCol="0">
            <a:spAutoFit/>
          </a:bodyPr>
          <a:lstStyle/>
          <a:p>
            <a:r>
              <a:rPr lang="en-US" dirty="0" err="1"/>
              <a:t>Etaj</a:t>
            </a:r>
            <a:r>
              <a:rPr lang="en-US" dirty="0"/>
              <a:t> de c</a:t>
            </a:r>
            <a:r>
              <a:rPr lang="ro-RO" dirty="0"/>
              <a:t>âștig</a:t>
            </a:r>
            <a:endParaRPr lang="en-US" dirty="0"/>
          </a:p>
        </p:txBody>
      </p:sp>
      <p:pic>
        <p:nvPicPr>
          <p:cNvPr id="10" name="Picture 9">
            <a:extLst>
              <a:ext uri="{FF2B5EF4-FFF2-40B4-BE49-F238E27FC236}">
                <a16:creationId xmlns:a16="http://schemas.microsoft.com/office/drawing/2014/main" id="{38434B0A-F94D-313F-2576-54EC092C15F1}"/>
              </a:ext>
            </a:extLst>
          </p:cNvPr>
          <p:cNvPicPr>
            <a:picLocks noChangeAspect="1"/>
          </p:cNvPicPr>
          <p:nvPr/>
        </p:nvPicPr>
        <p:blipFill>
          <a:blip r:embed="rId5"/>
          <a:stretch>
            <a:fillRect/>
          </a:stretch>
        </p:blipFill>
        <p:spPr>
          <a:xfrm>
            <a:off x="411480" y="4419600"/>
            <a:ext cx="1019175" cy="1733550"/>
          </a:xfrm>
          <a:prstGeom prst="rect">
            <a:avLst/>
          </a:prstGeom>
        </p:spPr>
      </p:pic>
      <p:sp>
        <p:nvSpPr>
          <p:cNvPr id="11" name="TextBox 10">
            <a:extLst>
              <a:ext uri="{FF2B5EF4-FFF2-40B4-BE49-F238E27FC236}">
                <a16:creationId xmlns:a16="http://schemas.microsoft.com/office/drawing/2014/main" id="{F3135C6A-49C4-93EF-67FD-DF1392B10DCC}"/>
              </a:ext>
            </a:extLst>
          </p:cNvPr>
          <p:cNvSpPr txBox="1"/>
          <p:nvPr/>
        </p:nvSpPr>
        <p:spPr>
          <a:xfrm>
            <a:off x="307848" y="3810000"/>
            <a:ext cx="1874520" cy="646331"/>
          </a:xfrm>
          <a:prstGeom prst="rect">
            <a:avLst/>
          </a:prstGeom>
          <a:noFill/>
        </p:spPr>
        <p:txBody>
          <a:bodyPr wrap="square" rtlCol="0">
            <a:spAutoFit/>
          </a:bodyPr>
          <a:lstStyle/>
          <a:p>
            <a:r>
              <a:rPr lang="ro-RO" dirty="0"/>
              <a:t>Etaj de câștig în curent</a:t>
            </a:r>
            <a:endParaRPr lang="en-GB" dirty="0"/>
          </a:p>
        </p:txBody>
      </p:sp>
      <p:pic>
        <p:nvPicPr>
          <p:cNvPr id="13" name="Picture 12">
            <a:extLst>
              <a:ext uri="{FF2B5EF4-FFF2-40B4-BE49-F238E27FC236}">
                <a16:creationId xmlns:a16="http://schemas.microsoft.com/office/drawing/2014/main" id="{D6D671A1-F375-209F-E313-8E8295EB35BE}"/>
              </a:ext>
            </a:extLst>
          </p:cNvPr>
          <p:cNvPicPr>
            <a:picLocks noChangeAspect="1"/>
          </p:cNvPicPr>
          <p:nvPr/>
        </p:nvPicPr>
        <p:blipFill>
          <a:blip r:embed="rId6"/>
          <a:stretch>
            <a:fillRect/>
          </a:stretch>
        </p:blipFill>
        <p:spPr>
          <a:xfrm>
            <a:off x="2280444" y="4419600"/>
            <a:ext cx="1214850" cy="1733550"/>
          </a:xfrm>
          <a:prstGeom prst="rect">
            <a:avLst/>
          </a:prstGeom>
        </p:spPr>
      </p:pic>
      <p:sp>
        <p:nvSpPr>
          <p:cNvPr id="14" name="TextBox 13">
            <a:extLst>
              <a:ext uri="{FF2B5EF4-FFF2-40B4-BE49-F238E27FC236}">
                <a16:creationId xmlns:a16="http://schemas.microsoft.com/office/drawing/2014/main" id="{5A912DFF-8678-991F-BCE5-7FC978B5CE07}"/>
              </a:ext>
            </a:extLst>
          </p:cNvPr>
          <p:cNvSpPr txBox="1"/>
          <p:nvPr/>
        </p:nvSpPr>
        <p:spPr>
          <a:xfrm>
            <a:off x="2182368" y="3810000"/>
            <a:ext cx="1874520" cy="646331"/>
          </a:xfrm>
          <a:prstGeom prst="rect">
            <a:avLst/>
          </a:prstGeom>
          <a:noFill/>
        </p:spPr>
        <p:txBody>
          <a:bodyPr wrap="square" rtlCol="0">
            <a:spAutoFit/>
          </a:bodyPr>
          <a:lstStyle/>
          <a:p>
            <a:r>
              <a:rPr lang="en-US" dirty="0" err="1"/>
              <a:t>Etaj</a:t>
            </a:r>
            <a:r>
              <a:rPr lang="en-US" dirty="0"/>
              <a:t> de </a:t>
            </a:r>
            <a:r>
              <a:rPr lang="en-US" dirty="0" err="1"/>
              <a:t>ie</a:t>
            </a:r>
            <a:r>
              <a:rPr lang="ro-RO" dirty="0"/>
              <a:t>șire clasa AB</a:t>
            </a:r>
            <a:endParaRPr lang="en-GB" dirty="0"/>
          </a:p>
        </p:txBody>
      </p:sp>
      <p:pic>
        <p:nvPicPr>
          <p:cNvPr id="16" name="Picture 15">
            <a:extLst>
              <a:ext uri="{FF2B5EF4-FFF2-40B4-BE49-F238E27FC236}">
                <a16:creationId xmlns:a16="http://schemas.microsoft.com/office/drawing/2014/main" id="{A03350B6-6908-8301-FE53-450E4FA47D69}"/>
              </a:ext>
            </a:extLst>
          </p:cNvPr>
          <p:cNvPicPr>
            <a:picLocks noChangeAspect="1"/>
          </p:cNvPicPr>
          <p:nvPr/>
        </p:nvPicPr>
        <p:blipFill>
          <a:blip r:embed="rId7"/>
          <a:stretch>
            <a:fillRect/>
          </a:stretch>
        </p:blipFill>
        <p:spPr>
          <a:xfrm>
            <a:off x="3890962" y="4435861"/>
            <a:ext cx="1519238" cy="1399926"/>
          </a:xfrm>
          <a:prstGeom prst="rect">
            <a:avLst/>
          </a:prstGeom>
        </p:spPr>
      </p:pic>
      <p:sp>
        <p:nvSpPr>
          <p:cNvPr id="17" name="TextBox 16">
            <a:extLst>
              <a:ext uri="{FF2B5EF4-FFF2-40B4-BE49-F238E27FC236}">
                <a16:creationId xmlns:a16="http://schemas.microsoft.com/office/drawing/2014/main" id="{11A2AEE6-8DA4-D913-F0B1-C5AF9064FA40}"/>
              </a:ext>
            </a:extLst>
          </p:cNvPr>
          <p:cNvSpPr txBox="1"/>
          <p:nvPr/>
        </p:nvSpPr>
        <p:spPr>
          <a:xfrm>
            <a:off x="3813047" y="3817390"/>
            <a:ext cx="1991108" cy="646331"/>
          </a:xfrm>
          <a:prstGeom prst="rect">
            <a:avLst/>
          </a:prstGeom>
          <a:noFill/>
        </p:spPr>
        <p:txBody>
          <a:bodyPr wrap="square" rtlCol="0">
            <a:spAutoFit/>
          </a:bodyPr>
          <a:lstStyle/>
          <a:p>
            <a:r>
              <a:rPr lang="en-US" dirty="0" err="1"/>
              <a:t>Surs</a:t>
            </a:r>
            <a:r>
              <a:rPr lang="ro-RO" dirty="0"/>
              <a:t>ă de curent constant</a:t>
            </a:r>
            <a:endParaRPr lang="en-GB" dirty="0"/>
          </a:p>
        </p:txBody>
      </p:sp>
      <p:pic>
        <p:nvPicPr>
          <p:cNvPr id="19" name="Picture 18">
            <a:extLst>
              <a:ext uri="{FF2B5EF4-FFF2-40B4-BE49-F238E27FC236}">
                <a16:creationId xmlns:a16="http://schemas.microsoft.com/office/drawing/2014/main" id="{99A2C2A1-6654-9AE3-4442-AF66F8D767A4}"/>
              </a:ext>
            </a:extLst>
          </p:cNvPr>
          <p:cNvPicPr>
            <a:picLocks noChangeAspect="1"/>
          </p:cNvPicPr>
          <p:nvPr/>
        </p:nvPicPr>
        <p:blipFill>
          <a:blip r:embed="rId8"/>
          <a:stretch>
            <a:fillRect/>
          </a:stretch>
        </p:blipFill>
        <p:spPr>
          <a:xfrm>
            <a:off x="5562600" y="4441046"/>
            <a:ext cx="3430491" cy="801469"/>
          </a:xfrm>
          <a:prstGeom prst="rect">
            <a:avLst/>
          </a:prstGeom>
        </p:spPr>
      </p:pic>
      <p:sp>
        <p:nvSpPr>
          <p:cNvPr id="20" name="TextBox 19">
            <a:extLst>
              <a:ext uri="{FF2B5EF4-FFF2-40B4-BE49-F238E27FC236}">
                <a16:creationId xmlns:a16="http://schemas.microsoft.com/office/drawing/2014/main" id="{82052C6B-E50D-2144-8995-0FE28096A4D4}"/>
              </a:ext>
            </a:extLst>
          </p:cNvPr>
          <p:cNvSpPr txBox="1"/>
          <p:nvPr/>
        </p:nvSpPr>
        <p:spPr>
          <a:xfrm>
            <a:off x="5562600" y="3803674"/>
            <a:ext cx="3339845" cy="646331"/>
          </a:xfrm>
          <a:prstGeom prst="rect">
            <a:avLst/>
          </a:prstGeom>
          <a:noFill/>
        </p:spPr>
        <p:txBody>
          <a:bodyPr wrap="square" rtlCol="0">
            <a:spAutoFit/>
          </a:bodyPr>
          <a:lstStyle/>
          <a:p>
            <a:r>
              <a:rPr lang="ro-RO" dirty="0"/>
              <a:t>Oglinzi de curent pentru polarizare in curent constant</a:t>
            </a:r>
            <a:endParaRPr lang="en-GB" dirty="0"/>
          </a:p>
        </p:txBody>
      </p:sp>
    </p:spTree>
    <p:extLst>
      <p:ext uri="{BB962C8B-B14F-4D97-AF65-F5344CB8AC3E}">
        <p14:creationId xmlns:p14="http://schemas.microsoft.com/office/powerpoint/2010/main" val="2904240085"/>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a:latin typeface="Arial" charset="0"/>
              <a:cs typeface="Arial" charset="0"/>
            </a:endParaRPr>
          </a:p>
        </p:txBody>
      </p:sp>
      <p:sp>
        <p:nvSpPr>
          <p:cNvPr id="2" name="TextBox 1">
            <a:extLst>
              <a:ext uri="{FF2B5EF4-FFF2-40B4-BE49-F238E27FC236}">
                <a16:creationId xmlns:a16="http://schemas.microsoft.com/office/drawing/2014/main" id="{7235C324-BA36-165C-4C9E-E40F1C906CCD}"/>
              </a:ext>
            </a:extLst>
          </p:cNvPr>
          <p:cNvSpPr txBox="1"/>
          <p:nvPr/>
        </p:nvSpPr>
        <p:spPr>
          <a:xfrm>
            <a:off x="304800" y="1447800"/>
            <a:ext cx="8229600" cy="5078313"/>
          </a:xfrm>
          <a:prstGeom prst="rect">
            <a:avLst/>
          </a:prstGeom>
          <a:noFill/>
        </p:spPr>
        <p:txBody>
          <a:bodyPr wrap="square" rtlCol="0">
            <a:spAutoFit/>
          </a:bodyPr>
          <a:lstStyle/>
          <a:p>
            <a:r>
              <a:rPr lang="ro-RO" dirty="0"/>
              <a:t>Justificare</a:t>
            </a:r>
            <a:r>
              <a:rPr lang="en-US" dirty="0"/>
              <a:t>:</a:t>
            </a:r>
          </a:p>
          <a:p>
            <a:r>
              <a:rPr lang="ro-RO" b="1" dirty="0"/>
              <a:t>Etajul de intrare diferențial </a:t>
            </a:r>
            <a:r>
              <a:rPr lang="ro-RO" dirty="0"/>
              <a:t>cu 2 tranzistoare în pereche diferențială are rolul de </a:t>
            </a:r>
            <a:r>
              <a:rPr lang="en-US" dirty="0"/>
              <a:t>a </a:t>
            </a:r>
            <a:r>
              <a:rPr lang="en-US" dirty="0" err="1"/>
              <a:t>asigura</a:t>
            </a:r>
            <a:r>
              <a:rPr lang="en-US" dirty="0"/>
              <a:t> un c</a:t>
            </a:r>
            <a:r>
              <a:rPr lang="ro-RO" dirty="0"/>
              <a:t>âștig inițial de etaj emitor comun pe tranzistorul Q6 și pentru a asigura o cale pentru reacția negativă serie-paralel prin Q7. Etajul lucrează simetric, la curenți egali asigurați de sarcina pasivă R7 R8 și dioda de echilibru a căderii de tensiune D1. Etajul are o rezistență de ieșire mare.</a:t>
            </a:r>
          </a:p>
          <a:p>
            <a:r>
              <a:rPr lang="ro-RO" b="1" dirty="0"/>
              <a:t>Etajul de câștig în tensiune</a:t>
            </a:r>
            <a:r>
              <a:rPr lang="ro-RO" dirty="0"/>
              <a:t> reprezintă principală sursă de câștig a circuitului. Reprezintă un etaj de tip emitor comun (Q11). Este compensat Miller cu condensatorul C1 pentru a deplasa polul dominant la o frecvență mult mai mare decât banda de lucru a amplificatorului.</a:t>
            </a:r>
            <a:endParaRPr lang="ro-RO" b="1" dirty="0"/>
          </a:p>
          <a:p>
            <a:r>
              <a:rPr lang="ro-RO" b="1" dirty="0"/>
              <a:t>Amplificatorul de curent</a:t>
            </a:r>
            <a:r>
              <a:rPr lang="ro-RO" dirty="0"/>
              <a:t>, reprezentat de Q12, în configurație colector comun (repetor de tensiune), are rolul de a amplifica de </a:t>
            </a:r>
            <a:r>
              <a:rPr lang="el-GR" dirty="0"/>
              <a:t>β</a:t>
            </a:r>
            <a:r>
              <a:rPr lang="ro-RO" dirty="0"/>
              <a:t> ori curentul primit prin bază pentru a crește capabilitatea în curent a circuitului.</a:t>
            </a:r>
          </a:p>
          <a:p>
            <a:r>
              <a:rPr lang="ro-RO" b="1" dirty="0"/>
              <a:t>Etajul de ieșire în clasă AB </a:t>
            </a:r>
            <a:r>
              <a:rPr lang="ro-RO" dirty="0"/>
              <a:t>realizează „ieșirea” pe sarcină a circuitului. Este reprezentat de Q5, Q9 în configurație push-pull, etaj tip colector comun, și circuitul de tip „super-dioda” Q8, R5, R6, V1, cu rol în polarizarea etajului de ieșire.</a:t>
            </a:r>
            <a:endParaRPr lang="ro-RO" b="1" dirty="0"/>
          </a:p>
          <a:p>
            <a:endParaRPr lang="en-GB" dirty="0"/>
          </a:p>
        </p:txBody>
      </p:sp>
    </p:spTree>
    <p:extLst>
      <p:ext uri="{BB962C8B-B14F-4D97-AF65-F5344CB8AC3E}">
        <p14:creationId xmlns:p14="http://schemas.microsoft.com/office/powerpoint/2010/main" val="3632687754"/>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990600"/>
            <a:ext cx="7772400" cy="457200"/>
          </a:xfrm>
        </p:spPr>
        <p:txBody>
          <a:bodyPr/>
          <a:lstStyle/>
          <a:p>
            <a:pPr algn="l"/>
            <a:r>
              <a:rPr lang="ro-RO" altLang="en-US" sz="2400" b="1" dirty="0">
                <a:latin typeface="Arial" charset="0"/>
                <a:cs typeface="Arial" charset="0"/>
              </a:rPr>
              <a:t>Schema electrică </a:t>
            </a:r>
            <a:endParaRPr lang="en-US" altLang="en-US" sz="2400" b="1" dirty="0">
              <a:latin typeface="Arial" charset="0"/>
              <a:cs typeface="Arial" charset="0"/>
            </a:endParaRPr>
          </a:p>
        </p:txBody>
      </p:sp>
      <p:sp>
        <p:nvSpPr>
          <p:cNvPr id="2" name="TextBox 1">
            <a:extLst>
              <a:ext uri="{FF2B5EF4-FFF2-40B4-BE49-F238E27FC236}">
                <a16:creationId xmlns:a16="http://schemas.microsoft.com/office/drawing/2014/main" id="{7235C324-BA36-165C-4C9E-E40F1C906CCD}"/>
              </a:ext>
            </a:extLst>
          </p:cNvPr>
          <p:cNvSpPr txBox="1"/>
          <p:nvPr/>
        </p:nvSpPr>
        <p:spPr>
          <a:xfrm>
            <a:off x="304800" y="1415592"/>
            <a:ext cx="8229600" cy="5078313"/>
          </a:xfrm>
          <a:prstGeom prst="rect">
            <a:avLst/>
          </a:prstGeom>
          <a:noFill/>
        </p:spPr>
        <p:txBody>
          <a:bodyPr wrap="square" rtlCol="0">
            <a:spAutoFit/>
          </a:bodyPr>
          <a:lstStyle/>
          <a:p>
            <a:r>
              <a:rPr lang="ro-RO" dirty="0"/>
              <a:t>Configurația push-pull are rolul de a nu consuma curent static în funcționarea în regim alternativ. Pe alternanța pozitivă a semnalului Q8 de tip npn va fi deschis și va „repeta” semnalul iar Q9 de tip pnp va fi blocat „deschizând” circuitul spre masă (blocând practic calea de curent). Pe alternanța negativă, semnalul va fi preluat doar de Q9 iar Q8 va fi blocat, singura cale de curent posibilă fiind prin sarcină (exact ca în cazul anterior).</a:t>
            </a:r>
          </a:p>
          <a:p>
            <a:r>
              <a:rPr lang="ro-RO" b="1" dirty="0"/>
              <a:t>Sursa de curent constant </a:t>
            </a:r>
            <a:r>
              <a:rPr lang="ro-RO" dirty="0"/>
              <a:t>este reprezentată de Q2 care utilizează drept referință de tensiune tensiunea V</a:t>
            </a:r>
            <a:r>
              <a:rPr lang="ro-RO" baseline="-25000" dirty="0"/>
              <a:t>BE1 </a:t>
            </a:r>
            <a:r>
              <a:rPr lang="ro-RO" dirty="0"/>
              <a:t>D</a:t>
            </a:r>
            <a:r>
              <a:rPr lang="en-US" dirty="0"/>
              <a:t>, </a:t>
            </a:r>
            <a:r>
              <a:rPr lang="en-US" dirty="0" err="1"/>
              <a:t>generat</a:t>
            </a:r>
            <a:r>
              <a:rPr lang="ro-RO" dirty="0"/>
              <a:t>ă de căderea de tensiune de pe R1.</a:t>
            </a:r>
          </a:p>
          <a:p>
            <a:r>
              <a:rPr lang="ro-RO" b="1" dirty="0"/>
              <a:t>Oglinzile de curent </a:t>
            </a:r>
            <a:r>
              <a:rPr lang="ro-RO" dirty="0"/>
              <a:t>au rolul de a copia curentul generat de sursa Q2 și de a alimenta în curent constant celelalte etaje.</a:t>
            </a:r>
          </a:p>
          <a:p>
            <a:r>
              <a:rPr lang="ro-RO" b="1" dirty="0"/>
              <a:t>Rezistențele </a:t>
            </a:r>
            <a:r>
              <a:rPr lang="ro-RO" dirty="0"/>
              <a:t>au fost alese pentru a avea curenți constanți de aproximativ 1mA prin circuit.</a:t>
            </a:r>
          </a:p>
          <a:p>
            <a:r>
              <a:rPr lang="ro-RO" b="1" dirty="0"/>
              <a:t>Rețeaua de reacție negativă </a:t>
            </a:r>
            <a:r>
              <a:rPr lang="ro-RO" dirty="0"/>
              <a:t>are rolul de a diminua distorsiunile, de a mări banda de lucru în frecvență a amplificatorului și de a controla la valoare constantă amplificarea circuitului. Rezistețele de pe RRN au fost alese pentru a obține valoarea amplificării de 10.</a:t>
            </a:r>
            <a:endParaRPr lang="en-US" b="1" dirty="0"/>
          </a:p>
          <a:p>
            <a:endParaRPr lang="en-GB" dirty="0"/>
          </a:p>
        </p:txBody>
      </p:sp>
    </p:spTree>
    <p:extLst>
      <p:ext uri="{BB962C8B-B14F-4D97-AF65-F5344CB8AC3E}">
        <p14:creationId xmlns:p14="http://schemas.microsoft.com/office/powerpoint/2010/main" val="36992049"/>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pic>
        <p:nvPicPr>
          <p:cNvPr id="5" name="Picture 4" descr="A diagram of a computer&#10;&#10;Description automatically generated">
            <a:extLst>
              <a:ext uri="{FF2B5EF4-FFF2-40B4-BE49-F238E27FC236}">
                <a16:creationId xmlns:a16="http://schemas.microsoft.com/office/drawing/2014/main" id="{BE58FC05-CDCB-58C6-4EEF-209E60941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531856"/>
            <a:ext cx="8839200" cy="4320408"/>
          </a:xfrm>
          <a:prstGeom prst="rect">
            <a:avLst/>
          </a:prstGeom>
        </p:spPr>
      </p:pic>
      <p:sp>
        <p:nvSpPr>
          <p:cNvPr id="6" name="TextBox 5">
            <a:extLst>
              <a:ext uri="{FF2B5EF4-FFF2-40B4-BE49-F238E27FC236}">
                <a16:creationId xmlns:a16="http://schemas.microsoft.com/office/drawing/2014/main" id="{55A284D6-21F3-72B9-7F36-C8E848725015}"/>
              </a:ext>
            </a:extLst>
          </p:cNvPr>
          <p:cNvSpPr txBox="1"/>
          <p:nvPr/>
        </p:nvSpPr>
        <p:spPr>
          <a:xfrm>
            <a:off x="685800" y="5791200"/>
            <a:ext cx="7772400" cy="381000"/>
          </a:xfrm>
          <a:prstGeom prst="rect">
            <a:avLst/>
          </a:prstGeom>
          <a:noFill/>
        </p:spPr>
        <p:txBody>
          <a:bodyPr wrap="square" rtlCol="0">
            <a:spAutoFit/>
          </a:bodyPr>
          <a:lstStyle/>
          <a:p>
            <a:pPr algn="ctr"/>
            <a:r>
              <a:rPr lang="en-US" dirty="0" err="1"/>
              <a:t>Simulare</a:t>
            </a:r>
            <a:r>
              <a:rPr lang="en-US" dirty="0"/>
              <a:t> </a:t>
            </a:r>
            <a:r>
              <a:rPr lang="en-US" dirty="0" err="1"/>
              <a:t>curen</a:t>
            </a:r>
            <a:r>
              <a:rPr lang="ro-RO" dirty="0"/>
              <a:t>ți în DC</a:t>
            </a:r>
            <a:endParaRPr lang="en-GB" dirty="0"/>
          </a:p>
        </p:txBody>
      </p:sp>
    </p:spTree>
    <p:extLst>
      <p:ext uri="{BB962C8B-B14F-4D97-AF65-F5344CB8AC3E}">
        <p14:creationId xmlns:p14="http://schemas.microsoft.com/office/powerpoint/2010/main" val="2993816587"/>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Simulări</a:t>
            </a:r>
            <a:endParaRPr lang="en-US" altLang="en-US" sz="2400" b="1" dirty="0">
              <a:latin typeface="Arial" charset="0"/>
              <a:cs typeface="Arial" charset="0"/>
            </a:endParaRPr>
          </a:p>
        </p:txBody>
      </p:sp>
      <p:pic>
        <p:nvPicPr>
          <p:cNvPr id="3" name="Picture 2" descr="A diagram of a machine&#10;&#10;Description automatically generated">
            <a:extLst>
              <a:ext uri="{FF2B5EF4-FFF2-40B4-BE49-F238E27FC236}">
                <a16:creationId xmlns:a16="http://schemas.microsoft.com/office/drawing/2014/main" id="{6980E7C8-B314-7FE9-C85B-6ED8D576B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11" y="1524000"/>
            <a:ext cx="8779377" cy="4449924"/>
          </a:xfrm>
          <a:prstGeom prst="rect">
            <a:avLst/>
          </a:prstGeom>
        </p:spPr>
      </p:pic>
      <p:sp>
        <p:nvSpPr>
          <p:cNvPr id="4" name="TextBox 3">
            <a:extLst>
              <a:ext uri="{FF2B5EF4-FFF2-40B4-BE49-F238E27FC236}">
                <a16:creationId xmlns:a16="http://schemas.microsoft.com/office/drawing/2014/main" id="{3D6CC710-C5E8-2A56-4BB1-4D87AB87EF97}"/>
              </a:ext>
            </a:extLst>
          </p:cNvPr>
          <p:cNvSpPr txBox="1"/>
          <p:nvPr/>
        </p:nvSpPr>
        <p:spPr>
          <a:xfrm>
            <a:off x="1056548" y="5961355"/>
            <a:ext cx="7030901" cy="369332"/>
          </a:xfrm>
          <a:prstGeom prst="rect">
            <a:avLst/>
          </a:prstGeom>
          <a:noFill/>
        </p:spPr>
        <p:txBody>
          <a:bodyPr wrap="square" rtlCol="0">
            <a:spAutoFit/>
          </a:bodyPr>
          <a:lstStyle/>
          <a:p>
            <a:pPr algn="ctr"/>
            <a:r>
              <a:rPr lang="en-US" dirty="0" err="1"/>
              <a:t>Simularea</a:t>
            </a:r>
            <a:r>
              <a:rPr lang="en-US" dirty="0"/>
              <a:t> </a:t>
            </a:r>
            <a:r>
              <a:rPr lang="en-US" dirty="0" err="1"/>
              <a:t>tensiunilor</a:t>
            </a:r>
            <a:r>
              <a:rPr lang="en-US" dirty="0"/>
              <a:t> </a:t>
            </a:r>
            <a:r>
              <a:rPr lang="ro-RO" dirty="0"/>
              <a:t>în DC</a:t>
            </a:r>
            <a:endParaRPr lang="en-GB" dirty="0"/>
          </a:p>
        </p:txBody>
      </p:sp>
    </p:spTree>
    <p:extLst>
      <p:ext uri="{BB962C8B-B14F-4D97-AF65-F5344CB8AC3E}">
        <p14:creationId xmlns:p14="http://schemas.microsoft.com/office/powerpoint/2010/main" val="4163708855"/>
      </p:ext>
    </p:extLst>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2721</TotalTime>
  <Words>1659</Words>
  <Application>Microsoft Office PowerPoint</Application>
  <PresentationFormat>On-screen Show (4:3)</PresentationFormat>
  <Paragraphs>117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Proiect 1 – Dispozitive și circuite electronice (DCE) </vt:lpstr>
      <vt:lpstr>Date de proiectare</vt:lpstr>
      <vt:lpstr>Schema bloc</vt:lpstr>
      <vt:lpstr>Schema bloc</vt:lpstr>
      <vt:lpstr>Schema electrică </vt:lpstr>
      <vt:lpstr>Schema electrică </vt:lpstr>
      <vt:lpstr>Schema electrică </vt:lpstr>
      <vt:lpstr>Simulări</vt:lpstr>
      <vt:lpstr>Simulări</vt:lpstr>
      <vt:lpstr>Simulări</vt:lpstr>
      <vt:lpstr>Simulări</vt:lpstr>
      <vt:lpstr>Simulări</vt:lpstr>
      <vt:lpstr>Layout</vt:lpstr>
      <vt:lpstr>Layout</vt:lpstr>
      <vt:lpstr>Layout</vt:lpstr>
      <vt:lpstr>Fotografii din etapa de echipare a modulului electronic</vt:lpstr>
      <vt:lpstr>Rezultate experimentale</vt:lpstr>
      <vt:lpstr>Rezultate experimentale</vt:lpstr>
      <vt:lpstr>Concluzii</vt:lpstr>
      <vt:lpstr>Concluzii</vt:lpstr>
      <vt:lpstr>Discipline studiate utile în realizarea proiectului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c:creator>
  <cp:lastModifiedBy>Valentin GROSU (125835)</cp:lastModifiedBy>
  <cp:revision>246</cp:revision>
  <dcterms:created xsi:type="dcterms:W3CDTF">2014-01-15T22:07:17Z</dcterms:created>
  <dcterms:modified xsi:type="dcterms:W3CDTF">2024-01-21T13:15:14Z</dcterms:modified>
</cp:coreProperties>
</file>