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647" r:id="rId2"/>
    <p:sldId id="866" r:id="rId3"/>
    <p:sldId id="867" r:id="rId4"/>
    <p:sldId id="868" r:id="rId5"/>
    <p:sldId id="869" r:id="rId6"/>
    <p:sldId id="870" r:id="rId7"/>
    <p:sldId id="871" r:id="rId8"/>
    <p:sldId id="872" r:id="rId9"/>
    <p:sldId id="873" r:id="rId10"/>
    <p:sldId id="877" r:id="rId11"/>
    <p:sldId id="875" r:id="rId12"/>
    <p:sldId id="87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3C5A9B"/>
    <a:srgbClr val="0087AF"/>
    <a:srgbClr val="1AB2E8"/>
    <a:srgbClr val="00AAEB"/>
    <a:srgbClr val="E04A3F"/>
    <a:srgbClr val="FFDC0D"/>
    <a:srgbClr val="D9B079"/>
    <a:srgbClr val="D1D3D4"/>
    <a:srgbClr val="D6D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D2C946-97E7-4C9B-B6A5-6EFC452C75A7}" v="1" dt="2025-05-15T18:45:07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6540" autoAdjust="0"/>
  </p:normalViewPr>
  <p:slideViewPr>
    <p:cSldViewPr snapToGrid="0" snapToObjects="1">
      <p:cViewPr varScale="1">
        <p:scale>
          <a:sx n="136" d="100"/>
          <a:sy n="136" d="100"/>
        </p:scale>
        <p:origin x="438" y="114"/>
      </p:cViewPr>
      <p:guideLst>
        <p:guide orient="horz" pos="159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8" d="100"/>
        <a:sy n="98" d="100"/>
      </p:scale>
      <p:origin x="0" y="-44154"/>
    </p:cViewPr>
  </p:sorterViewPr>
  <p:notesViewPr>
    <p:cSldViewPr snapToGrid="0" snapToObjects="1">
      <p:cViewPr varScale="1">
        <p:scale>
          <a:sx n="97" d="100"/>
          <a:sy n="97" d="100"/>
        </p:scale>
        <p:origin x="381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A83A8-2E45-0548-B3C9-C096518BCF82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028E8-0986-2C48-A24F-782A77C255B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4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94DD2-0DDA-C24C-A772-AE987C62F897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4DC8D-BEC2-D34A-81E1-6AC3BD4AB13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53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section, we ask whether the same fully-preprocessed article texts that we analyzed descriptively can actually predict referendum outcomes—and do so with a simple, interpretable model. By mapping each article’s cleaned text to a binary label (“</a:t>
            </a:r>
            <a:r>
              <a:rPr lang="en-US" dirty="0" err="1"/>
              <a:t>Abgelehnt</a:t>
            </a:r>
            <a:r>
              <a:rPr lang="en-US" dirty="0"/>
              <a:t>” = 0, “</a:t>
            </a:r>
            <a:r>
              <a:rPr lang="en-US" dirty="0" err="1"/>
              <a:t>Angenommen</a:t>
            </a:r>
            <a:r>
              <a:rPr lang="en-US" dirty="0"/>
              <a:t>” = 1) and training a logistic-regression classifier on TF-IDF features, we can both gauge predictive power and inspect which words drive the decision.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4DC8D-BEC2-D34A-81E1-6AC3BD4AB13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2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301037" y="498590"/>
            <a:ext cx="8541926" cy="338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1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8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>
                <a:latin typeface="Raleway"/>
                <a:cs typeface="Raleway"/>
              </a:defRPr>
            </a:lvl1pPr>
          </a:lstStyle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4011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4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7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399803" y="562064"/>
            <a:ext cx="8318131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1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12011"/>
            <a:ext cx="403860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12011"/>
            <a:ext cx="403860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6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Raleway"/>
                <a:cs typeface="Raleway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0823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Raleway"/>
                <a:cs typeface="Ralewa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80644"/>
            <a:ext cx="4040188" cy="2963466"/>
          </a:xfrm>
        </p:spPr>
        <p:txBody>
          <a:bodyPr>
            <a:normAutofit/>
          </a:bodyPr>
          <a:lstStyle>
            <a:lvl1pPr>
              <a:defRPr sz="1800">
                <a:latin typeface="Raleway"/>
                <a:cs typeface="Raleway"/>
              </a:defRPr>
            </a:lvl1pPr>
            <a:lvl2pPr>
              <a:defRPr sz="1600">
                <a:latin typeface="Raleway"/>
                <a:cs typeface="Raleway"/>
              </a:defRPr>
            </a:lvl2pPr>
            <a:lvl3pPr>
              <a:defRPr sz="1400">
                <a:latin typeface="Raleway"/>
                <a:cs typeface="Raleway"/>
              </a:defRPr>
            </a:lvl3pPr>
            <a:lvl4pPr>
              <a:defRPr sz="1200">
                <a:latin typeface="Raleway"/>
                <a:cs typeface="Raleway"/>
              </a:defRPr>
            </a:lvl4pPr>
            <a:lvl5pPr>
              <a:defRPr sz="1200">
                <a:latin typeface="Raleway"/>
                <a:cs typeface="Raleway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00823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Raleway"/>
                <a:cs typeface="Ralewa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80644"/>
            <a:ext cx="4041775" cy="2963466"/>
          </a:xfrm>
        </p:spPr>
        <p:txBody>
          <a:bodyPr>
            <a:normAutofit/>
          </a:bodyPr>
          <a:lstStyle>
            <a:lvl1pPr>
              <a:defRPr sz="1800">
                <a:latin typeface="Raleway"/>
                <a:cs typeface="Raleway"/>
              </a:defRPr>
            </a:lvl1pPr>
            <a:lvl2pPr>
              <a:defRPr sz="1600">
                <a:latin typeface="Raleway"/>
                <a:cs typeface="Raleway"/>
              </a:defRPr>
            </a:lvl2pPr>
            <a:lvl3pPr>
              <a:defRPr sz="1400">
                <a:latin typeface="Raleway"/>
                <a:cs typeface="Raleway"/>
              </a:defRPr>
            </a:lvl3pPr>
            <a:lvl4pPr>
              <a:defRPr sz="1200">
                <a:latin typeface="Raleway"/>
                <a:cs typeface="Raleway"/>
              </a:defRPr>
            </a:lvl4pPr>
            <a:lvl5pPr>
              <a:defRPr sz="1200">
                <a:latin typeface="Raleway"/>
                <a:cs typeface="Raleway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Raleway"/>
                <a:cs typeface="Raleway"/>
              </a:defRPr>
            </a:lvl1pPr>
          </a:lstStyle>
          <a:p>
            <a:r>
              <a:rPr lang="en-US" dirty="0"/>
              <a:t>www.bestppt.com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Raleway"/>
                <a:cs typeface="Raleway"/>
              </a:defRPr>
            </a:lvl1pPr>
          </a:lstStyle>
          <a:p>
            <a:fld id="{D60D1EDE-7116-2443-9BDD-368CE5B3766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2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145935" y="4547419"/>
            <a:ext cx="942259" cy="53258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3466070"/>
            <a:ext cx="9144000" cy="1677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4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rrange ava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145935" y="4547419"/>
            <a:ext cx="942259" cy="53258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415382" y="1108869"/>
            <a:ext cx="4453731" cy="2928937"/>
            <a:chOff x="2415382" y="1108869"/>
            <a:chExt cx="4453731" cy="2928937"/>
          </a:xfrm>
        </p:grpSpPr>
        <p:sp>
          <p:nvSpPr>
            <p:cNvPr id="8" name="Freeform 38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9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0"/>
            <p:cNvSpPr>
              <a:spLocks/>
            </p:cNvSpPr>
            <p:nvPr/>
          </p:nvSpPr>
          <p:spPr bwMode="auto">
            <a:xfrm>
              <a:off x="5035550" y="15882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/>
            <p:cNvSpPr>
              <a:spLocks/>
            </p:cNvSpPr>
            <p:nvPr/>
          </p:nvSpPr>
          <p:spPr bwMode="auto">
            <a:xfrm>
              <a:off x="48593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2"/>
            <p:cNvSpPr>
              <a:spLocks/>
            </p:cNvSpPr>
            <p:nvPr/>
          </p:nvSpPr>
          <p:spPr bwMode="auto">
            <a:xfrm>
              <a:off x="5365750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4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/>
            <p:cNvSpPr>
              <a:spLocks/>
            </p:cNvSpPr>
            <p:nvPr/>
          </p:nvSpPr>
          <p:spPr bwMode="auto">
            <a:xfrm>
              <a:off x="5035550" y="190261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/>
            <p:cNvSpPr>
              <a:spLocks/>
            </p:cNvSpPr>
            <p:nvPr/>
          </p:nvSpPr>
          <p:spPr bwMode="auto">
            <a:xfrm>
              <a:off x="4757738" y="1205707"/>
              <a:ext cx="823913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/>
            <p:cNvSpPr>
              <a:spLocks/>
            </p:cNvSpPr>
            <p:nvPr/>
          </p:nvSpPr>
          <p:spPr bwMode="auto">
            <a:xfrm>
              <a:off x="4810125" y="1158082"/>
              <a:ext cx="673100" cy="517525"/>
            </a:xfrm>
            <a:custGeom>
              <a:avLst/>
              <a:gdLst>
                <a:gd name="T0" fmla="*/ 407 w 420"/>
                <a:gd name="T1" fmla="*/ 269 h 322"/>
                <a:gd name="T2" fmla="*/ 361 w 420"/>
                <a:gd name="T3" fmla="*/ 57 h 322"/>
                <a:gd name="T4" fmla="*/ 103 w 420"/>
                <a:gd name="T5" fmla="*/ 52 h 322"/>
                <a:gd name="T6" fmla="*/ 48 w 420"/>
                <a:gd name="T7" fmla="*/ 270 h 322"/>
                <a:gd name="T8" fmla="*/ 60 w 420"/>
                <a:gd name="T9" fmla="*/ 322 h 322"/>
                <a:gd name="T10" fmla="*/ 81 w 420"/>
                <a:gd name="T11" fmla="*/ 321 h 322"/>
                <a:gd name="T12" fmla="*/ 65 w 420"/>
                <a:gd name="T13" fmla="*/ 283 h 322"/>
                <a:gd name="T14" fmla="*/ 61 w 420"/>
                <a:gd name="T15" fmla="*/ 251 h 322"/>
                <a:gd name="T16" fmla="*/ 133 w 420"/>
                <a:gd name="T17" fmla="*/ 103 h 322"/>
                <a:gd name="T18" fmla="*/ 222 w 420"/>
                <a:gd name="T19" fmla="*/ 139 h 322"/>
                <a:gd name="T20" fmla="*/ 308 w 420"/>
                <a:gd name="T21" fmla="*/ 101 h 322"/>
                <a:gd name="T22" fmla="*/ 393 w 420"/>
                <a:gd name="T23" fmla="*/ 249 h 322"/>
                <a:gd name="T24" fmla="*/ 375 w 420"/>
                <a:gd name="T25" fmla="*/ 316 h 322"/>
                <a:gd name="T26" fmla="*/ 397 w 420"/>
                <a:gd name="T27" fmla="*/ 314 h 322"/>
                <a:gd name="T28" fmla="*/ 407 w 420"/>
                <a:gd name="T29" fmla="*/ 269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322">
                  <a:moveTo>
                    <a:pt x="407" y="269"/>
                  </a:moveTo>
                  <a:cubicBezTo>
                    <a:pt x="420" y="204"/>
                    <a:pt x="411" y="52"/>
                    <a:pt x="361" y="57"/>
                  </a:cubicBezTo>
                  <a:cubicBezTo>
                    <a:pt x="313" y="9"/>
                    <a:pt x="149" y="0"/>
                    <a:pt x="103" y="52"/>
                  </a:cubicBezTo>
                  <a:cubicBezTo>
                    <a:pt x="0" y="72"/>
                    <a:pt x="48" y="270"/>
                    <a:pt x="48" y="270"/>
                  </a:cubicBezTo>
                  <a:cubicBezTo>
                    <a:pt x="51" y="290"/>
                    <a:pt x="56" y="307"/>
                    <a:pt x="60" y="322"/>
                  </a:cubicBezTo>
                  <a:cubicBezTo>
                    <a:pt x="67" y="322"/>
                    <a:pt x="74" y="321"/>
                    <a:pt x="81" y="321"/>
                  </a:cubicBezTo>
                  <a:cubicBezTo>
                    <a:pt x="74" y="307"/>
                    <a:pt x="67" y="293"/>
                    <a:pt x="65" y="283"/>
                  </a:cubicBezTo>
                  <a:cubicBezTo>
                    <a:pt x="64" y="277"/>
                    <a:pt x="61" y="256"/>
                    <a:pt x="61" y="251"/>
                  </a:cubicBezTo>
                  <a:cubicBezTo>
                    <a:pt x="62" y="215"/>
                    <a:pt x="88" y="111"/>
                    <a:pt x="133" y="103"/>
                  </a:cubicBezTo>
                  <a:cubicBezTo>
                    <a:pt x="150" y="100"/>
                    <a:pt x="193" y="139"/>
                    <a:pt x="222" y="139"/>
                  </a:cubicBezTo>
                  <a:cubicBezTo>
                    <a:pt x="251" y="138"/>
                    <a:pt x="289" y="99"/>
                    <a:pt x="308" y="101"/>
                  </a:cubicBezTo>
                  <a:cubicBezTo>
                    <a:pt x="355" y="108"/>
                    <a:pt x="394" y="203"/>
                    <a:pt x="393" y="249"/>
                  </a:cubicBezTo>
                  <a:cubicBezTo>
                    <a:pt x="393" y="255"/>
                    <a:pt x="386" y="291"/>
                    <a:pt x="375" y="316"/>
                  </a:cubicBezTo>
                  <a:cubicBezTo>
                    <a:pt x="382" y="315"/>
                    <a:pt x="390" y="315"/>
                    <a:pt x="397" y="314"/>
                  </a:cubicBezTo>
                  <a:cubicBezTo>
                    <a:pt x="401" y="301"/>
                    <a:pt x="404" y="286"/>
                    <a:pt x="407" y="269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9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0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1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3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54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55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6"/>
            <p:cNvSpPr>
              <a:spLocks/>
            </p:cNvSpPr>
            <p:nvPr/>
          </p:nvSpPr>
          <p:spPr bwMode="auto">
            <a:xfrm>
              <a:off x="5011738" y="1745457"/>
              <a:ext cx="315913" cy="46038"/>
            </a:xfrm>
            <a:custGeom>
              <a:avLst/>
              <a:gdLst>
                <a:gd name="T0" fmla="*/ 105 w 197"/>
                <a:gd name="T1" fmla="*/ 0 h 29"/>
                <a:gd name="T2" fmla="*/ 99 w 197"/>
                <a:gd name="T3" fmla="*/ 5 h 29"/>
                <a:gd name="T4" fmla="*/ 92 w 197"/>
                <a:gd name="T5" fmla="*/ 0 h 29"/>
                <a:gd name="T6" fmla="*/ 0 w 197"/>
                <a:gd name="T7" fmla="*/ 29 h 29"/>
                <a:gd name="T8" fmla="*/ 90 w 197"/>
                <a:gd name="T9" fmla="*/ 26 h 29"/>
                <a:gd name="T10" fmla="*/ 99 w 197"/>
                <a:gd name="T11" fmla="*/ 15 h 29"/>
                <a:gd name="T12" fmla="*/ 107 w 197"/>
                <a:gd name="T13" fmla="*/ 26 h 29"/>
                <a:gd name="T14" fmla="*/ 197 w 197"/>
                <a:gd name="T15" fmla="*/ 29 h 29"/>
                <a:gd name="T16" fmla="*/ 105 w 19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29">
                  <a:moveTo>
                    <a:pt x="105" y="0"/>
                  </a:moveTo>
                  <a:cubicBezTo>
                    <a:pt x="101" y="0"/>
                    <a:pt x="99" y="5"/>
                    <a:pt x="99" y="5"/>
                  </a:cubicBezTo>
                  <a:cubicBezTo>
                    <a:pt x="99" y="5"/>
                    <a:pt x="96" y="0"/>
                    <a:pt x="92" y="0"/>
                  </a:cubicBezTo>
                  <a:cubicBezTo>
                    <a:pt x="78" y="0"/>
                    <a:pt x="17" y="6"/>
                    <a:pt x="0" y="29"/>
                  </a:cubicBezTo>
                  <a:cubicBezTo>
                    <a:pt x="0" y="29"/>
                    <a:pt x="85" y="27"/>
                    <a:pt x="90" y="26"/>
                  </a:cubicBezTo>
                  <a:cubicBezTo>
                    <a:pt x="94" y="24"/>
                    <a:pt x="99" y="15"/>
                    <a:pt x="99" y="15"/>
                  </a:cubicBezTo>
                  <a:cubicBezTo>
                    <a:pt x="99" y="15"/>
                    <a:pt x="103" y="24"/>
                    <a:pt x="107" y="26"/>
                  </a:cubicBezTo>
                  <a:cubicBezTo>
                    <a:pt x="112" y="27"/>
                    <a:pt x="197" y="29"/>
                    <a:pt x="197" y="29"/>
                  </a:cubicBezTo>
                  <a:cubicBezTo>
                    <a:pt x="180" y="6"/>
                    <a:pt x="120" y="0"/>
                    <a:pt x="105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7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8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9"/>
            <p:cNvSpPr>
              <a:spLocks/>
            </p:cNvSpPr>
            <p:nvPr/>
          </p:nvSpPr>
          <p:spPr bwMode="auto">
            <a:xfrm>
              <a:off x="3944938" y="158829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0"/>
            <p:cNvSpPr>
              <a:spLocks/>
            </p:cNvSpPr>
            <p:nvPr/>
          </p:nvSpPr>
          <p:spPr bwMode="auto">
            <a:xfrm>
              <a:off x="37671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1"/>
            <p:cNvSpPr>
              <a:spLocks/>
            </p:cNvSpPr>
            <p:nvPr/>
          </p:nvSpPr>
          <p:spPr bwMode="auto">
            <a:xfrm>
              <a:off x="4275138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3944938" y="1902619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3"/>
            <p:cNvSpPr>
              <a:spLocks/>
            </p:cNvSpPr>
            <p:nvPr/>
          </p:nvSpPr>
          <p:spPr bwMode="auto">
            <a:xfrm>
              <a:off x="3667125" y="120570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4"/>
            <p:cNvSpPr>
              <a:spLocks noEditPoints="1"/>
            </p:cNvSpPr>
            <p:nvPr/>
          </p:nvSpPr>
          <p:spPr bwMode="auto">
            <a:xfrm>
              <a:off x="3762375" y="1108869"/>
              <a:ext cx="649288" cy="582613"/>
            </a:xfrm>
            <a:custGeom>
              <a:avLst/>
              <a:gdLst>
                <a:gd name="T0" fmla="*/ 312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1 w 404"/>
                <a:gd name="T9" fmla="*/ 360 h 363"/>
                <a:gd name="T10" fmla="*/ 33 w 404"/>
                <a:gd name="T11" fmla="*/ 363 h 363"/>
                <a:gd name="T12" fmla="*/ 37 w 404"/>
                <a:gd name="T13" fmla="*/ 362 h 363"/>
                <a:gd name="T14" fmla="*/ 38 w 404"/>
                <a:gd name="T15" fmla="*/ 361 h 363"/>
                <a:gd name="T16" fmla="*/ 38 w 404"/>
                <a:gd name="T17" fmla="*/ 339 h 363"/>
                <a:gd name="T18" fmla="*/ 33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8 h 363"/>
                <a:gd name="T26" fmla="*/ 103 w 404"/>
                <a:gd name="T27" fmla="*/ 154 h 363"/>
                <a:gd name="T28" fmla="*/ 242 w 404"/>
                <a:gd name="T29" fmla="*/ 175 h 363"/>
                <a:gd name="T30" fmla="*/ 280 w 404"/>
                <a:gd name="T31" fmla="*/ 151 h 363"/>
                <a:gd name="T32" fmla="*/ 311 w 404"/>
                <a:gd name="T33" fmla="*/ 176 h 363"/>
                <a:gd name="T34" fmla="*/ 360 w 404"/>
                <a:gd name="T35" fmla="*/ 315 h 363"/>
                <a:gd name="T36" fmla="*/ 356 w 404"/>
                <a:gd name="T37" fmla="*/ 339 h 363"/>
                <a:gd name="T38" fmla="*/ 356 w 404"/>
                <a:gd name="T39" fmla="*/ 361 h 363"/>
                <a:gd name="T40" fmla="*/ 357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2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2" y="68"/>
                  </a:moveTo>
                  <a:cubicBezTo>
                    <a:pt x="225" y="0"/>
                    <a:pt x="91" y="40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1" y="360"/>
                  </a:cubicBezTo>
                  <a:cubicBezTo>
                    <a:pt x="31" y="360"/>
                    <a:pt x="32" y="362"/>
                    <a:pt x="33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8" y="362"/>
                    <a:pt x="38" y="361"/>
                    <a:pt x="38" y="361"/>
                  </a:cubicBezTo>
                  <a:cubicBezTo>
                    <a:pt x="38" y="354"/>
                    <a:pt x="38" y="340"/>
                    <a:pt x="38" y="339"/>
                  </a:cubicBezTo>
                  <a:cubicBezTo>
                    <a:pt x="37" y="328"/>
                    <a:pt x="34" y="318"/>
                    <a:pt x="33" y="307"/>
                  </a:cubicBezTo>
                  <a:cubicBezTo>
                    <a:pt x="41" y="255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8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5"/>
                  </a:cubicBezTo>
                  <a:cubicBezTo>
                    <a:pt x="259" y="182"/>
                    <a:pt x="261" y="152"/>
                    <a:pt x="280" y="151"/>
                  </a:cubicBezTo>
                  <a:cubicBezTo>
                    <a:pt x="288" y="150"/>
                    <a:pt x="304" y="177"/>
                    <a:pt x="311" y="176"/>
                  </a:cubicBezTo>
                  <a:cubicBezTo>
                    <a:pt x="377" y="169"/>
                    <a:pt x="349" y="269"/>
                    <a:pt x="360" y="315"/>
                  </a:cubicBezTo>
                  <a:cubicBezTo>
                    <a:pt x="358" y="323"/>
                    <a:pt x="357" y="331"/>
                    <a:pt x="356" y="339"/>
                  </a:cubicBezTo>
                  <a:cubicBezTo>
                    <a:pt x="356" y="340"/>
                    <a:pt x="356" y="354"/>
                    <a:pt x="356" y="361"/>
                  </a:cubicBezTo>
                  <a:cubicBezTo>
                    <a:pt x="356" y="361"/>
                    <a:pt x="356" y="362"/>
                    <a:pt x="357" y="362"/>
                  </a:cubicBezTo>
                  <a:cubicBezTo>
                    <a:pt x="358" y="363"/>
                    <a:pt x="361" y="363"/>
                    <a:pt x="361" y="363"/>
                  </a:cubicBezTo>
                  <a:cubicBezTo>
                    <a:pt x="362" y="362"/>
                    <a:pt x="363" y="360"/>
                    <a:pt x="363" y="360"/>
                  </a:cubicBezTo>
                  <a:cubicBezTo>
                    <a:pt x="364" y="356"/>
                    <a:pt x="364" y="354"/>
                    <a:pt x="364" y="351"/>
                  </a:cubicBezTo>
                  <a:cubicBezTo>
                    <a:pt x="365" y="347"/>
                    <a:pt x="365" y="342"/>
                    <a:pt x="366" y="338"/>
                  </a:cubicBezTo>
                  <a:cubicBezTo>
                    <a:pt x="379" y="288"/>
                    <a:pt x="404" y="89"/>
                    <a:pt x="312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2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65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66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7"/>
            <p:cNvSpPr>
              <a:spLocks/>
            </p:cNvSpPr>
            <p:nvPr/>
          </p:nvSpPr>
          <p:spPr bwMode="auto">
            <a:xfrm>
              <a:off x="3640138" y="1173957"/>
              <a:ext cx="609600" cy="360363"/>
            </a:xfrm>
            <a:custGeom>
              <a:avLst/>
              <a:gdLst>
                <a:gd name="T0" fmla="*/ 323 w 380"/>
                <a:gd name="T1" fmla="*/ 52 h 225"/>
                <a:gd name="T2" fmla="*/ 182 w 380"/>
                <a:gd name="T3" fmla="*/ 28 h 225"/>
                <a:gd name="T4" fmla="*/ 42 w 380"/>
                <a:gd name="T5" fmla="*/ 48 h 225"/>
                <a:gd name="T6" fmla="*/ 78 w 380"/>
                <a:gd name="T7" fmla="*/ 180 h 225"/>
                <a:gd name="T8" fmla="*/ 268 w 380"/>
                <a:gd name="T9" fmla="*/ 161 h 225"/>
                <a:gd name="T10" fmla="*/ 358 w 380"/>
                <a:gd name="T11" fmla="*/ 97 h 225"/>
                <a:gd name="T12" fmla="*/ 323 w 380"/>
                <a:gd name="T13" fmla="*/ 5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0" h="225">
                  <a:moveTo>
                    <a:pt x="323" y="52"/>
                  </a:moveTo>
                  <a:cubicBezTo>
                    <a:pt x="323" y="52"/>
                    <a:pt x="248" y="0"/>
                    <a:pt x="182" y="28"/>
                  </a:cubicBezTo>
                  <a:cubicBezTo>
                    <a:pt x="115" y="56"/>
                    <a:pt x="56" y="66"/>
                    <a:pt x="42" y="48"/>
                  </a:cubicBezTo>
                  <a:cubicBezTo>
                    <a:pt x="42" y="48"/>
                    <a:pt x="0" y="134"/>
                    <a:pt x="78" y="180"/>
                  </a:cubicBezTo>
                  <a:cubicBezTo>
                    <a:pt x="155" y="225"/>
                    <a:pt x="243" y="189"/>
                    <a:pt x="268" y="161"/>
                  </a:cubicBezTo>
                  <a:cubicBezTo>
                    <a:pt x="294" y="133"/>
                    <a:pt x="335" y="88"/>
                    <a:pt x="358" y="97"/>
                  </a:cubicBezTo>
                  <a:cubicBezTo>
                    <a:pt x="380" y="106"/>
                    <a:pt x="323" y="52"/>
                    <a:pt x="323" y="52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8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9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0"/>
            <p:cNvSpPr>
              <a:spLocks/>
            </p:cNvSpPr>
            <p:nvPr/>
          </p:nvSpPr>
          <p:spPr bwMode="auto">
            <a:xfrm>
              <a:off x="3335338" y="2140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1"/>
            <p:cNvSpPr>
              <a:spLocks/>
            </p:cNvSpPr>
            <p:nvPr/>
          </p:nvSpPr>
          <p:spPr bwMode="auto">
            <a:xfrm>
              <a:off x="3157538" y="210581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2"/>
            <p:cNvSpPr>
              <a:spLocks/>
            </p:cNvSpPr>
            <p:nvPr/>
          </p:nvSpPr>
          <p:spPr bwMode="auto">
            <a:xfrm>
              <a:off x="3665538" y="210581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5"/>
            <p:cNvSpPr>
              <a:spLocks/>
            </p:cNvSpPr>
            <p:nvPr/>
          </p:nvSpPr>
          <p:spPr bwMode="auto">
            <a:xfrm>
              <a:off x="3543300" y="2550319"/>
              <a:ext cx="234950" cy="561975"/>
            </a:xfrm>
            <a:custGeom>
              <a:avLst/>
              <a:gdLst>
                <a:gd name="T0" fmla="*/ 37 w 148"/>
                <a:gd name="T1" fmla="*/ 0 h 354"/>
                <a:gd name="T2" fmla="*/ 37 w 148"/>
                <a:gd name="T3" fmla="*/ 39 h 354"/>
                <a:gd name="T4" fmla="*/ 0 w 148"/>
                <a:gd name="T5" fmla="*/ 354 h 354"/>
                <a:gd name="T6" fmla="*/ 64 w 148"/>
                <a:gd name="T7" fmla="*/ 354 h 354"/>
                <a:gd name="T8" fmla="*/ 132 w 148"/>
                <a:gd name="T9" fmla="*/ 214 h 354"/>
                <a:gd name="T10" fmla="*/ 67 w 148"/>
                <a:gd name="T11" fmla="*/ 169 h 354"/>
                <a:gd name="T12" fmla="*/ 148 w 148"/>
                <a:gd name="T13" fmla="*/ 132 h 354"/>
                <a:gd name="T14" fmla="*/ 81 w 148"/>
                <a:gd name="T15" fmla="*/ 20 h 354"/>
                <a:gd name="T16" fmla="*/ 37 w 148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4">
                  <a:moveTo>
                    <a:pt x="37" y="0"/>
                  </a:moveTo>
                  <a:lnTo>
                    <a:pt x="37" y="39"/>
                  </a:lnTo>
                  <a:lnTo>
                    <a:pt x="0" y="354"/>
                  </a:lnTo>
                  <a:lnTo>
                    <a:pt x="64" y="354"/>
                  </a:lnTo>
                  <a:lnTo>
                    <a:pt x="132" y="214"/>
                  </a:lnTo>
                  <a:lnTo>
                    <a:pt x="67" y="169"/>
                  </a:lnTo>
                  <a:lnTo>
                    <a:pt x="148" y="132"/>
                  </a:lnTo>
                  <a:lnTo>
                    <a:pt x="81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2"/>
            <p:cNvSpPr>
              <a:spLocks/>
            </p:cNvSpPr>
            <p:nvPr/>
          </p:nvSpPr>
          <p:spPr bwMode="auto">
            <a:xfrm>
              <a:off x="3057525" y="175815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3"/>
            <p:cNvSpPr>
              <a:spLocks/>
            </p:cNvSpPr>
            <p:nvPr/>
          </p:nvSpPr>
          <p:spPr bwMode="auto">
            <a:xfrm>
              <a:off x="3194050" y="2169319"/>
              <a:ext cx="547688" cy="347663"/>
            </a:xfrm>
            <a:custGeom>
              <a:avLst/>
              <a:gdLst>
                <a:gd name="T0" fmla="*/ 338 w 342"/>
                <a:gd name="T1" fmla="*/ 4 h 217"/>
                <a:gd name="T2" fmla="*/ 336 w 342"/>
                <a:gd name="T3" fmla="*/ 13 h 217"/>
                <a:gd name="T4" fmla="*/ 293 w 342"/>
                <a:gd name="T5" fmla="*/ 115 h 217"/>
                <a:gd name="T6" fmla="*/ 172 w 342"/>
                <a:gd name="T7" fmla="*/ 192 h 217"/>
                <a:gd name="T8" fmla="*/ 51 w 342"/>
                <a:gd name="T9" fmla="*/ 119 h 217"/>
                <a:gd name="T10" fmla="*/ 7 w 342"/>
                <a:gd name="T11" fmla="*/ 13 h 217"/>
                <a:gd name="T12" fmla="*/ 5 w 342"/>
                <a:gd name="T13" fmla="*/ 0 h 217"/>
                <a:gd name="T14" fmla="*/ 0 w 342"/>
                <a:gd name="T15" fmla="*/ 35 h 217"/>
                <a:gd name="T16" fmla="*/ 29 w 342"/>
                <a:gd name="T17" fmla="*/ 125 h 217"/>
                <a:gd name="T18" fmla="*/ 170 w 342"/>
                <a:gd name="T19" fmla="*/ 217 h 217"/>
                <a:gd name="T20" fmla="*/ 311 w 342"/>
                <a:gd name="T21" fmla="*/ 125 h 217"/>
                <a:gd name="T22" fmla="*/ 340 w 342"/>
                <a:gd name="T23" fmla="*/ 30 h 217"/>
                <a:gd name="T24" fmla="*/ 338 w 342"/>
                <a:gd name="T25" fmla="*/ 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2" h="217">
                  <a:moveTo>
                    <a:pt x="338" y="4"/>
                  </a:moveTo>
                  <a:cubicBezTo>
                    <a:pt x="337" y="9"/>
                    <a:pt x="336" y="13"/>
                    <a:pt x="336" y="13"/>
                  </a:cubicBezTo>
                  <a:cubicBezTo>
                    <a:pt x="336" y="13"/>
                    <a:pt x="313" y="91"/>
                    <a:pt x="293" y="115"/>
                  </a:cubicBezTo>
                  <a:cubicBezTo>
                    <a:pt x="255" y="162"/>
                    <a:pt x="205" y="191"/>
                    <a:pt x="172" y="192"/>
                  </a:cubicBezTo>
                  <a:cubicBezTo>
                    <a:pt x="138" y="192"/>
                    <a:pt x="89" y="165"/>
                    <a:pt x="51" y="119"/>
                  </a:cubicBezTo>
                  <a:cubicBezTo>
                    <a:pt x="36" y="101"/>
                    <a:pt x="8" y="20"/>
                    <a:pt x="7" y="13"/>
                  </a:cubicBezTo>
                  <a:cubicBezTo>
                    <a:pt x="7" y="9"/>
                    <a:pt x="6" y="4"/>
                    <a:pt x="5" y="0"/>
                  </a:cubicBezTo>
                  <a:cubicBezTo>
                    <a:pt x="0" y="0"/>
                    <a:pt x="0" y="35"/>
                    <a:pt x="0" y="35"/>
                  </a:cubicBezTo>
                  <a:cubicBezTo>
                    <a:pt x="7" y="76"/>
                    <a:pt x="13" y="102"/>
                    <a:pt x="29" y="125"/>
                  </a:cubicBezTo>
                  <a:cubicBezTo>
                    <a:pt x="54" y="160"/>
                    <a:pt x="126" y="217"/>
                    <a:pt x="170" y="217"/>
                  </a:cubicBezTo>
                  <a:cubicBezTo>
                    <a:pt x="214" y="217"/>
                    <a:pt x="285" y="160"/>
                    <a:pt x="311" y="125"/>
                  </a:cubicBezTo>
                  <a:cubicBezTo>
                    <a:pt x="327" y="102"/>
                    <a:pt x="331" y="72"/>
                    <a:pt x="340" y="30"/>
                  </a:cubicBezTo>
                  <a:cubicBezTo>
                    <a:pt x="340" y="30"/>
                    <a:pt x="342" y="4"/>
                    <a:pt x="338" y="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5"/>
            <p:cNvSpPr>
              <a:spLocks noEditPoints="1"/>
            </p:cNvSpPr>
            <p:nvPr/>
          </p:nvSpPr>
          <p:spPr bwMode="auto">
            <a:xfrm>
              <a:off x="3222625" y="2077244"/>
              <a:ext cx="504825" cy="184150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6"/>
            <p:cNvSpPr>
              <a:spLocks/>
            </p:cNvSpPr>
            <p:nvPr/>
          </p:nvSpPr>
          <p:spPr bwMode="auto">
            <a:xfrm>
              <a:off x="2670970" y="2516189"/>
              <a:ext cx="690563" cy="960438"/>
            </a:xfrm>
            <a:custGeom>
              <a:avLst/>
              <a:gdLst>
                <a:gd name="T0" fmla="*/ 155 w 430"/>
                <a:gd name="T1" fmla="*/ 55 h 598"/>
                <a:gd name="T2" fmla="*/ 348 w 430"/>
                <a:gd name="T3" fmla="*/ 103 h 598"/>
                <a:gd name="T4" fmla="*/ 402 w 430"/>
                <a:gd name="T5" fmla="*/ 279 h 598"/>
                <a:gd name="T6" fmla="*/ 205 w 430"/>
                <a:gd name="T7" fmla="*/ 597 h 598"/>
                <a:gd name="T8" fmla="*/ 33 w 430"/>
                <a:gd name="T9" fmla="*/ 272 h 598"/>
                <a:gd name="T10" fmla="*/ 155 w 430"/>
                <a:gd name="T11" fmla="*/ 5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598">
                  <a:moveTo>
                    <a:pt x="155" y="55"/>
                  </a:moveTo>
                  <a:cubicBezTo>
                    <a:pt x="171" y="26"/>
                    <a:pt x="297" y="0"/>
                    <a:pt x="348" y="103"/>
                  </a:cubicBezTo>
                  <a:cubicBezTo>
                    <a:pt x="400" y="207"/>
                    <a:pt x="374" y="243"/>
                    <a:pt x="402" y="279"/>
                  </a:cubicBezTo>
                  <a:cubicBezTo>
                    <a:pt x="430" y="316"/>
                    <a:pt x="364" y="598"/>
                    <a:pt x="205" y="597"/>
                  </a:cubicBezTo>
                  <a:cubicBezTo>
                    <a:pt x="36" y="596"/>
                    <a:pt x="0" y="326"/>
                    <a:pt x="33" y="272"/>
                  </a:cubicBezTo>
                  <a:cubicBezTo>
                    <a:pt x="67" y="217"/>
                    <a:pt x="37" y="55"/>
                    <a:pt x="155" y="55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7"/>
            <p:cNvSpPr>
              <a:spLocks/>
            </p:cNvSpPr>
            <p:nvPr/>
          </p:nvSpPr>
          <p:spPr bwMode="auto">
            <a:xfrm>
              <a:off x="2415382" y="3375027"/>
              <a:ext cx="1184275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8"/>
            <p:cNvSpPr>
              <a:spLocks/>
            </p:cNvSpPr>
            <p:nvPr/>
          </p:nvSpPr>
          <p:spPr bwMode="auto">
            <a:xfrm>
              <a:off x="2888457" y="3375027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9"/>
            <p:cNvSpPr>
              <a:spLocks/>
            </p:cNvSpPr>
            <p:nvPr/>
          </p:nvSpPr>
          <p:spPr bwMode="auto">
            <a:xfrm>
              <a:off x="2890045" y="2976564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186172" y="2302670"/>
              <a:ext cx="468254" cy="828676"/>
              <a:chOff x="2548790" y="2218532"/>
              <a:chExt cx="468254" cy="828676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2663031" y="2218532"/>
                <a:ext cx="354013" cy="827088"/>
                <a:chOff x="2291616" y="2152651"/>
                <a:chExt cx="354013" cy="827088"/>
              </a:xfrm>
            </p:grpSpPr>
            <p:sp>
              <p:nvSpPr>
                <p:cNvPr id="184" name="Freeform 73"/>
                <p:cNvSpPr>
                  <a:spLocks/>
                </p:cNvSpPr>
                <p:nvPr/>
              </p:nvSpPr>
              <p:spPr bwMode="auto">
                <a:xfrm>
                  <a:off x="2291616" y="2544763"/>
                  <a:ext cx="354013" cy="434975"/>
                </a:xfrm>
                <a:custGeom>
                  <a:avLst/>
                  <a:gdLst>
                    <a:gd name="T0" fmla="*/ 116 w 220"/>
                    <a:gd name="T1" fmla="*/ 0 h 271"/>
                    <a:gd name="T2" fmla="*/ 0 w 220"/>
                    <a:gd name="T3" fmla="*/ 35 h 271"/>
                    <a:gd name="T4" fmla="*/ 44 w 220"/>
                    <a:gd name="T5" fmla="*/ 271 h 271"/>
                    <a:gd name="T6" fmla="*/ 202 w 220"/>
                    <a:gd name="T7" fmla="*/ 271 h 271"/>
                    <a:gd name="T8" fmla="*/ 220 w 220"/>
                    <a:gd name="T9" fmla="*/ 36 h 271"/>
                    <a:gd name="T10" fmla="*/ 116 w 220"/>
                    <a:gd name="T11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0" h="271">
                      <a:moveTo>
                        <a:pt x="116" y="0"/>
                      </a:moveTo>
                      <a:cubicBezTo>
                        <a:pt x="116" y="0"/>
                        <a:pt x="0" y="28"/>
                        <a:pt x="0" y="35"/>
                      </a:cubicBezTo>
                      <a:cubicBezTo>
                        <a:pt x="0" y="42"/>
                        <a:pt x="44" y="271"/>
                        <a:pt x="44" y="271"/>
                      </a:cubicBezTo>
                      <a:cubicBezTo>
                        <a:pt x="202" y="271"/>
                        <a:pt x="202" y="271"/>
                        <a:pt x="202" y="271"/>
                      </a:cubicBezTo>
                      <a:cubicBezTo>
                        <a:pt x="220" y="36"/>
                        <a:pt x="220" y="36"/>
                        <a:pt x="220" y="36"/>
                      </a:cubicBezTo>
                      <a:cubicBezTo>
                        <a:pt x="116" y="0"/>
                        <a:pt x="116" y="0"/>
                        <a:pt x="116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76"/>
                <p:cNvSpPr>
                  <a:spLocks/>
                </p:cNvSpPr>
                <p:nvPr/>
              </p:nvSpPr>
              <p:spPr bwMode="auto">
                <a:xfrm>
                  <a:off x="2420204" y="2544763"/>
                  <a:ext cx="114300" cy="112713"/>
                </a:xfrm>
                <a:custGeom>
                  <a:avLst/>
                  <a:gdLst>
                    <a:gd name="T0" fmla="*/ 0 w 71"/>
                    <a:gd name="T1" fmla="*/ 39 h 70"/>
                    <a:gd name="T2" fmla="*/ 20 w 71"/>
                    <a:gd name="T3" fmla="*/ 70 h 70"/>
                    <a:gd name="T4" fmla="*/ 51 w 71"/>
                    <a:gd name="T5" fmla="*/ 70 h 70"/>
                    <a:gd name="T6" fmla="*/ 71 w 71"/>
                    <a:gd name="T7" fmla="*/ 39 h 70"/>
                    <a:gd name="T8" fmla="*/ 36 w 71"/>
                    <a:gd name="T9" fmla="*/ 0 h 70"/>
                    <a:gd name="T10" fmla="*/ 0 w 71"/>
                    <a:gd name="T11" fmla="*/ 3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" h="70">
                      <a:moveTo>
                        <a:pt x="0" y="39"/>
                      </a:move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30" y="70"/>
                        <a:pt x="41" y="70"/>
                        <a:pt x="51" y="70"/>
                      </a:cubicBezTo>
                      <a:cubicBezTo>
                        <a:pt x="71" y="39"/>
                        <a:pt x="71" y="39"/>
                        <a:pt x="71" y="3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0" y="39"/>
                        <a:pt x="0" y="39"/>
                        <a:pt x="0" y="39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77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78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79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80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81"/>
                <p:cNvSpPr>
                  <a:spLocks/>
                </p:cNvSpPr>
                <p:nvPr/>
              </p:nvSpPr>
              <p:spPr bwMode="auto">
                <a:xfrm>
                  <a:off x="2344004" y="2322513"/>
                  <a:ext cx="266700" cy="92075"/>
                </a:xfrm>
                <a:custGeom>
                  <a:avLst/>
                  <a:gdLst>
                    <a:gd name="T0" fmla="*/ 0 w 167"/>
                    <a:gd name="T1" fmla="*/ 0 h 58"/>
                    <a:gd name="T2" fmla="*/ 0 w 167"/>
                    <a:gd name="T3" fmla="*/ 6 h 58"/>
                    <a:gd name="T4" fmla="*/ 83 w 167"/>
                    <a:gd name="T5" fmla="*/ 58 h 58"/>
                    <a:gd name="T6" fmla="*/ 85 w 167"/>
                    <a:gd name="T7" fmla="*/ 58 h 58"/>
                    <a:gd name="T8" fmla="*/ 167 w 167"/>
                    <a:gd name="T9" fmla="*/ 9 h 58"/>
                    <a:gd name="T10" fmla="*/ 167 w 167"/>
                    <a:gd name="T11" fmla="*/ 0 h 58"/>
                    <a:gd name="T12" fmla="*/ 0 w 167"/>
                    <a:gd name="T13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58">
                      <a:moveTo>
                        <a:pt x="0" y="0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43" y="56"/>
                        <a:pt x="83" y="58"/>
                      </a:cubicBezTo>
                      <a:cubicBezTo>
                        <a:pt x="84" y="58"/>
                        <a:pt x="85" y="58"/>
                        <a:pt x="85" y="58"/>
                      </a:cubicBezTo>
                      <a:cubicBezTo>
                        <a:pt x="125" y="58"/>
                        <a:pt x="167" y="9"/>
                        <a:pt x="167" y="9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83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84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85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86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87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88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89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90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Rectangle 91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Rectangle 92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94"/>
                <p:cNvSpPr>
                  <a:spLocks/>
                </p:cNvSpPr>
                <p:nvPr/>
              </p:nvSpPr>
              <p:spPr bwMode="auto">
                <a:xfrm>
                  <a:off x="2340829" y="2152651"/>
                  <a:ext cx="276225" cy="169863"/>
                </a:xfrm>
                <a:custGeom>
                  <a:avLst/>
                  <a:gdLst>
                    <a:gd name="T0" fmla="*/ 163 w 172"/>
                    <a:gd name="T1" fmla="*/ 36 h 105"/>
                    <a:gd name="T2" fmla="*/ 101 w 172"/>
                    <a:gd name="T3" fmla="*/ 3 h 105"/>
                    <a:gd name="T4" fmla="*/ 86 w 172"/>
                    <a:gd name="T5" fmla="*/ 11 h 105"/>
                    <a:gd name="T6" fmla="*/ 71 w 172"/>
                    <a:gd name="T7" fmla="*/ 3 h 105"/>
                    <a:gd name="T8" fmla="*/ 9 w 172"/>
                    <a:gd name="T9" fmla="*/ 36 h 105"/>
                    <a:gd name="T10" fmla="*/ 0 w 172"/>
                    <a:gd name="T11" fmla="*/ 65 h 105"/>
                    <a:gd name="T12" fmla="*/ 0 w 172"/>
                    <a:gd name="T13" fmla="*/ 104 h 105"/>
                    <a:gd name="T14" fmla="*/ 14 w 172"/>
                    <a:gd name="T15" fmla="*/ 101 h 105"/>
                    <a:gd name="T16" fmla="*/ 24 w 172"/>
                    <a:gd name="T17" fmla="*/ 74 h 105"/>
                    <a:gd name="T18" fmla="*/ 45 w 172"/>
                    <a:gd name="T19" fmla="*/ 48 h 105"/>
                    <a:gd name="T20" fmla="*/ 86 w 172"/>
                    <a:gd name="T21" fmla="*/ 33 h 105"/>
                    <a:gd name="T22" fmla="*/ 127 w 172"/>
                    <a:gd name="T23" fmla="*/ 48 h 105"/>
                    <a:gd name="T24" fmla="*/ 148 w 172"/>
                    <a:gd name="T25" fmla="*/ 74 h 105"/>
                    <a:gd name="T26" fmla="*/ 159 w 172"/>
                    <a:gd name="T27" fmla="*/ 101 h 105"/>
                    <a:gd name="T28" fmla="*/ 172 w 172"/>
                    <a:gd name="T29" fmla="*/ 104 h 105"/>
                    <a:gd name="T30" fmla="*/ 172 w 172"/>
                    <a:gd name="T31" fmla="*/ 65 h 105"/>
                    <a:gd name="T32" fmla="*/ 163 w 172"/>
                    <a:gd name="T33" fmla="*/ 3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" h="105">
                      <a:moveTo>
                        <a:pt x="163" y="36"/>
                      </a:moveTo>
                      <a:cubicBezTo>
                        <a:pt x="157" y="23"/>
                        <a:pt x="109" y="6"/>
                        <a:pt x="101" y="3"/>
                      </a:cubicBezTo>
                      <a:cubicBezTo>
                        <a:pt x="92" y="0"/>
                        <a:pt x="86" y="11"/>
                        <a:pt x="86" y="11"/>
                      </a:cubicBezTo>
                      <a:cubicBezTo>
                        <a:pt x="86" y="11"/>
                        <a:pt x="80" y="0"/>
                        <a:pt x="71" y="3"/>
                      </a:cubicBezTo>
                      <a:cubicBezTo>
                        <a:pt x="63" y="6"/>
                        <a:pt x="15" y="23"/>
                        <a:pt x="9" y="36"/>
                      </a:cubicBezTo>
                      <a:cubicBezTo>
                        <a:pt x="3" y="48"/>
                        <a:pt x="0" y="57"/>
                        <a:pt x="0" y="65"/>
                      </a:cubicBezTo>
                      <a:cubicBezTo>
                        <a:pt x="0" y="74"/>
                        <a:pt x="0" y="104"/>
                        <a:pt x="0" y="104"/>
                      </a:cubicBezTo>
                      <a:cubicBezTo>
                        <a:pt x="0" y="104"/>
                        <a:pt x="9" y="105"/>
                        <a:pt x="14" y="101"/>
                      </a:cubicBezTo>
                      <a:cubicBezTo>
                        <a:pt x="19" y="98"/>
                        <a:pt x="24" y="87"/>
                        <a:pt x="24" y="74"/>
                      </a:cubicBezTo>
                      <a:cubicBezTo>
                        <a:pt x="24" y="61"/>
                        <a:pt x="34" y="50"/>
                        <a:pt x="45" y="48"/>
                      </a:cubicBezTo>
                      <a:cubicBezTo>
                        <a:pt x="58" y="46"/>
                        <a:pt x="86" y="41"/>
                        <a:pt x="86" y="33"/>
                      </a:cubicBezTo>
                      <a:cubicBezTo>
                        <a:pt x="86" y="41"/>
                        <a:pt x="117" y="46"/>
                        <a:pt x="127" y="48"/>
                      </a:cubicBezTo>
                      <a:cubicBezTo>
                        <a:pt x="139" y="50"/>
                        <a:pt x="148" y="61"/>
                        <a:pt x="148" y="74"/>
                      </a:cubicBezTo>
                      <a:cubicBezTo>
                        <a:pt x="148" y="87"/>
                        <a:pt x="154" y="98"/>
                        <a:pt x="159" y="101"/>
                      </a:cubicBezTo>
                      <a:cubicBezTo>
                        <a:pt x="164" y="105"/>
                        <a:pt x="172" y="104"/>
                        <a:pt x="172" y="104"/>
                      </a:cubicBezTo>
                      <a:cubicBezTo>
                        <a:pt x="172" y="104"/>
                        <a:pt x="172" y="74"/>
                        <a:pt x="172" y="65"/>
                      </a:cubicBezTo>
                      <a:cubicBezTo>
                        <a:pt x="172" y="57"/>
                        <a:pt x="169" y="48"/>
                        <a:pt x="163" y="36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3" name="Freeform 74"/>
              <p:cNvSpPr>
                <a:spLocks/>
              </p:cNvSpPr>
              <p:nvPr/>
            </p:nvSpPr>
            <p:spPr bwMode="auto">
              <a:xfrm>
                <a:off x="2548790" y="2485233"/>
                <a:ext cx="233363" cy="561975"/>
              </a:xfrm>
              <a:custGeom>
                <a:avLst/>
                <a:gdLst>
                  <a:gd name="T0" fmla="*/ 111 w 147"/>
                  <a:gd name="T1" fmla="*/ 0 h 354"/>
                  <a:gd name="T2" fmla="*/ 111 w 147"/>
                  <a:gd name="T3" fmla="*/ 39 h 354"/>
                  <a:gd name="T4" fmla="*/ 147 w 147"/>
                  <a:gd name="T5" fmla="*/ 354 h 354"/>
                  <a:gd name="T6" fmla="*/ 84 w 147"/>
                  <a:gd name="T7" fmla="*/ 354 h 354"/>
                  <a:gd name="T8" fmla="*/ 15 w 147"/>
                  <a:gd name="T9" fmla="*/ 214 h 354"/>
                  <a:gd name="T10" fmla="*/ 81 w 147"/>
                  <a:gd name="T11" fmla="*/ 169 h 354"/>
                  <a:gd name="T12" fmla="*/ 0 w 147"/>
                  <a:gd name="T13" fmla="*/ 132 h 354"/>
                  <a:gd name="T14" fmla="*/ 75 w 147"/>
                  <a:gd name="T15" fmla="*/ 16 h 354"/>
                  <a:gd name="T16" fmla="*/ 111 w 147"/>
                  <a:gd name="T17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" h="354">
                    <a:moveTo>
                      <a:pt x="111" y="0"/>
                    </a:moveTo>
                    <a:lnTo>
                      <a:pt x="111" y="39"/>
                    </a:lnTo>
                    <a:lnTo>
                      <a:pt x="147" y="354"/>
                    </a:lnTo>
                    <a:lnTo>
                      <a:pt x="84" y="354"/>
                    </a:lnTo>
                    <a:lnTo>
                      <a:pt x="15" y="214"/>
                    </a:lnTo>
                    <a:lnTo>
                      <a:pt x="81" y="169"/>
                    </a:lnTo>
                    <a:lnTo>
                      <a:pt x="0" y="132"/>
                    </a:lnTo>
                    <a:lnTo>
                      <a:pt x="75" y="1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39220" y="2590802"/>
              <a:ext cx="709612" cy="769937"/>
              <a:chOff x="2668588" y="2424907"/>
              <a:chExt cx="709612" cy="769937"/>
            </a:xfrm>
          </p:grpSpPr>
          <p:sp>
            <p:nvSpPr>
              <p:cNvPr id="177" name="Freeform 100"/>
              <p:cNvSpPr>
                <a:spLocks/>
              </p:cNvSpPr>
              <p:nvPr/>
            </p:nvSpPr>
            <p:spPr bwMode="auto">
              <a:xfrm>
                <a:off x="3257550" y="2820194"/>
                <a:ext cx="120650" cy="177800"/>
              </a:xfrm>
              <a:custGeom>
                <a:avLst/>
                <a:gdLst>
                  <a:gd name="T0" fmla="*/ 57 w 75"/>
                  <a:gd name="T1" fmla="*/ 7 h 111"/>
                  <a:gd name="T2" fmla="*/ 11 w 75"/>
                  <a:gd name="T3" fmla="*/ 43 h 111"/>
                  <a:gd name="T4" fmla="*/ 18 w 75"/>
                  <a:gd name="T5" fmla="*/ 104 h 111"/>
                  <a:gd name="T6" fmla="*/ 64 w 75"/>
                  <a:gd name="T7" fmla="*/ 68 h 111"/>
                  <a:gd name="T8" fmla="*/ 57 w 75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11">
                    <a:moveTo>
                      <a:pt x="57" y="7"/>
                    </a:moveTo>
                    <a:cubicBezTo>
                      <a:pt x="43" y="0"/>
                      <a:pt x="22" y="17"/>
                      <a:pt x="11" y="43"/>
                    </a:cubicBezTo>
                    <a:cubicBezTo>
                      <a:pt x="0" y="70"/>
                      <a:pt x="3" y="97"/>
                      <a:pt x="18" y="104"/>
                    </a:cubicBezTo>
                    <a:cubicBezTo>
                      <a:pt x="33" y="111"/>
                      <a:pt x="53" y="94"/>
                      <a:pt x="64" y="68"/>
                    </a:cubicBezTo>
                    <a:cubicBezTo>
                      <a:pt x="75" y="41"/>
                      <a:pt x="72" y="14"/>
                      <a:pt x="57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01"/>
              <p:cNvSpPr>
                <a:spLocks/>
              </p:cNvSpPr>
              <p:nvPr/>
            </p:nvSpPr>
            <p:spPr bwMode="auto">
              <a:xfrm>
                <a:off x="2695575" y="2820194"/>
                <a:ext cx="122238" cy="177800"/>
              </a:xfrm>
              <a:custGeom>
                <a:avLst/>
                <a:gdLst>
                  <a:gd name="T0" fmla="*/ 18 w 76"/>
                  <a:gd name="T1" fmla="*/ 7 h 111"/>
                  <a:gd name="T2" fmla="*/ 65 w 76"/>
                  <a:gd name="T3" fmla="*/ 43 h 111"/>
                  <a:gd name="T4" fmla="*/ 58 w 76"/>
                  <a:gd name="T5" fmla="*/ 104 h 111"/>
                  <a:gd name="T6" fmla="*/ 11 w 76"/>
                  <a:gd name="T7" fmla="*/ 68 h 111"/>
                  <a:gd name="T8" fmla="*/ 18 w 76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11">
                    <a:moveTo>
                      <a:pt x="18" y="7"/>
                    </a:moveTo>
                    <a:cubicBezTo>
                      <a:pt x="33" y="0"/>
                      <a:pt x="54" y="17"/>
                      <a:pt x="65" y="43"/>
                    </a:cubicBezTo>
                    <a:cubicBezTo>
                      <a:pt x="76" y="70"/>
                      <a:pt x="72" y="97"/>
                      <a:pt x="58" y="104"/>
                    </a:cubicBezTo>
                    <a:cubicBezTo>
                      <a:pt x="43" y="111"/>
                      <a:pt x="22" y="94"/>
                      <a:pt x="11" y="68"/>
                    </a:cubicBezTo>
                    <a:cubicBezTo>
                      <a:pt x="0" y="41"/>
                      <a:pt x="3" y="14"/>
                      <a:pt x="18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02"/>
              <p:cNvSpPr>
                <a:spLocks/>
              </p:cNvSpPr>
              <p:nvPr/>
            </p:nvSpPr>
            <p:spPr bwMode="auto">
              <a:xfrm>
                <a:off x="2919413" y="3112294"/>
                <a:ext cx="234950" cy="82550"/>
              </a:xfrm>
              <a:custGeom>
                <a:avLst/>
                <a:gdLst>
                  <a:gd name="T0" fmla="*/ 147 w 147"/>
                  <a:gd name="T1" fmla="*/ 0 h 51"/>
                  <a:gd name="T2" fmla="*/ 0 w 147"/>
                  <a:gd name="T3" fmla="*/ 0 h 51"/>
                  <a:gd name="T4" fmla="*/ 0 w 147"/>
                  <a:gd name="T5" fmla="*/ 5 h 51"/>
                  <a:gd name="T6" fmla="*/ 73 w 147"/>
                  <a:gd name="T7" fmla="*/ 51 h 51"/>
                  <a:gd name="T8" fmla="*/ 147 w 147"/>
                  <a:gd name="T9" fmla="*/ 4 h 51"/>
                  <a:gd name="T10" fmla="*/ 147 w 147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51">
                    <a:moveTo>
                      <a:pt x="1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46" y="51"/>
                      <a:pt x="73" y="51"/>
                    </a:cubicBezTo>
                    <a:cubicBezTo>
                      <a:pt x="100" y="51"/>
                      <a:pt x="147" y="4"/>
                      <a:pt x="147" y="4"/>
                    </a:cubicBezTo>
                    <a:cubicBezTo>
                      <a:pt x="147" y="0"/>
                      <a:pt x="147" y="0"/>
                      <a:pt x="147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03"/>
              <p:cNvSpPr>
                <a:spLocks/>
              </p:cNvSpPr>
              <p:nvPr/>
            </p:nvSpPr>
            <p:spPr bwMode="auto">
              <a:xfrm>
                <a:off x="2711450" y="2445544"/>
                <a:ext cx="652463" cy="723900"/>
              </a:xfrm>
              <a:custGeom>
                <a:avLst/>
                <a:gdLst>
                  <a:gd name="T0" fmla="*/ 203 w 406"/>
                  <a:gd name="T1" fmla="*/ 450 h 450"/>
                  <a:gd name="T2" fmla="*/ 30 w 406"/>
                  <a:gd name="T3" fmla="*/ 266 h 450"/>
                  <a:gd name="T4" fmla="*/ 203 w 406"/>
                  <a:gd name="T5" fmla="*/ 0 h 450"/>
                  <a:gd name="T6" fmla="*/ 375 w 406"/>
                  <a:gd name="T7" fmla="*/ 266 h 450"/>
                  <a:gd name="T8" fmla="*/ 203 w 406"/>
                  <a:gd name="T9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450">
                    <a:moveTo>
                      <a:pt x="203" y="450"/>
                    </a:moveTo>
                    <a:cubicBezTo>
                      <a:pt x="157" y="450"/>
                      <a:pt x="60" y="374"/>
                      <a:pt x="30" y="266"/>
                    </a:cubicBezTo>
                    <a:cubicBezTo>
                      <a:pt x="0" y="157"/>
                      <a:pt x="57" y="0"/>
                      <a:pt x="203" y="0"/>
                    </a:cubicBezTo>
                    <a:cubicBezTo>
                      <a:pt x="349" y="0"/>
                      <a:pt x="406" y="157"/>
                      <a:pt x="375" y="266"/>
                    </a:cubicBezTo>
                    <a:cubicBezTo>
                      <a:pt x="346" y="374"/>
                      <a:pt x="249" y="450"/>
                      <a:pt x="203" y="45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04"/>
              <p:cNvSpPr>
                <a:spLocks/>
              </p:cNvSpPr>
              <p:nvPr/>
            </p:nvSpPr>
            <p:spPr bwMode="auto">
              <a:xfrm>
                <a:off x="2668588" y="2424907"/>
                <a:ext cx="690563" cy="498475"/>
              </a:xfrm>
              <a:custGeom>
                <a:avLst/>
                <a:gdLst>
                  <a:gd name="T0" fmla="*/ 259 w 430"/>
                  <a:gd name="T1" fmla="*/ 148 h 310"/>
                  <a:gd name="T2" fmla="*/ 357 w 430"/>
                  <a:gd name="T3" fmla="*/ 226 h 310"/>
                  <a:gd name="T4" fmla="*/ 387 w 430"/>
                  <a:gd name="T5" fmla="*/ 301 h 310"/>
                  <a:gd name="T6" fmla="*/ 411 w 430"/>
                  <a:gd name="T7" fmla="*/ 145 h 310"/>
                  <a:gd name="T8" fmla="*/ 257 w 430"/>
                  <a:gd name="T9" fmla="*/ 4 h 310"/>
                  <a:gd name="T10" fmla="*/ 104 w 430"/>
                  <a:gd name="T11" fmla="*/ 47 h 310"/>
                  <a:gd name="T12" fmla="*/ 63 w 430"/>
                  <a:gd name="T13" fmla="*/ 310 h 310"/>
                  <a:gd name="T14" fmla="*/ 148 w 430"/>
                  <a:gd name="T15" fmla="*/ 105 h 310"/>
                  <a:gd name="T16" fmla="*/ 259 w 430"/>
                  <a:gd name="T17" fmla="*/ 14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310">
                    <a:moveTo>
                      <a:pt x="259" y="148"/>
                    </a:moveTo>
                    <a:cubicBezTo>
                      <a:pt x="295" y="223"/>
                      <a:pt x="310" y="246"/>
                      <a:pt x="357" y="226"/>
                    </a:cubicBezTo>
                    <a:cubicBezTo>
                      <a:pt x="405" y="206"/>
                      <a:pt x="396" y="262"/>
                      <a:pt x="387" y="301"/>
                    </a:cubicBezTo>
                    <a:cubicBezTo>
                      <a:pt x="430" y="248"/>
                      <a:pt x="425" y="197"/>
                      <a:pt x="411" y="145"/>
                    </a:cubicBezTo>
                    <a:cubicBezTo>
                      <a:pt x="397" y="88"/>
                      <a:pt x="325" y="2"/>
                      <a:pt x="257" y="4"/>
                    </a:cubicBezTo>
                    <a:cubicBezTo>
                      <a:pt x="220" y="0"/>
                      <a:pt x="164" y="5"/>
                      <a:pt x="104" y="47"/>
                    </a:cubicBezTo>
                    <a:cubicBezTo>
                      <a:pt x="0" y="122"/>
                      <a:pt x="35" y="290"/>
                      <a:pt x="63" y="310"/>
                    </a:cubicBezTo>
                    <a:cubicBezTo>
                      <a:pt x="36" y="155"/>
                      <a:pt x="102" y="186"/>
                      <a:pt x="148" y="105"/>
                    </a:cubicBezTo>
                    <a:cubicBezTo>
                      <a:pt x="163" y="69"/>
                      <a:pt x="221" y="67"/>
                      <a:pt x="259" y="148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105"/>
            <p:cNvSpPr>
              <a:spLocks/>
            </p:cNvSpPr>
            <p:nvPr/>
          </p:nvSpPr>
          <p:spPr bwMode="auto">
            <a:xfrm>
              <a:off x="2712245" y="3384552"/>
              <a:ext cx="234950" cy="433388"/>
            </a:xfrm>
            <a:custGeom>
              <a:avLst/>
              <a:gdLst>
                <a:gd name="T0" fmla="*/ 148 w 148"/>
                <a:gd name="T1" fmla="*/ 272 h 273"/>
                <a:gd name="T2" fmla="*/ 84 w 148"/>
                <a:gd name="T3" fmla="*/ 272 h 273"/>
                <a:gd name="T4" fmla="*/ 80 w 148"/>
                <a:gd name="T5" fmla="*/ 273 h 273"/>
                <a:gd name="T6" fmla="*/ 16 w 148"/>
                <a:gd name="T7" fmla="*/ 213 h 273"/>
                <a:gd name="T8" fmla="*/ 81 w 148"/>
                <a:gd name="T9" fmla="*/ 169 h 273"/>
                <a:gd name="T10" fmla="*/ 0 w 148"/>
                <a:gd name="T11" fmla="*/ 131 h 273"/>
                <a:gd name="T12" fmla="*/ 54 w 148"/>
                <a:gd name="T13" fmla="*/ 48 h 273"/>
                <a:gd name="T14" fmla="*/ 75 w 148"/>
                <a:gd name="T15" fmla="*/ 16 h 273"/>
                <a:gd name="T16" fmla="*/ 111 w 148"/>
                <a:gd name="T17" fmla="*/ 0 h 273"/>
                <a:gd name="T18" fmla="*/ 111 w 148"/>
                <a:gd name="T19" fmla="*/ 38 h 273"/>
                <a:gd name="T20" fmla="*/ 147 w 148"/>
                <a:gd name="T21" fmla="*/ 273 h 273"/>
                <a:gd name="T22" fmla="*/ 148 w 148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73">
                  <a:moveTo>
                    <a:pt x="148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6" y="213"/>
                  </a:lnTo>
                  <a:lnTo>
                    <a:pt x="81" y="169"/>
                  </a:lnTo>
                  <a:lnTo>
                    <a:pt x="0" y="131"/>
                  </a:lnTo>
                  <a:lnTo>
                    <a:pt x="54" y="48"/>
                  </a:lnTo>
                  <a:lnTo>
                    <a:pt x="75" y="16"/>
                  </a:lnTo>
                  <a:lnTo>
                    <a:pt x="111" y="0"/>
                  </a:lnTo>
                  <a:lnTo>
                    <a:pt x="111" y="38"/>
                  </a:lnTo>
                  <a:lnTo>
                    <a:pt x="147" y="273"/>
                  </a:lnTo>
                  <a:lnTo>
                    <a:pt x="148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6"/>
            <p:cNvSpPr>
              <a:spLocks/>
            </p:cNvSpPr>
            <p:nvPr/>
          </p:nvSpPr>
          <p:spPr bwMode="auto">
            <a:xfrm>
              <a:off x="3067845" y="3381377"/>
              <a:ext cx="231775" cy="436563"/>
            </a:xfrm>
            <a:custGeom>
              <a:avLst/>
              <a:gdLst>
                <a:gd name="T0" fmla="*/ 66 w 146"/>
                <a:gd name="T1" fmla="*/ 169 h 275"/>
                <a:gd name="T2" fmla="*/ 132 w 146"/>
                <a:gd name="T3" fmla="*/ 212 h 275"/>
                <a:gd name="T4" fmla="*/ 67 w 146"/>
                <a:gd name="T5" fmla="*/ 275 h 275"/>
                <a:gd name="T6" fmla="*/ 63 w 146"/>
                <a:gd name="T7" fmla="*/ 274 h 275"/>
                <a:gd name="T8" fmla="*/ 0 w 146"/>
                <a:gd name="T9" fmla="*/ 274 h 275"/>
                <a:gd name="T10" fmla="*/ 1 w 146"/>
                <a:gd name="T11" fmla="*/ 275 h 275"/>
                <a:gd name="T12" fmla="*/ 37 w 146"/>
                <a:gd name="T13" fmla="*/ 37 h 275"/>
                <a:gd name="T14" fmla="*/ 37 w 146"/>
                <a:gd name="T15" fmla="*/ 0 h 275"/>
                <a:gd name="T16" fmla="*/ 81 w 146"/>
                <a:gd name="T17" fmla="*/ 19 h 275"/>
                <a:gd name="T18" fmla="*/ 100 w 146"/>
                <a:gd name="T19" fmla="*/ 51 h 275"/>
                <a:gd name="T20" fmla="*/ 146 w 146"/>
                <a:gd name="T21" fmla="*/ 130 h 275"/>
                <a:gd name="T22" fmla="*/ 66 w 146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275">
                  <a:moveTo>
                    <a:pt x="66" y="169"/>
                  </a:moveTo>
                  <a:lnTo>
                    <a:pt x="132" y="212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7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1"/>
                  </a:lnTo>
                  <a:lnTo>
                    <a:pt x="146" y="130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7"/>
            <p:cNvSpPr>
              <a:spLocks/>
            </p:cNvSpPr>
            <p:nvPr/>
          </p:nvSpPr>
          <p:spPr bwMode="auto">
            <a:xfrm>
              <a:off x="5316538" y="1786732"/>
              <a:ext cx="379413" cy="960438"/>
            </a:xfrm>
            <a:custGeom>
              <a:avLst/>
              <a:gdLst>
                <a:gd name="T0" fmla="*/ 85 w 236"/>
                <a:gd name="T1" fmla="*/ 54 h 598"/>
                <a:gd name="T2" fmla="*/ 191 w 236"/>
                <a:gd name="T3" fmla="*/ 103 h 598"/>
                <a:gd name="T4" fmla="*/ 221 w 236"/>
                <a:gd name="T5" fmla="*/ 279 h 598"/>
                <a:gd name="T6" fmla="*/ 113 w 236"/>
                <a:gd name="T7" fmla="*/ 597 h 598"/>
                <a:gd name="T8" fmla="*/ 18 w 236"/>
                <a:gd name="T9" fmla="*/ 271 h 598"/>
                <a:gd name="T10" fmla="*/ 85 w 236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598">
                  <a:moveTo>
                    <a:pt x="85" y="54"/>
                  </a:moveTo>
                  <a:cubicBezTo>
                    <a:pt x="94" y="25"/>
                    <a:pt x="163" y="0"/>
                    <a:pt x="191" y="103"/>
                  </a:cubicBezTo>
                  <a:cubicBezTo>
                    <a:pt x="219" y="206"/>
                    <a:pt x="205" y="243"/>
                    <a:pt x="221" y="279"/>
                  </a:cubicBezTo>
                  <a:cubicBezTo>
                    <a:pt x="236" y="316"/>
                    <a:pt x="200" y="598"/>
                    <a:pt x="113" y="597"/>
                  </a:cubicBezTo>
                  <a:cubicBezTo>
                    <a:pt x="20" y="596"/>
                    <a:pt x="0" y="326"/>
                    <a:pt x="18" y="271"/>
                  </a:cubicBezTo>
                  <a:cubicBezTo>
                    <a:pt x="37" y="217"/>
                    <a:pt x="20" y="54"/>
                    <a:pt x="85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8"/>
            <p:cNvSpPr>
              <a:spLocks/>
            </p:cNvSpPr>
            <p:nvPr/>
          </p:nvSpPr>
          <p:spPr bwMode="auto">
            <a:xfrm>
              <a:off x="5702300" y="1786732"/>
              <a:ext cx="379413" cy="960438"/>
            </a:xfrm>
            <a:custGeom>
              <a:avLst/>
              <a:gdLst>
                <a:gd name="T0" fmla="*/ 151 w 237"/>
                <a:gd name="T1" fmla="*/ 54 h 598"/>
                <a:gd name="T2" fmla="*/ 45 w 237"/>
                <a:gd name="T3" fmla="*/ 103 h 598"/>
                <a:gd name="T4" fmla="*/ 15 w 237"/>
                <a:gd name="T5" fmla="*/ 279 h 598"/>
                <a:gd name="T6" fmla="*/ 123 w 237"/>
                <a:gd name="T7" fmla="*/ 597 h 598"/>
                <a:gd name="T8" fmla="*/ 218 w 237"/>
                <a:gd name="T9" fmla="*/ 271 h 598"/>
                <a:gd name="T10" fmla="*/ 151 w 237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598">
                  <a:moveTo>
                    <a:pt x="151" y="54"/>
                  </a:moveTo>
                  <a:cubicBezTo>
                    <a:pt x="142" y="25"/>
                    <a:pt x="73" y="0"/>
                    <a:pt x="45" y="103"/>
                  </a:cubicBezTo>
                  <a:cubicBezTo>
                    <a:pt x="17" y="206"/>
                    <a:pt x="31" y="243"/>
                    <a:pt x="15" y="279"/>
                  </a:cubicBezTo>
                  <a:cubicBezTo>
                    <a:pt x="0" y="316"/>
                    <a:pt x="37" y="598"/>
                    <a:pt x="123" y="597"/>
                  </a:cubicBezTo>
                  <a:cubicBezTo>
                    <a:pt x="216" y="596"/>
                    <a:pt x="237" y="326"/>
                    <a:pt x="218" y="271"/>
                  </a:cubicBezTo>
                  <a:cubicBezTo>
                    <a:pt x="200" y="217"/>
                    <a:pt x="216" y="54"/>
                    <a:pt x="151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9"/>
            <p:cNvSpPr>
              <a:spLocks/>
            </p:cNvSpPr>
            <p:nvPr/>
          </p:nvSpPr>
          <p:spPr bwMode="auto">
            <a:xfrm>
              <a:off x="5116513" y="2553494"/>
              <a:ext cx="1182688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0"/>
            <p:cNvSpPr>
              <a:spLocks/>
            </p:cNvSpPr>
            <p:nvPr/>
          </p:nvSpPr>
          <p:spPr bwMode="auto">
            <a:xfrm>
              <a:off x="5588000" y="2553494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1"/>
            <p:cNvSpPr>
              <a:spLocks/>
            </p:cNvSpPr>
            <p:nvPr/>
          </p:nvSpPr>
          <p:spPr bwMode="auto">
            <a:xfrm>
              <a:off x="5589588" y="2155032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2"/>
            <p:cNvSpPr>
              <a:spLocks/>
            </p:cNvSpPr>
            <p:nvPr/>
          </p:nvSpPr>
          <p:spPr bwMode="auto">
            <a:xfrm>
              <a:off x="5927725" y="2164557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13"/>
            <p:cNvSpPr>
              <a:spLocks/>
            </p:cNvSpPr>
            <p:nvPr/>
          </p:nvSpPr>
          <p:spPr bwMode="auto">
            <a:xfrm>
              <a:off x="5365750" y="2164557"/>
              <a:ext cx="122238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14"/>
            <p:cNvSpPr>
              <a:spLocks/>
            </p:cNvSpPr>
            <p:nvPr/>
          </p:nvSpPr>
          <p:spPr bwMode="auto">
            <a:xfrm>
              <a:off x="5589588" y="2458244"/>
              <a:ext cx="234950" cy="80963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5"/>
            <p:cNvSpPr>
              <a:spLocks/>
            </p:cNvSpPr>
            <p:nvPr/>
          </p:nvSpPr>
          <p:spPr bwMode="auto">
            <a:xfrm>
              <a:off x="5381625" y="1791494"/>
              <a:ext cx="652463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6"/>
            <p:cNvSpPr>
              <a:spLocks/>
            </p:cNvSpPr>
            <p:nvPr/>
          </p:nvSpPr>
          <p:spPr bwMode="auto">
            <a:xfrm>
              <a:off x="5368925" y="1774032"/>
              <a:ext cx="657225" cy="493713"/>
            </a:xfrm>
            <a:custGeom>
              <a:avLst/>
              <a:gdLst>
                <a:gd name="T0" fmla="*/ 392 w 409"/>
                <a:gd name="T1" fmla="*/ 143 h 308"/>
                <a:gd name="T2" fmla="*/ 238 w 409"/>
                <a:gd name="T3" fmla="*/ 2 h 308"/>
                <a:gd name="T4" fmla="*/ 204 w 409"/>
                <a:gd name="T5" fmla="*/ 1 h 308"/>
                <a:gd name="T6" fmla="*/ 171 w 409"/>
                <a:gd name="T7" fmla="*/ 2 h 308"/>
                <a:gd name="T8" fmla="*/ 16 w 409"/>
                <a:gd name="T9" fmla="*/ 143 h 308"/>
                <a:gd name="T10" fmla="*/ 28 w 409"/>
                <a:gd name="T11" fmla="*/ 280 h 308"/>
                <a:gd name="T12" fmla="*/ 44 w 409"/>
                <a:gd name="T13" fmla="*/ 308 h 308"/>
                <a:gd name="T14" fmla="*/ 39 w 409"/>
                <a:gd name="T15" fmla="*/ 227 h 308"/>
                <a:gd name="T16" fmla="*/ 71 w 409"/>
                <a:gd name="T17" fmla="*/ 224 h 308"/>
                <a:gd name="T18" fmla="*/ 168 w 409"/>
                <a:gd name="T19" fmla="*/ 146 h 308"/>
                <a:gd name="T20" fmla="*/ 204 w 409"/>
                <a:gd name="T21" fmla="*/ 96 h 308"/>
                <a:gd name="T22" fmla="*/ 240 w 409"/>
                <a:gd name="T23" fmla="*/ 146 h 308"/>
                <a:gd name="T24" fmla="*/ 338 w 409"/>
                <a:gd name="T25" fmla="*/ 224 h 308"/>
                <a:gd name="T26" fmla="*/ 370 w 409"/>
                <a:gd name="T27" fmla="*/ 227 h 308"/>
                <a:gd name="T28" fmla="*/ 365 w 409"/>
                <a:gd name="T29" fmla="*/ 308 h 308"/>
                <a:gd name="T30" fmla="*/ 381 w 409"/>
                <a:gd name="T31" fmla="*/ 280 h 308"/>
                <a:gd name="T32" fmla="*/ 392 w 409"/>
                <a:gd name="T33" fmla="*/ 14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9" h="308">
                  <a:moveTo>
                    <a:pt x="392" y="143"/>
                  </a:moveTo>
                  <a:cubicBezTo>
                    <a:pt x="378" y="86"/>
                    <a:pt x="306" y="0"/>
                    <a:pt x="238" y="2"/>
                  </a:cubicBezTo>
                  <a:cubicBezTo>
                    <a:pt x="228" y="1"/>
                    <a:pt x="217" y="0"/>
                    <a:pt x="204" y="1"/>
                  </a:cubicBezTo>
                  <a:cubicBezTo>
                    <a:pt x="192" y="0"/>
                    <a:pt x="181" y="1"/>
                    <a:pt x="171" y="2"/>
                  </a:cubicBezTo>
                  <a:cubicBezTo>
                    <a:pt x="103" y="0"/>
                    <a:pt x="31" y="86"/>
                    <a:pt x="16" y="143"/>
                  </a:cubicBezTo>
                  <a:cubicBezTo>
                    <a:pt x="5" y="189"/>
                    <a:pt x="0" y="234"/>
                    <a:pt x="28" y="280"/>
                  </a:cubicBezTo>
                  <a:cubicBezTo>
                    <a:pt x="32" y="294"/>
                    <a:pt x="38" y="304"/>
                    <a:pt x="44" y="308"/>
                  </a:cubicBezTo>
                  <a:cubicBezTo>
                    <a:pt x="38" y="273"/>
                    <a:pt x="37" y="247"/>
                    <a:pt x="39" y="227"/>
                  </a:cubicBezTo>
                  <a:cubicBezTo>
                    <a:pt x="44" y="219"/>
                    <a:pt x="54" y="217"/>
                    <a:pt x="71" y="224"/>
                  </a:cubicBezTo>
                  <a:cubicBezTo>
                    <a:pt x="118" y="244"/>
                    <a:pt x="133" y="221"/>
                    <a:pt x="168" y="146"/>
                  </a:cubicBezTo>
                  <a:cubicBezTo>
                    <a:pt x="179" y="123"/>
                    <a:pt x="188" y="96"/>
                    <a:pt x="204" y="96"/>
                  </a:cubicBezTo>
                  <a:cubicBezTo>
                    <a:pt x="221" y="96"/>
                    <a:pt x="230" y="123"/>
                    <a:pt x="240" y="146"/>
                  </a:cubicBezTo>
                  <a:cubicBezTo>
                    <a:pt x="276" y="221"/>
                    <a:pt x="291" y="244"/>
                    <a:pt x="338" y="224"/>
                  </a:cubicBezTo>
                  <a:cubicBezTo>
                    <a:pt x="355" y="217"/>
                    <a:pt x="365" y="219"/>
                    <a:pt x="370" y="227"/>
                  </a:cubicBezTo>
                  <a:cubicBezTo>
                    <a:pt x="372" y="247"/>
                    <a:pt x="371" y="273"/>
                    <a:pt x="365" y="308"/>
                  </a:cubicBezTo>
                  <a:cubicBezTo>
                    <a:pt x="371" y="304"/>
                    <a:pt x="376" y="294"/>
                    <a:pt x="381" y="280"/>
                  </a:cubicBezTo>
                  <a:cubicBezTo>
                    <a:pt x="409" y="234"/>
                    <a:pt x="404" y="189"/>
                    <a:pt x="392" y="143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7"/>
            <p:cNvSpPr>
              <a:spLocks/>
            </p:cNvSpPr>
            <p:nvPr/>
          </p:nvSpPr>
          <p:spPr bwMode="auto">
            <a:xfrm>
              <a:off x="5413375" y="2563019"/>
              <a:ext cx="233363" cy="433388"/>
            </a:xfrm>
            <a:custGeom>
              <a:avLst/>
              <a:gdLst>
                <a:gd name="T0" fmla="*/ 147 w 147"/>
                <a:gd name="T1" fmla="*/ 272 h 273"/>
                <a:gd name="T2" fmla="*/ 84 w 147"/>
                <a:gd name="T3" fmla="*/ 272 h 273"/>
                <a:gd name="T4" fmla="*/ 80 w 147"/>
                <a:gd name="T5" fmla="*/ 273 h 273"/>
                <a:gd name="T6" fmla="*/ 15 w 147"/>
                <a:gd name="T7" fmla="*/ 214 h 273"/>
                <a:gd name="T8" fmla="*/ 81 w 147"/>
                <a:gd name="T9" fmla="*/ 169 h 273"/>
                <a:gd name="T10" fmla="*/ 0 w 147"/>
                <a:gd name="T11" fmla="*/ 132 h 273"/>
                <a:gd name="T12" fmla="*/ 53 w 147"/>
                <a:gd name="T13" fmla="*/ 49 h 273"/>
                <a:gd name="T14" fmla="*/ 74 w 147"/>
                <a:gd name="T15" fmla="*/ 16 h 273"/>
                <a:gd name="T16" fmla="*/ 110 w 147"/>
                <a:gd name="T17" fmla="*/ 0 h 273"/>
                <a:gd name="T18" fmla="*/ 110 w 147"/>
                <a:gd name="T19" fmla="*/ 39 h 273"/>
                <a:gd name="T20" fmla="*/ 146 w 147"/>
                <a:gd name="T21" fmla="*/ 273 h 273"/>
                <a:gd name="T22" fmla="*/ 147 w 147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3">
                  <a:moveTo>
                    <a:pt x="147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5" y="214"/>
                  </a:lnTo>
                  <a:lnTo>
                    <a:pt x="81" y="169"/>
                  </a:lnTo>
                  <a:lnTo>
                    <a:pt x="0" y="132"/>
                  </a:lnTo>
                  <a:lnTo>
                    <a:pt x="53" y="49"/>
                  </a:lnTo>
                  <a:lnTo>
                    <a:pt x="74" y="16"/>
                  </a:lnTo>
                  <a:lnTo>
                    <a:pt x="110" y="0"/>
                  </a:lnTo>
                  <a:lnTo>
                    <a:pt x="110" y="39"/>
                  </a:lnTo>
                  <a:lnTo>
                    <a:pt x="146" y="273"/>
                  </a:lnTo>
                  <a:lnTo>
                    <a:pt x="147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8"/>
            <p:cNvSpPr>
              <a:spLocks/>
            </p:cNvSpPr>
            <p:nvPr/>
          </p:nvSpPr>
          <p:spPr bwMode="auto">
            <a:xfrm>
              <a:off x="5767388" y="2559844"/>
              <a:ext cx="233363" cy="436563"/>
            </a:xfrm>
            <a:custGeom>
              <a:avLst/>
              <a:gdLst>
                <a:gd name="T0" fmla="*/ 66 w 147"/>
                <a:gd name="T1" fmla="*/ 169 h 275"/>
                <a:gd name="T2" fmla="*/ 133 w 147"/>
                <a:gd name="T3" fmla="*/ 213 h 275"/>
                <a:gd name="T4" fmla="*/ 67 w 147"/>
                <a:gd name="T5" fmla="*/ 275 h 275"/>
                <a:gd name="T6" fmla="*/ 63 w 147"/>
                <a:gd name="T7" fmla="*/ 274 h 275"/>
                <a:gd name="T8" fmla="*/ 0 w 147"/>
                <a:gd name="T9" fmla="*/ 274 h 275"/>
                <a:gd name="T10" fmla="*/ 1 w 147"/>
                <a:gd name="T11" fmla="*/ 275 h 275"/>
                <a:gd name="T12" fmla="*/ 37 w 147"/>
                <a:gd name="T13" fmla="*/ 38 h 275"/>
                <a:gd name="T14" fmla="*/ 37 w 147"/>
                <a:gd name="T15" fmla="*/ 0 h 275"/>
                <a:gd name="T16" fmla="*/ 81 w 147"/>
                <a:gd name="T17" fmla="*/ 19 h 275"/>
                <a:gd name="T18" fmla="*/ 100 w 147"/>
                <a:gd name="T19" fmla="*/ 52 h 275"/>
                <a:gd name="T20" fmla="*/ 147 w 147"/>
                <a:gd name="T21" fmla="*/ 131 h 275"/>
                <a:gd name="T22" fmla="*/ 66 w 147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5">
                  <a:moveTo>
                    <a:pt x="66" y="169"/>
                  </a:moveTo>
                  <a:lnTo>
                    <a:pt x="133" y="213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8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2"/>
                  </a:lnTo>
                  <a:lnTo>
                    <a:pt x="147" y="131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9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20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21"/>
            <p:cNvSpPr>
              <a:spLocks/>
            </p:cNvSpPr>
            <p:nvPr/>
          </p:nvSpPr>
          <p:spPr bwMode="auto">
            <a:xfrm>
              <a:off x="6110288" y="26804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22"/>
            <p:cNvSpPr>
              <a:spLocks/>
            </p:cNvSpPr>
            <p:nvPr/>
          </p:nvSpPr>
          <p:spPr bwMode="auto">
            <a:xfrm>
              <a:off x="5934075" y="264556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3"/>
            <p:cNvSpPr>
              <a:spLocks/>
            </p:cNvSpPr>
            <p:nvPr/>
          </p:nvSpPr>
          <p:spPr bwMode="auto">
            <a:xfrm>
              <a:off x="6442075" y="264556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4"/>
            <p:cNvSpPr>
              <a:spLocks/>
            </p:cNvSpPr>
            <p:nvPr/>
          </p:nvSpPr>
          <p:spPr bwMode="auto">
            <a:xfrm>
              <a:off x="6186488" y="321706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25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6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27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8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29"/>
            <p:cNvSpPr>
              <a:spLocks/>
            </p:cNvSpPr>
            <p:nvPr/>
          </p:nvSpPr>
          <p:spPr bwMode="auto">
            <a:xfrm>
              <a:off x="6110288" y="2993232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30"/>
            <p:cNvSpPr>
              <a:spLocks/>
            </p:cNvSpPr>
            <p:nvPr/>
          </p:nvSpPr>
          <p:spPr bwMode="auto">
            <a:xfrm>
              <a:off x="5834063" y="2296319"/>
              <a:ext cx="822325" cy="760413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1"/>
            <p:cNvSpPr>
              <a:spLocks noEditPoints="1"/>
            </p:cNvSpPr>
            <p:nvPr/>
          </p:nvSpPr>
          <p:spPr bwMode="auto">
            <a:xfrm>
              <a:off x="5916613" y="2201069"/>
              <a:ext cx="625475" cy="582613"/>
            </a:xfrm>
            <a:custGeom>
              <a:avLst/>
              <a:gdLst>
                <a:gd name="T0" fmla="*/ 93 w 390"/>
                <a:gd name="T1" fmla="*/ 68 h 363"/>
                <a:gd name="T2" fmla="*/ 390 w 390"/>
                <a:gd name="T3" fmla="*/ 66 h 363"/>
                <a:gd name="T4" fmla="*/ 374 w 390"/>
                <a:gd name="T5" fmla="*/ 357 h 363"/>
                <a:gd name="T6" fmla="*/ 374 w 390"/>
                <a:gd name="T7" fmla="*/ 357 h 363"/>
                <a:gd name="T8" fmla="*/ 374 w 390"/>
                <a:gd name="T9" fmla="*/ 360 h 363"/>
                <a:gd name="T10" fmla="*/ 372 w 390"/>
                <a:gd name="T11" fmla="*/ 363 h 363"/>
                <a:gd name="T12" fmla="*/ 367 w 390"/>
                <a:gd name="T13" fmla="*/ 362 h 363"/>
                <a:gd name="T14" fmla="*/ 366 w 390"/>
                <a:gd name="T15" fmla="*/ 361 h 363"/>
                <a:gd name="T16" fmla="*/ 366 w 390"/>
                <a:gd name="T17" fmla="*/ 339 h 363"/>
                <a:gd name="T18" fmla="*/ 371 w 390"/>
                <a:gd name="T19" fmla="*/ 307 h 363"/>
                <a:gd name="T20" fmla="*/ 327 w 390"/>
                <a:gd name="T21" fmla="*/ 183 h 363"/>
                <a:gd name="T22" fmla="*/ 318 w 390"/>
                <a:gd name="T23" fmla="*/ 171 h 363"/>
                <a:gd name="T24" fmla="*/ 307 w 390"/>
                <a:gd name="T25" fmla="*/ 158 h 363"/>
                <a:gd name="T26" fmla="*/ 301 w 390"/>
                <a:gd name="T27" fmla="*/ 154 h 363"/>
                <a:gd name="T28" fmla="*/ 212 w 390"/>
                <a:gd name="T29" fmla="*/ 168 h 363"/>
                <a:gd name="T30" fmla="*/ 129 w 390"/>
                <a:gd name="T31" fmla="*/ 186 h 363"/>
                <a:gd name="T32" fmla="*/ 93 w 390"/>
                <a:gd name="T33" fmla="*/ 176 h 363"/>
                <a:gd name="T34" fmla="*/ 45 w 390"/>
                <a:gd name="T35" fmla="*/ 315 h 363"/>
                <a:gd name="T36" fmla="*/ 48 w 390"/>
                <a:gd name="T37" fmla="*/ 339 h 363"/>
                <a:gd name="T38" fmla="*/ 48 w 390"/>
                <a:gd name="T39" fmla="*/ 361 h 363"/>
                <a:gd name="T40" fmla="*/ 48 w 390"/>
                <a:gd name="T41" fmla="*/ 362 h 363"/>
                <a:gd name="T42" fmla="*/ 43 w 390"/>
                <a:gd name="T43" fmla="*/ 363 h 363"/>
                <a:gd name="T44" fmla="*/ 41 w 390"/>
                <a:gd name="T45" fmla="*/ 360 h 363"/>
                <a:gd name="T46" fmla="*/ 40 w 390"/>
                <a:gd name="T47" fmla="*/ 351 h 363"/>
                <a:gd name="T48" fmla="*/ 38 w 390"/>
                <a:gd name="T49" fmla="*/ 338 h 363"/>
                <a:gd name="T50" fmla="*/ 93 w 390"/>
                <a:gd name="T51" fmla="*/ 68 h 363"/>
                <a:gd name="T52" fmla="*/ 224 w 390"/>
                <a:gd name="T53" fmla="*/ 135 h 363"/>
                <a:gd name="T54" fmla="*/ 228 w 390"/>
                <a:gd name="T55" fmla="*/ 134 h 363"/>
                <a:gd name="T56" fmla="*/ 222 w 390"/>
                <a:gd name="T57" fmla="*/ 135 h 363"/>
                <a:gd name="T58" fmla="*/ 224 w 390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0" h="363">
                  <a:moveTo>
                    <a:pt x="93" y="68"/>
                  </a:moveTo>
                  <a:cubicBezTo>
                    <a:pt x="179" y="0"/>
                    <a:pt x="350" y="10"/>
                    <a:pt x="390" y="66"/>
                  </a:cubicBezTo>
                  <a:cubicBezTo>
                    <a:pt x="374" y="123"/>
                    <a:pt x="386" y="276"/>
                    <a:pt x="374" y="357"/>
                  </a:cubicBezTo>
                  <a:cubicBezTo>
                    <a:pt x="374" y="357"/>
                    <a:pt x="374" y="357"/>
                    <a:pt x="374" y="357"/>
                  </a:cubicBezTo>
                  <a:cubicBezTo>
                    <a:pt x="374" y="358"/>
                    <a:pt x="374" y="359"/>
                    <a:pt x="374" y="360"/>
                  </a:cubicBezTo>
                  <a:cubicBezTo>
                    <a:pt x="373" y="360"/>
                    <a:pt x="372" y="362"/>
                    <a:pt x="372" y="363"/>
                  </a:cubicBezTo>
                  <a:cubicBezTo>
                    <a:pt x="371" y="363"/>
                    <a:pt x="368" y="363"/>
                    <a:pt x="367" y="362"/>
                  </a:cubicBezTo>
                  <a:cubicBezTo>
                    <a:pt x="367" y="362"/>
                    <a:pt x="366" y="361"/>
                    <a:pt x="366" y="361"/>
                  </a:cubicBezTo>
                  <a:cubicBezTo>
                    <a:pt x="366" y="354"/>
                    <a:pt x="366" y="340"/>
                    <a:pt x="366" y="339"/>
                  </a:cubicBezTo>
                  <a:cubicBezTo>
                    <a:pt x="367" y="328"/>
                    <a:pt x="370" y="318"/>
                    <a:pt x="371" y="307"/>
                  </a:cubicBezTo>
                  <a:cubicBezTo>
                    <a:pt x="363" y="255"/>
                    <a:pt x="339" y="245"/>
                    <a:pt x="327" y="183"/>
                  </a:cubicBezTo>
                  <a:cubicBezTo>
                    <a:pt x="324" y="179"/>
                    <a:pt x="321" y="175"/>
                    <a:pt x="318" y="171"/>
                  </a:cubicBezTo>
                  <a:cubicBezTo>
                    <a:pt x="315" y="167"/>
                    <a:pt x="311" y="162"/>
                    <a:pt x="307" y="158"/>
                  </a:cubicBezTo>
                  <a:cubicBezTo>
                    <a:pt x="305" y="157"/>
                    <a:pt x="303" y="156"/>
                    <a:pt x="301" y="154"/>
                  </a:cubicBezTo>
                  <a:cubicBezTo>
                    <a:pt x="254" y="137"/>
                    <a:pt x="256" y="150"/>
                    <a:pt x="212" y="168"/>
                  </a:cubicBezTo>
                  <a:cubicBezTo>
                    <a:pt x="195" y="175"/>
                    <a:pt x="148" y="188"/>
                    <a:pt x="129" y="186"/>
                  </a:cubicBezTo>
                  <a:cubicBezTo>
                    <a:pt x="121" y="186"/>
                    <a:pt x="94" y="183"/>
                    <a:pt x="93" y="176"/>
                  </a:cubicBezTo>
                  <a:cubicBezTo>
                    <a:pt x="58" y="230"/>
                    <a:pt x="55" y="269"/>
                    <a:pt x="45" y="315"/>
                  </a:cubicBezTo>
                  <a:cubicBezTo>
                    <a:pt x="46" y="323"/>
                    <a:pt x="48" y="331"/>
                    <a:pt x="48" y="339"/>
                  </a:cubicBezTo>
                  <a:cubicBezTo>
                    <a:pt x="48" y="340"/>
                    <a:pt x="49" y="354"/>
                    <a:pt x="48" y="361"/>
                  </a:cubicBezTo>
                  <a:cubicBezTo>
                    <a:pt x="48" y="361"/>
                    <a:pt x="48" y="362"/>
                    <a:pt x="48" y="362"/>
                  </a:cubicBezTo>
                  <a:cubicBezTo>
                    <a:pt x="47" y="363"/>
                    <a:pt x="43" y="363"/>
                    <a:pt x="43" y="363"/>
                  </a:cubicBezTo>
                  <a:cubicBezTo>
                    <a:pt x="43" y="362"/>
                    <a:pt x="41" y="360"/>
                    <a:pt x="41" y="360"/>
                  </a:cubicBezTo>
                  <a:cubicBezTo>
                    <a:pt x="40" y="356"/>
                    <a:pt x="40" y="354"/>
                    <a:pt x="40" y="351"/>
                  </a:cubicBezTo>
                  <a:cubicBezTo>
                    <a:pt x="39" y="347"/>
                    <a:pt x="39" y="342"/>
                    <a:pt x="38" y="338"/>
                  </a:cubicBezTo>
                  <a:cubicBezTo>
                    <a:pt x="25" y="288"/>
                    <a:pt x="0" y="89"/>
                    <a:pt x="93" y="68"/>
                  </a:cubicBezTo>
                  <a:close/>
                  <a:moveTo>
                    <a:pt x="224" y="135"/>
                  </a:moveTo>
                  <a:cubicBezTo>
                    <a:pt x="225" y="135"/>
                    <a:pt x="227" y="134"/>
                    <a:pt x="228" y="134"/>
                  </a:cubicBezTo>
                  <a:cubicBezTo>
                    <a:pt x="226" y="134"/>
                    <a:pt x="224" y="135"/>
                    <a:pt x="222" y="135"/>
                  </a:cubicBezTo>
                  <a:cubicBezTo>
                    <a:pt x="222" y="135"/>
                    <a:pt x="223" y="135"/>
                    <a:pt x="224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32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3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4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5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6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7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38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39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0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1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42"/>
            <p:cNvSpPr>
              <a:spLocks/>
            </p:cNvSpPr>
            <p:nvPr/>
          </p:nvSpPr>
          <p:spPr bwMode="auto">
            <a:xfrm>
              <a:off x="4479925" y="2167732"/>
              <a:ext cx="268288" cy="558800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43"/>
            <p:cNvSpPr>
              <a:spLocks/>
            </p:cNvSpPr>
            <p:nvPr/>
          </p:nvSpPr>
          <p:spPr bwMode="auto">
            <a:xfrm>
              <a:off x="4303713" y="213121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44"/>
            <p:cNvSpPr>
              <a:spLocks/>
            </p:cNvSpPr>
            <p:nvPr/>
          </p:nvSpPr>
          <p:spPr bwMode="auto">
            <a:xfrm>
              <a:off x="4811713" y="213121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5"/>
            <p:cNvSpPr>
              <a:spLocks/>
            </p:cNvSpPr>
            <p:nvPr/>
          </p:nvSpPr>
          <p:spPr bwMode="auto">
            <a:xfrm>
              <a:off x="4556125" y="270271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46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7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48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9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50"/>
            <p:cNvSpPr>
              <a:spLocks/>
            </p:cNvSpPr>
            <p:nvPr/>
          </p:nvSpPr>
          <p:spPr bwMode="auto">
            <a:xfrm>
              <a:off x="4479925" y="248046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51"/>
            <p:cNvSpPr>
              <a:spLocks/>
            </p:cNvSpPr>
            <p:nvPr/>
          </p:nvSpPr>
          <p:spPr bwMode="auto">
            <a:xfrm>
              <a:off x="4202113" y="1783557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52"/>
            <p:cNvSpPr>
              <a:spLocks noEditPoints="1"/>
            </p:cNvSpPr>
            <p:nvPr/>
          </p:nvSpPr>
          <p:spPr bwMode="auto">
            <a:xfrm>
              <a:off x="4319588" y="1670844"/>
              <a:ext cx="633413" cy="598488"/>
            </a:xfrm>
            <a:custGeom>
              <a:avLst/>
              <a:gdLst>
                <a:gd name="T0" fmla="*/ 302 w 394"/>
                <a:gd name="T1" fmla="*/ 78 h 373"/>
                <a:gd name="T2" fmla="*/ 0 w 394"/>
                <a:gd name="T3" fmla="*/ 156 h 373"/>
                <a:gd name="T4" fmla="*/ 20 w 394"/>
                <a:gd name="T5" fmla="*/ 367 h 373"/>
                <a:gd name="T6" fmla="*/ 20 w 394"/>
                <a:gd name="T7" fmla="*/ 367 h 373"/>
                <a:gd name="T8" fmla="*/ 21 w 394"/>
                <a:gd name="T9" fmla="*/ 370 h 373"/>
                <a:gd name="T10" fmla="*/ 23 w 394"/>
                <a:gd name="T11" fmla="*/ 373 h 373"/>
                <a:gd name="T12" fmla="*/ 27 w 394"/>
                <a:gd name="T13" fmla="*/ 372 h 373"/>
                <a:gd name="T14" fmla="*/ 28 w 394"/>
                <a:gd name="T15" fmla="*/ 371 h 373"/>
                <a:gd name="T16" fmla="*/ 28 w 394"/>
                <a:gd name="T17" fmla="*/ 349 h 373"/>
                <a:gd name="T18" fmla="*/ 27 w 394"/>
                <a:gd name="T19" fmla="*/ 316 h 373"/>
                <a:gd name="T20" fmla="*/ 56 w 394"/>
                <a:gd name="T21" fmla="*/ 212 h 373"/>
                <a:gd name="T22" fmla="*/ 76 w 394"/>
                <a:gd name="T23" fmla="*/ 188 h 373"/>
                <a:gd name="T24" fmla="*/ 183 w 394"/>
                <a:gd name="T25" fmla="*/ 218 h 373"/>
                <a:gd name="T26" fmla="*/ 243 w 394"/>
                <a:gd name="T27" fmla="*/ 225 h 373"/>
                <a:gd name="T28" fmla="*/ 301 w 394"/>
                <a:gd name="T29" fmla="*/ 186 h 373"/>
                <a:gd name="T30" fmla="*/ 350 w 394"/>
                <a:gd name="T31" fmla="*/ 325 h 373"/>
                <a:gd name="T32" fmla="*/ 346 w 394"/>
                <a:gd name="T33" fmla="*/ 349 h 373"/>
                <a:gd name="T34" fmla="*/ 346 w 394"/>
                <a:gd name="T35" fmla="*/ 371 h 373"/>
                <a:gd name="T36" fmla="*/ 347 w 394"/>
                <a:gd name="T37" fmla="*/ 372 h 373"/>
                <a:gd name="T38" fmla="*/ 351 w 394"/>
                <a:gd name="T39" fmla="*/ 373 h 373"/>
                <a:gd name="T40" fmla="*/ 353 w 394"/>
                <a:gd name="T41" fmla="*/ 370 h 373"/>
                <a:gd name="T42" fmla="*/ 354 w 394"/>
                <a:gd name="T43" fmla="*/ 361 h 373"/>
                <a:gd name="T44" fmla="*/ 356 w 394"/>
                <a:gd name="T45" fmla="*/ 348 h 373"/>
                <a:gd name="T46" fmla="*/ 302 w 394"/>
                <a:gd name="T47" fmla="*/ 78 h 373"/>
                <a:gd name="T48" fmla="*/ 170 w 394"/>
                <a:gd name="T49" fmla="*/ 145 h 373"/>
                <a:gd name="T50" fmla="*/ 166 w 394"/>
                <a:gd name="T51" fmla="*/ 144 h 373"/>
                <a:gd name="T52" fmla="*/ 173 w 394"/>
                <a:gd name="T53" fmla="*/ 145 h 373"/>
                <a:gd name="T54" fmla="*/ 170 w 39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4" h="373">
                  <a:moveTo>
                    <a:pt x="302" y="78"/>
                  </a:moveTo>
                  <a:cubicBezTo>
                    <a:pt x="213" y="0"/>
                    <a:pt x="40" y="100"/>
                    <a:pt x="0" y="156"/>
                  </a:cubicBezTo>
                  <a:cubicBezTo>
                    <a:pt x="16" y="213"/>
                    <a:pt x="8" y="286"/>
                    <a:pt x="20" y="367"/>
                  </a:cubicBezTo>
                  <a:cubicBezTo>
                    <a:pt x="20" y="367"/>
                    <a:pt x="20" y="367"/>
                    <a:pt x="20" y="367"/>
                  </a:cubicBezTo>
                  <a:cubicBezTo>
                    <a:pt x="20" y="368"/>
                    <a:pt x="21" y="369"/>
                    <a:pt x="21" y="370"/>
                  </a:cubicBezTo>
                  <a:cubicBezTo>
                    <a:pt x="21" y="370"/>
                    <a:pt x="22" y="372"/>
                    <a:pt x="23" y="373"/>
                  </a:cubicBezTo>
                  <a:cubicBezTo>
                    <a:pt x="23" y="373"/>
                    <a:pt x="26" y="373"/>
                    <a:pt x="27" y="372"/>
                  </a:cubicBezTo>
                  <a:cubicBezTo>
                    <a:pt x="28" y="372"/>
                    <a:pt x="28" y="371"/>
                    <a:pt x="28" y="371"/>
                  </a:cubicBezTo>
                  <a:cubicBezTo>
                    <a:pt x="28" y="364"/>
                    <a:pt x="28" y="350"/>
                    <a:pt x="28" y="349"/>
                  </a:cubicBezTo>
                  <a:cubicBezTo>
                    <a:pt x="27" y="338"/>
                    <a:pt x="29" y="327"/>
                    <a:pt x="27" y="316"/>
                  </a:cubicBezTo>
                  <a:cubicBezTo>
                    <a:pt x="35" y="265"/>
                    <a:pt x="28" y="263"/>
                    <a:pt x="56" y="212"/>
                  </a:cubicBezTo>
                  <a:cubicBezTo>
                    <a:pt x="59" y="207"/>
                    <a:pt x="74" y="190"/>
                    <a:pt x="76" y="188"/>
                  </a:cubicBezTo>
                  <a:cubicBezTo>
                    <a:pt x="122" y="171"/>
                    <a:pt x="139" y="200"/>
                    <a:pt x="183" y="218"/>
                  </a:cubicBezTo>
                  <a:cubicBezTo>
                    <a:pt x="199" y="225"/>
                    <a:pt x="225" y="225"/>
                    <a:pt x="243" y="225"/>
                  </a:cubicBezTo>
                  <a:cubicBezTo>
                    <a:pt x="272" y="225"/>
                    <a:pt x="300" y="193"/>
                    <a:pt x="301" y="186"/>
                  </a:cubicBezTo>
                  <a:cubicBezTo>
                    <a:pt x="336" y="240"/>
                    <a:pt x="340" y="279"/>
                    <a:pt x="350" y="325"/>
                  </a:cubicBezTo>
                  <a:cubicBezTo>
                    <a:pt x="348" y="333"/>
                    <a:pt x="347" y="341"/>
                    <a:pt x="346" y="349"/>
                  </a:cubicBezTo>
                  <a:cubicBezTo>
                    <a:pt x="346" y="350"/>
                    <a:pt x="346" y="364"/>
                    <a:pt x="346" y="371"/>
                  </a:cubicBezTo>
                  <a:cubicBezTo>
                    <a:pt x="346" y="371"/>
                    <a:pt x="346" y="372"/>
                    <a:pt x="347" y="372"/>
                  </a:cubicBezTo>
                  <a:cubicBezTo>
                    <a:pt x="348" y="373"/>
                    <a:pt x="351" y="373"/>
                    <a:pt x="351" y="373"/>
                  </a:cubicBezTo>
                  <a:cubicBezTo>
                    <a:pt x="352" y="372"/>
                    <a:pt x="353" y="370"/>
                    <a:pt x="353" y="370"/>
                  </a:cubicBezTo>
                  <a:cubicBezTo>
                    <a:pt x="354" y="366"/>
                    <a:pt x="354" y="364"/>
                    <a:pt x="354" y="361"/>
                  </a:cubicBezTo>
                  <a:cubicBezTo>
                    <a:pt x="355" y="357"/>
                    <a:pt x="356" y="352"/>
                    <a:pt x="356" y="348"/>
                  </a:cubicBezTo>
                  <a:cubicBezTo>
                    <a:pt x="369" y="298"/>
                    <a:pt x="394" y="99"/>
                    <a:pt x="302" y="78"/>
                  </a:cubicBezTo>
                  <a:close/>
                  <a:moveTo>
                    <a:pt x="170" y="145"/>
                  </a:moveTo>
                  <a:cubicBezTo>
                    <a:pt x="169" y="145"/>
                    <a:pt x="168" y="144"/>
                    <a:pt x="166" y="144"/>
                  </a:cubicBezTo>
                  <a:cubicBezTo>
                    <a:pt x="168" y="144"/>
                    <a:pt x="170" y="145"/>
                    <a:pt x="173" y="145"/>
                  </a:cubicBezTo>
                  <a:cubicBezTo>
                    <a:pt x="172" y="145"/>
                    <a:pt x="171" y="145"/>
                    <a:pt x="170" y="145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53"/>
            <p:cNvSpPr>
              <a:spLocks noEditPoints="1"/>
            </p:cNvSpPr>
            <p:nvPr/>
          </p:nvSpPr>
          <p:spPr bwMode="auto">
            <a:xfrm>
              <a:off x="3124200" y="1610519"/>
              <a:ext cx="647700" cy="598488"/>
            </a:xfrm>
            <a:custGeom>
              <a:avLst/>
              <a:gdLst>
                <a:gd name="T0" fmla="*/ 95 w 404"/>
                <a:gd name="T1" fmla="*/ 78 h 373"/>
                <a:gd name="T2" fmla="*/ 404 w 404"/>
                <a:gd name="T3" fmla="*/ 156 h 373"/>
                <a:gd name="T4" fmla="*/ 383 w 404"/>
                <a:gd name="T5" fmla="*/ 367 h 373"/>
                <a:gd name="T6" fmla="*/ 383 w 404"/>
                <a:gd name="T7" fmla="*/ 367 h 373"/>
                <a:gd name="T8" fmla="*/ 382 w 404"/>
                <a:gd name="T9" fmla="*/ 369 h 373"/>
                <a:gd name="T10" fmla="*/ 380 w 404"/>
                <a:gd name="T11" fmla="*/ 372 h 373"/>
                <a:gd name="T12" fmla="*/ 376 w 404"/>
                <a:gd name="T13" fmla="*/ 372 h 373"/>
                <a:gd name="T14" fmla="*/ 375 w 404"/>
                <a:gd name="T15" fmla="*/ 371 h 373"/>
                <a:gd name="T16" fmla="*/ 375 w 404"/>
                <a:gd name="T17" fmla="*/ 349 h 373"/>
                <a:gd name="T18" fmla="*/ 376 w 404"/>
                <a:gd name="T19" fmla="*/ 316 h 373"/>
                <a:gd name="T20" fmla="*/ 346 w 404"/>
                <a:gd name="T21" fmla="*/ 211 h 373"/>
                <a:gd name="T22" fmla="*/ 326 w 404"/>
                <a:gd name="T23" fmla="*/ 188 h 373"/>
                <a:gd name="T24" fmla="*/ 217 w 404"/>
                <a:gd name="T25" fmla="*/ 217 h 373"/>
                <a:gd name="T26" fmla="*/ 154 w 404"/>
                <a:gd name="T27" fmla="*/ 225 h 373"/>
                <a:gd name="T28" fmla="*/ 95 w 404"/>
                <a:gd name="T29" fmla="*/ 186 h 373"/>
                <a:gd name="T30" fmla="*/ 45 w 404"/>
                <a:gd name="T31" fmla="*/ 325 h 373"/>
                <a:gd name="T32" fmla="*/ 49 w 404"/>
                <a:gd name="T33" fmla="*/ 349 h 373"/>
                <a:gd name="T34" fmla="*/ 49 w 404"/>
                <a:gd name="T35" fmla="*/ 371 h 373"/>
                <a:gd name="T36" fmla="*/ 48 w 404"/>
                <a:gd name="T37" fmla="*/ 372 h 373"/>
                <a:gd name="T38" fmla="*/ 44 w 404"/>
                <a:gd name="T39" fmla="*/ 372 h 373"/>
                <a:gd name="T40" fmla="*/ 42 w 404"/>
                <a:gd name="T41" fmla="*/ 369 h 373"/>
                <a:gd name="T42" fmla="*/ 41 w 404"/>
                <a:gd name="T43" fmla="*/ 361 h 373"/>
                <a:gd name="T44" fmla="*/ 39 w 404"/>
                <a:gd name="T45" fmla="*/ 348 h 373"/>
                <a:gd name="T46" fmla="*/ 95 w 404"/>
                <a:gd name="T47" fmla="*/ 78 h 373"/>
                <a:gd name="T48" fmla="*/ 229 w 404"/>
                <a:gd name="T49" fmla="*/ 145 h 373"/>
                <a:gd name="T50" fmla="*/ 233 w 404"/>
                <a:gd name="T51" fmla="*/ 143 h 373"/>
                <a:gd name="T52" fmla="*/ 227 w 404"/>
                <a:gd name="T53" fmla="*/ 145 h 373"/>
                <a:gd name="T54" fmla="*/ 229 w 40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4" h="373">
                  <a:moveTo>
                    <a:pt x="95" y="78"/>
                  </a:moveTo>
                  <a:cubicBezTo>
                    <a:pt x="185" y="0"/>
                    <a:pt x="362" y="99"/>
                    <a:pt x="404" y="156"/>
                  </a:cubicBezTo>
                  <a:cubicBezTo>
                    <a:pt x="387" y="213"/>
                    <a:pt x="395" y="286"/>
                    <a:pt x="383" y="367"/>
                  </a:cubicBezTo>
                  <a:cubicBezTo>
                    <a:pt x="383" y="367"/>
                    <a:pt x="383" y="367"/>
                    <a:pt x="383" y="367"/>
                  </a:cubicBezTo>
                  <a:cubicBezTo>
                    <a:pt x="383" y="368"/>
                    <a:pt x="383" y="368"/>
                    <a:pt x="382" y="369"/>
                  </a:cubicBezTo>
                  <a:cubicBezTo>
                    <a:pt x="382" y="370"/>
                    <a:pt x="381" y="372"/>
                    <a:pt x="380" y="372"/>
                  </a:cubicBezTo>
                  <a:cubicBezTo>
                    <a:pt x="380" y="373"/>
                    <a:pt x="377" y="372"/>
                    <a:pt x="376" y="372"/>
                  </a:cubicBezTo>
                  <a:cubicBezTo>
                    <a:pt x="375" y="372"/>
                    <a:pt x="375" y="371"/>
                    <a:pt x="375" y="371"/>
                  </a:cubicBezTo>
                  <a:cubicBezTo>
                    <a:pt x="375" y="364"/>
                    <a:pt x="375" y="349"/>
                    <a:pt x="375" y="349"/>
                  </a:cubicBezTo>
                  <a:cubicBezTo>
                    <a:pt x="376" y="338"/>
                    <a:pt x="374" y="327"/>
                    <a:pt x="376" y="316"/>
                  </a:cubicBezTo>
                  <a:cubicBezTo>
                    <a:pt x="368" y="265"/>
                    <a:pt x="375" y="263"/>
                    <a:pt x="346" y="211"/>
                  </a:cubicBezTo>
                  <a:cubicBezTo>
                    <a:pt x="343" y="207"/>
                    <a:pt x="328" y="190"/>
                    <a:pt x="326" y="188"/>
                  </a:cubicBezTo>
                  <a:cubicBezTo>
                    <a:pt x="278" y="171"/>
                    <a:pt x="262" y="200"/>
                    <a:pt x="217" y="217"/>
                  </a:cubicBezTo>
                  <a:cubicBezTo>
                    <a:pt x="199" y="224"/>
                    <a:pt x="173" y="225"/>
                    <a:pt x="154" y="225"/>
                  </a:cubicBezTo>
                  <a:cubicBezTo>
                    <a:pt x="125" y="225"/>
                    <a:pt x="96" y="193"/>
                    <a:pt x="95" y="186"/>
                  </a:cubicBezTo>
                  <a:cubicBezTo>
                    <a:pt x="59" y="240"/>
                    <a:pt x="56" y="279"/>
                    <a:pt x="45" y="325"/>
                  </a:cubicBezTo>
                  <a:cubicBezTo>
                    <a:pt x="47" y="333"/>
                    <a:pt x="48" y="341"/>
                    <a:pt x="49" y="349"/>
                  </a:cubicBezTo>
                  <a:cubicBezTo>
                    <a:pt x="49" y="349"/>
                    <a:pt x="50" y="364"/>
                    <a:pt x="49" y="371"/>
                  </a:cubicBezTo>
                  <a:cubicBezTo>
                    <a:pt x="49" y="371"/>
                    <a:pt x="49" y="372"/>
                    <a:pt x="48" y="372"/>
                  </a:cubicBezTo>
                  <a:cubicBezTo>
                    <a:pt x="47" y="372"/>
                    <a:pt x="44" y="373"/>
                    <a:pt x="44" y="372"/>
                  </a:cubicBezTo>
                  <a:cubicBezTo>
                    <a:pt x="43" y="372"/>
                    <a:pt x="42" y="370"/>
                    <a:pt x="42" y="369"/>
                  </a:cubicBezTo>
                  <a:cubicBezTo>
                    <a:pt x="41" y="366"/>
                    <a:pt x="41" y="364"/>
                    <a:pt x="41" y="361"/>
                  </a:cubicBezTo>
                  <a:cubicBezTo>
                    <a:pt x="40" y="356"/>
                    <a:pt x="39" y="352"/>
                    <a:pt x="39" y="348"/>
                  </a:cubicBezTo>
                  <a:cubicBezTo>
                    <a:pt x="25" y="298"/>
                    <a:pt x="0" y="99"/>
                    <a:pt x="95" y="78"/>
                  </a:cubicBezTo>
                  <a:close/>
                  <a:moveTo>
                    <a:pt x="229" y="145"/>
                  </a:moveTo>
                  <a:cubicBezTo>
                    <a:pt x="230" y="144"/>
                    <a:pt x="232" y="144"/>
                    <a:pt x="233" y="143"/>
                  </a:cubicBezTo>
                  <a:cubicBezTo>
                    <a:pt x="231" y="144"/>
                    <a:pt x="229" y="145"/>
                    <a:pt x="227" y="145"/>
                  </a:cubicBezTo>
                  <a:cubicBezTo>
                    <a:pt x="228" y="145"/>
                    <a:pt x="228" y="145"/>
                    <a:pt x="229" y="14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54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55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56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57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58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59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60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61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62"/>
            <p:cNvSpPr>
              <a:spLocks/>
            </p:cNvSpPr>
            <p:nvPr/>
          </p:nvSpPr>
          <p:spPr bwMode="auto">
            <a:xfrm>
              <a:off x="5054600" y="2539207"/>
              <a:ext cx="796925" cy="1042988"/>
            </a:xfrm>
            <a:custGeom>
              <a:avLst/>
              <a:gdLst>
                <a:gd name="T0" fmla="*/ 179 w 496"/>
                <a:gd name="T1" fmla="*/ 59 h 650"/>
                <a:gd name="T2" fmla="*/ 401 w 496"/>
                <a:gd name="T3" fmla="*/ 112 h 650"/>
                <a:gd name="T4" fmla="*/ 463 w 496"/>
                <a:gd name="T5" fmla="*/ 303 h 650"/>
                <a:gd name="T6" fmla="*/ 442 w 496"/>
                <a:gd name="T7" fmla="*/ 442 h 650"/>
                <a:gd name="T8" fmla="*/ 440 w 496"/>
                <a:gd name="T9" fmla="*/ 495 h 650"/>
                <a:gd name="T10" fmla="*/ 237 w 496"/>
                <a:gd name="T11" fmla="*/ 649 h 650"/>
                <a:gd name="T12" fmla="*/ 54 w 496"/>
                <a:gd name="T13" fmla="*/ 499 h 650"/>
                <a:gd name="T14" fmla="*/ 58 w 496"/>
                <a:gd name="T15" fmla="*/ 446 h 650"/>
                <a:gd name="T16" fmla="*/ 38 w 496"/>
                <a:gd name="T17" fmla="*/ 295 h 650"/>
                <a:gd name="T18" fmla="*/ 179 w 496"/>
                <a:gd name="T19" fmla="*/ 59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650">
                  <a:moveTo>
                    <a:pt x="179" y="59"/>
                  </a:moveTo>
                  <a:cubicBezTo>
                    <a:pt x="197" y="27"/>
                    <a:pt x="342" y="0"/>
                    <a:pt x="401" y="112"/>
                  </a:cubicBezTo>
                  <a:cubicBezTo>
                    <a:pt x="460" y="224"/>
                    <a:pt x="430" y="263"/>
                    <a:pt x="463" y="303"/>
                  </a:cubicBezTo>
                  <a:cubicBezTo>
                    <a:pt x="496" y="343"/>
                    <a:pt x="465" y="434"/>
                    <a:pt x="442" y="442"/>
                  </a:cubicBezTo>
                  <a:cubicBezTo>
                    <a:pt x="420" y="450"/>
                    <a:pt x="429" y="481"/>
                    <a:pt x="440" y="495"/>
                  </a:cubicBezTo>
                  <a:cubicBezTo>
                    <a:pt x="487" y="552"/>
                    <a:pt x="419" y="650"/>
                    <a:pt x="237" y="649"/>
                  </a:cubicBezTo>
                  <a:cubicBezTo>
                    <a:pt x="42" y="647"/>
                    <a:pt x="4" y="534"/>
                    <a:pt x="54" y="499"/>
                  </a:cubicBezTo>
                  <a:cubicBezTo>
                    <a:pt x="70" y="488"/>
                    <a:pt x="76" y="466"/>
                    <a:pt x="58" y="446"/>
                  </a:cubicBezTo>
                  <a:cubicBezTo>
                    <a:pt x="41" y="427"/>
                    <a:pt x="0" y="354"/>
                    <a:pt x="38" y="295"/>
                  </a:cubicBezTo>
                  <a:cubicBezTo>
                    <a:pt x="77" y="235"/>
                    <a:pt x="43" y="59"/>
                    <a:pt x="179" y="59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63"/>
            <p:cNvSpPr>
              <a:spLocks/>
            </p:cNvSpPr>
            <p:nvPr/>
          </p:nvSpPr>
          <p:spPr bwMode="auto">
            <a:xfrm>
              <a:off x="4859338" y="3375819"/>
              <a:ext cx="1182688" cy="468313"/>
            </a:xfrm>
            <a:custGeom>
              <a:avLst/>
              <a:gdLst>
                <a:gd name="T0" fmla="*/ 438 w 737"/>
                <a:gd name="T1" fmla="*/ 0 h 292"/>
                <a:gd name="T2" fmla="*/ 295 w 737"/>
                <a:gd name="T3" fmla="*/ 7 h 292"/>
                <a:gd name="T4" fmla="*/ 79 w 737"/>
                <a:gd name="T5" fmla="*/ 115 h 292"/>
                <a:gd name="T6" fmla="*/ 0 w 737"/>
                <a:gd name="T7" fmla="*/ 292 h 292"/>
                <a:gd name="T8" fmla="*/ 737 w 737"/>
                <a:gd name="T9" fmla="*/ 292 h 292"/>
                <a:gd name="T10" fmla="*/ 658 w 737"/>
                <a:gd name="T11" fmla="*/ 115 h 292"/>
                <a:gd name="T12" fmla="*/ 438 w 737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92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98"/>
                    <a:pt x="79" y="115"/>
                  </a:cubicBezTo>
                  <a:cubicBezTo>
                    <a:pt x="3" y="132"/>
                    <a:pt x="0" y="228"/>
                    <a:pt x="0" y="292"/>
                  </a:cubicBezTo>
                  <a:cubicBezTo>
                    <a:pt x="737" y="292"/>
                    <a:pt x="737" y="292"/>
                    <a:pt x="737" y="292"/>
                  </a:cubicBezTo>
                  <a:cubicBezTo>
                    <a:pt x="737" y="228"/>
                    <a:pt x="736" y="132"/>
                    <a:pt x="658" y="115"/>
                  </a:cubicBezTo>
                  <a:cubicBezTo>
                    <a:pt x="581" y="97"/>
                    <a:pt x="480" y="66"/>
                    <a:pt x="438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64"/>
            <p:cNvSpPr>
              <a:spLocks/>
            </p:cNvSpPr>
            <p:nvPr/>
          </p:nvSpPr>
          <p:spPr bwMode="auto">
            <a:xfrm>
              <a:off x="5332413" y="3002757"/>
              <a:ext cx="236538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65"/>
            <p:cNvSpPr>
              <a:spLocks/>
            </p:cNvSpPr>
            <p:nvPr/>
          </p:nvSpPr>
          <p:spPr bwMode="auto">
            <a:xfrm>
              <a:off x="5670550" y="3012282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66"/>
            <p:cNvSpPr>
              <a:spLocks/>
            </p:cNvSpPr>
            <p:nvPr/>
          </p:nvSpPr>
          <p:spPr bwMode="auto">
            <a:xfrm>
              <a:off x="5110163" y="3012282"/>
              <a:ext cx="120650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67"/>
            <p:cNvSpPr>
              <a:spLocks/>
            </p:cNvSpPr>
            <p:nvPr/>
          </p:nvSpPr>
          <p:spPr bwMode="auto">
            <a:xfrm>
              <a:off x="5332413" y="3304382"/>
              <a:ext cx="236538" cy="82550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68"/>
            <p:cNvSpPr>
              <a:spLocks/>
            </p:cNvSpPr>
            <p:nvPr/>
          </p:nvSpPr>
          <p:spPr bwMode="auto">
            <a:xfrm>
              <a:off x="5126038" y="2639219"/>
              <a:ext cx="650875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69"/>
            <p:cNvSpPr>
              <a:spLocks/>
            </p:cNvSpPr>
            <p:nvPr/>
          </p:nvSpPr>
          <p:spPr bwMode="auto">
            <a:xfrm>
              <a:off x="5122863" y="2618582"/>
              <a:ext cx="688975" cy="496888"/>
            </a:xfrm>
            <a:custGeom>
              <a:avLst/>
              <a:gdLst>
                <a:gd name="T0" fmla="*/ 170 w 430"/>
                <a:gd name="T1" fmla="*/ 148 h 310"/>
                <a:gd name="T2" fmla="*/ 73 w 430"/>
                <a:gd name="T3" fmla="*/ 226 h 310"/>
                <a:gd name="T4" fmla="*/ 43 w 430"/>
                <a:gd name="T5" fmla="*/ 301 h 310"/>
                <a:gd name="T6" fmla="*/ 18 w 430"/>
                <a:gd name="T7" fmla="*/ 145 h 310"/>
                <a:gd name="T8" fmla="*/ 173 w 430"/>
                <a:gd name="T9" fmla="*/ 4 h 310"/>
                <a:gd name="T10" fmla="*/ 326 w 430"/>
                <a:gd name="T11" fmla="*/ 47 h 310"/>
                <a:gd name="T12" fmla="*/ 367 w 430"/>
                <a:gd name="T13" fmla="*/ 310 h 310"/>
                <a:gd name="T14" fmla="*/ 282 w 430"/>
                <a:gd name="T15" fmla="*/ 105 h 310"/>
                <a:gd name="T16" fmla="*/ 170 w 430"/>
                <a:gd name="T17" fmla="*/ 14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310">
                  <a:moveTo>
                    <a:pt x="170" y="148"/>
                  </a:moveTo>
                  <a:cubicBezTo>
                    <a:pt x="135" y="223"/>
                    <a:pt x="120" y="246"/>
                    <a:pt x="73" y="226"/>
                  </a:cubicBezTo>
                  <a:cubicBezTo>
                    <a:pt x="25" y="206"/>
                    <a:pt x="34" y="262"/>
                    <a:pt x="43" y="301"/>
                  </a:cubicBezTo>
                  <a:cubicBezTo>
                    <a:pt x="0" y="248"/>
                    <a:pt x="5" y="197"/>
                    <a:pt x="18" y="145"/>
                  </a:cubicBezTo>
                  <a:cubicBezTo>
                    <a:pt x="33" y="88"/>
                    <a:pt x="105" y="2"/>
                    <a:pt x="173" y="4"/>
                  </a:cubicBezTo>
                  <a:cubicBezTo>
                    <a:pt x="210" y="0"/>
                    <a:pt x="266" y="5"/>
                    <a:pt x="326" y="47"/>
                  </a:cubicBezTo>
                  <a:cubicBezTo>
                    <a:pt x="430" y="122"/>
                    <a:pt x="395" y="290"/>
                    <a:pt x="367" y="310"/>
                  </a:cubicBezTo>
                  <a:cubicBezTo>
                    <a:pt x="394" y="155"/>
                    <a:pt x="328" y="186"/>
                    <a:pt x="282" y="105"/>
                  </a:cubicBezTo>
                  <a:cubicBezTo>
                    <a:pt x="267" y="69"/>
                    <a:pt x="209" y="67"/>
                    <a:pt x="170" y="1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70"/>
            <p:cNvSpPr>
              <a:spLocks noChangeArrowheads="1"/>
            </p:cNvSpPr>
            <p:nvPr/>
          </p:nvSpPr>
          <p:spPr bwMode="auto">
            <a:xfrm>
              <a:off x="5435600" y="3544094"/>
              <a:ext cx="23813" cy="30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71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72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73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74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75"/>
            <p:cNvSpPr>
              <a:spLocks noEditPoints="1"/>
            </p:cNvSpPr>
            <p:nvPr/>
          </p:nvSpPr>
          <p:spPr bwMode="auto">
            <a:xfrm>
              <a:off x="5200650" y="2972594"/>
              <a:ext cx="508000" cy="184150"/>
            </a:xfrm>
            <a:custGeom>
              <a:avLst/>
              <a:gdLst>
                <a:gd name="T0" fmla="*/ 236 w 316"/>
                <a:gd name="T1" fmla="*/ 114 h 115"/>
                <a:gd name="T2" fmla="*/ 240 w 316"/>
                <a:gd name="T3" fmla="*/ 114 h 115"/>
                <a:gd name="T4" fmla="*/ 297 w 316"/>
                <a:gd name="T5" fmla="*/ 68 h 115"/>
                <a:gd name="T6" fmla="*/ 310 w 316"/>
                <a:gd name="T7" fmla="*/ 30 h 115"/>
                <a:gd name="T8" fmla="*/ 316 w 316"/>
                <a:gd name="T9" fmla="*/ 16 h 115"/>
                <a:gd name="T10" fmla="*/ 307 w 316"/>
                <a:gd name="T11" fmla="*/ 5 h 115"/>
                <a:gd name="T12" fmla="*/ 238 w 316"/>
                <a:gd name="T13" fmla="*/ 2 h 115"/>
                <a:gd name="T14" fmla="*/ 238 w 316"/>
                <a:gd name="T15" fmla="*/ 9 h 115"/>
                <a:gd name="T16" fmla="*/ 285 w 316"/>
                <a:gd name="T17" fmla="*/ 14 h 115"/>
                <a:gd name="T18" fmla="*/ 283 w 316"/>
                <a:gd name="T19" fmla="*/ 86 h 115"/>
                <a:gd name="T20" fmla="*/ 236 w 316"/>
                <a:gd name="T21" fmla="*/ 108 h 115"/>
                <a:gd name="T22" fmla="*/ 236 w 316"/>
                <a:gd name="T23" fmla="*/ 114 h 115"/>
                <a:gd name="T24" fmla="*/ 158 w 316"/>
                <a:gd name="T25" fmla="*/ 15 h 115"/>
                <a:gd name="T26" fmla="*/ 84 w 316"/>
                <a:gd name="T27" fmla="*/ 2 h 115"/>
                <a:gd name="T28" fmla="*/ 78 w 316"/>
                <a:gd name="T29" fmla="*/ 2 h 115"/>
                <a:gd name="T30" fmla="*/ 78 w 316"/>
                <a:gd name="T31" fmla="*/ 9 h 115"/>
                <a:gd name="T32" fmla="*/ 130 w 316"/>
                <a:gd name="T33" fmla="*/ 27 h 115"/>
                <a:gd name="T34" fmla="*/ 99 w 316"/>
                <a:gd name="T35" fmla="*/ 103 h 115"/>
                <a:gd name="T36" fmla="*/ 76 w 316"/>
                <a:gd name="T37" fmla="*/ 108 h 115"/>
                <a:gd name="T38" fmla="*/ 76 w 316"/>
                <a:gd name="T39" fmla="*/ 115 h 115"/>
                <a:gd name="T40" fmla="*/ 130 w 316"/>
                <a:gd name="T41" fmla="*/ 80 h 115"/>
                <a:gd name="T42" fmla="*/ 157 w 316"/>
                <a:gd name="T43" fmla="*/ 41 h 115"/>
                <a:gd name="T44" fmla="*/ 183 w 316"/>
                <a:gd name="T45" fmla="*/ 79 h 115"/>
                <a:gd name="T46" fmla="*/ 236 w 316"/>
                <a:gd name="T47" fmla="*/ 114 h 115"/>
                <a:gd name="T48" fmla="*/ 236 w 316"/>
                <a:gd name="T49" fmla="*/ 108 h 115"/>
                <a:gd name="T50" fmla="*/ 211 w 316"/>
                <a:gd name="T51" fmla="*/ 103 h 115"/>
                <a:gd name="T52" fmla="*/ 185 w 316"/>
                <a:gd name="T53" fmla="*/ 27 h 115"/>
                <a:gd name="T54" fmla="*/ 238 w 316"/>
                <a:gd name="T55" fmla="*/ 9 h 115"/>
                <a:gd name="T56" fmla="*/ 238 w 316"/>
                <a:gd name="T57" fmla="*/ 2 h 115"/>
                <a:gd name="T58" fmla="*/ 233 w 316"/>
                <a:gd name="T59" fmla="*/ 2 h 115"/>
                <a:gd name="T60" fmla="*/ 158 w 316"/>
                <a:gd name="T61" fmla="*/ 15 h 115"/>
                <a:gd name="T62" fmla="*/ 78 w 316"/>
                <a:gd name="T63" fmla="*/ 2 h 115"/>
                <a:gd name="T64" fmla="*/ 9 w 316"/>
                <a:gd name="T65" fmla="*/ 6 h 115"/>
                <a:gd name="T66" fmla="*/ 0 w 316"/>
                <a:gd name="T67" fmla="*/ 17 h 115"/>
                <a:gd name="T68" fmla="*/ 5 w 316"/>
                <a:gd name="T69" fmla="*/ 31 h 115"/>
                <a:gd name="T70" fmla="*/ 15 w 316"/>
                <a:gd name="T71" fmla="*/ 69 h 115"/>
                <a:gd name="T72" fmla="*/ 69 w 316"/>
                <a:gd name="T73" fmla="*/ 114 h 115"/>
                <a:gd name="T74" fmla="*/ 76 w 316"/>
                <a:gd name="T75" fmla="*/ 115 h 115"/>
                <a:gd name="T76" fmla="*/ 76 w 316"/>
                <a:gd name="T77" fmla="*/ 108 h 115"/>
                <a:gd name="T78" fmla="*/ 28 w 316"/>
                <a:gd name="T79" fmla="*/ 86 h 115"/>
                <a:gd name="T80" fmla="*/ 31 w 316"/>
                <a:gd name="T81" fmla="*/ 14 h 115"/>
                <a:gd name="T82" fmla="*/ 78 w 316"/>
                <a:gd name="T83" fmla="*/ 9 h 115"/>
                <a:gd name="T84" fmla="*/ 78 w 316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6" h="115">
                  <a:moveTo>
                    <a:pt x="236" y="114"/>
                  </a:moveTo>
                  <a:cubicBezTo>
                    <a:pt x="237" y="114"/>
                    <a:pt x="239" y="114"/>
                    <a:pt x="240" y="114"/>
                  </a:cubicBezTo>
                  <a:cubicBezTo>
                    <a:pt x="282" y="110"/>
                    <a:pt x="293" y="92"/>
                    <a:pt x="297" y="68"/>
                  </a:cubicBezTo>
                  <a:cubicBezTo>
                    <a:pt x="302" y="42"/>
                    <a:pt x="303" y="33"/>
                    <a:pt x="310" y="30"/>
                  </a:cubicBezTo>
                  <a:cubicBezTo>
                    <a:pt x="314" y="28"/>
                    <a:pt x="316" y="23"/>
                    <a:pt x="316" y="16"/>
                  </a:cubicBezTo>
                  <a:cubicBezTo>
                    <a:pt x="315" y="9"/>
                    <a:pt x="315" y="8"/>
                    <a:pt x="307" y="5"/>
                  </a:cubicBezTo>
                  <a:cubicBezTo>
                    <a:pt x="301" y="3"/>
                    <a:pt x="265" y="0"/>
                    <a:pt x="238" y="2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59" y="8"/>
                    <a:pt x="279" y="10"/>
                    <a:pt x="285" y="14"/>
                  </a:cubicBezTo>
                  <a:cubicBezTo>
                    <a:pt x="299" y="23"/>
                    <a:pt x="295" y="65"/>
                    <a:pt x="283" y="86"/>
                  </a:cubicBezTo>
                  <a:cubicBezTo>
                    <a:pt x="276" y="100"/>
                    <a:pt x="255" y="107"/>
                    <a:pt x="236" y="108"/>
                  </a:cubicBezTo>
                  <a:lnTo>
                    <a:pt x="236" y="114"/>
                  </a:lnTo>
                  <a:close/>
                  <a:moveTo>
                    <a:pt x="158" y="15"/>
                  </a:moveTo>
                  <a:cubicBezTo>
                    <a:pt x="148" y="16"/>
                    <a:pt x="110" y="5"/>
                    <a:pt x="84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99" y="10"/>
                    <a:pt x="122" y="15"/>
                    <a:pt x="130" y="27"/>
                  </a:cubicBezTo>
                  <a:cubicBezTo>
                    <a:pt x="143" y="46"/>
                    <a:pt x="120" y="93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112" y="115"/>
                    <a:pt x="125" y="89"/>
                    <a:pt x="130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8" y="41"/>
                    <a:pt x="175" y="63"/>
                    <a:pt x="183" y="79"/>
                  </a:cubicBezTo>
                  <a:cubicBezTo>
                    <a:pt x="187" y="88"/>
                    <a:pt x="198" y="115"/>
                    <a:pt x="236" y="114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27" y="108"/>
                    <a:pt x="218" y="106"/>
                    <a:pt x="211" y="103"/>
                  </a:cubicBezTo>
                  <a:cubicBezTo>
                    <a:pt x="191" y="93"/>
                    <a:pt x="171" y="46"/>
                    <a:pt x="185" y="27"/>
                  </a:cubicBezTo>
                  <a:cubicBezTo>
                    <a:pt x="194" y="15"/>
                    <a:pt x="216" y="10"/>
                    <a:pt x="238" y="9"/>
                  </a:cubicBezTo>
                  <a:cubicBezTo>
                    <a:pt x="238" y="2"/>
                    <a:pt x="238" y="2"/>
                    <a:pt x="238" y="2"/>
                  </a:cubicBezTo>
                  <a:cubicBezTo>
                    <a:pt x="236" y="2"/>
                    <a:pt x="235" y="2"/>
                    <a:pt x="233" y="2"/>
                  </a:cubicBezTo>
                  <a:cubicBezTo>
                    <a:pt x="209" y="4"/>
                    <a:pt x="179" y="15"/>
                    <a:pt x="158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9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0" y="29"/>
                    <a:pt x="5" y="31"/>
                  </a:cubicBezTo>
                  <a:cubicBezTo>
                    <a:pt x="12" y="33"/>
                    <a:pt x="12" y="42"/>
                    <a:pt x="15" y="69"/>
                  </a:cubicBezTo>
                  <a:cubicBezTo>
                    <a:pt x="18" y="92"/>
                    <a:pt x="28" y="111"/>
                    <a:pt x="69" y="114"/>
                  </a:cubicBezTo>
                  <a:cubicBezTo>
                    <a:pt x="72" y="115"/>
                    <a:pt x="74" y="115"/>
                    <a:pt x="76" y="115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8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76"/>
            <p:cNvSpPr>
              <a:spLocks/>
            </p:cNvSpPr>
            <p:nvPr/>
          </p:nvSpPr>
          <p:spPr bwMode="auto">
            <a:xfrm>
              <a:off x="5448300" y="35425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77"/>
            <p:cNvSpPr>
              <a:spLocks/>
            </p:cNvSpPr>
            <p:nvPr/>
          </p:nvSpPr>
          <p:spPr bwMode="auto">
            <a:xfrm>
              <a:off x="5332413" y="3382169"/>
              <a:ext cx="236538" cy="160338"/>
            </a:xfrm>
            <a:custGeom>
              <a:avLst/>
              <a:gdLst>
                <a:gd name="T0" fmla="*/ 147 w 147"/>
                <a:gd name="T1" fmla="*/ 0 h 100"/>
                <a:gd name="T2" fmla="*/ 72 w 147"/>
                <a:gd name="T3" fmla="*/ 97 h 100"/>
                <a:gd name="T4" fmla="*/ 0 w 147"/>
                <a:gd name="T5" fmla="*/ 0 h 100"/>
                <a:gd name="T6" fmla="*/ 0 w 147"/>
                <a:gd name="T7" fmla="*/ 3 h 100"/>
                <a:gd name="T8" fmla="*/ 72 w 147"/>
                <a:gd name="T9" fmla="*/ 100 h 100"/>
                <a:gd name="T10" fmla="*/ 72 w 147"/>
                <a:gd name="T11" fmla="*/ 100 h 100"/>
                <a:gd name="T12" fmla="*/ 147 w 147"/>
                <a:gd name="T13" fmla="*/ 2 h 100"/>
                <a:gd name="T14" fmla="*/ 147 w 147"/>
                <a:gd name="T1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00">
                  <a:moveTo>
                    <a:pt x="147" y="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78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79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80"/>
            <p:cNvSpPr>
              <a:spLocks/>
            </p:cNvSpPr>
            <p:nvPr/>
          </p:nvSpPr>
          <p:spPr bwMode="auto">
            <a:xfrm>
              <a:off x="3775075" y="2902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81"/>
            <p:cNvSpPr>
              <a:spLocks/>
            </p:cNvSpPr>
            <p:nvPr/>
          </p:nvSpPr>
          <p:spPr bwMode="auto">
            <a:xfrm>
              <a:off x="3597275" y="2866232"/>
              <a:ext cx="112713" cy="165100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0 w 70"/>
                <a:gd name="T5" fmla="*/ 97 h 102"/>
                <a:gd name="T6" fmla="*/ 8 w 70"/>
                <a:gd name="T7" fmla="*/ 59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3" y="17"/>
                    <a:pt x="62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59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82"/>
            <p:cNvSpPr>
              <a:spLocks/>
            </p:cNvSpPr>
            <p:nvPr/>
          </p:nvSpPr>
          <p:spPr bwMode="auto">
            <a:xfrm>
              <a:off x="4106863" y="2866232"/>
              <a:ext cx="112713" cy="165100"/>
            </a:xfrm>
            <a:custGeom>
              <a:avLst/>
              <a:gdLst>
                <a:gd name="T0" fmla="*/ 50 w 70"/>
                <a:gd name="T1" fmla="*/ 5 h 102"/>
                <a:gd name="T2" fmla="*/ 8 w 70"/>
                <a:gd name="T3" fmla="*/ 42 h 102"/>
                <a:gd name="T4" fmla="*/ 20 w 70"/>
                <a:gd name="T5" fmla="*/ 97 h 102"/>
                <a:gd name="T6" fmla="*/ 61 w 70"/>
                <a:gd name="T7" fmla="*/ 59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5" y="0"/>
                    <a:pt x="16" y="17"/>
                    <a:pt x="8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4" y="102"/>
                    <a:pt x="53" y="85"/>
                    <a:pt x="61" y="59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83"/>
            <p:cNvSpPr>
              <a:spLocks/>
            </p:cNvSpPr>
            <p:nvPr/>
          </p:nvSpPr>
          <p:spPr bwMode="auto">
            <a:xfrm>
              <a:off x="3722688" y="3437732"/>
              <a:ext cx="354013" cy="434975"/>
            </a:xfrm>
            <a:custGeom>
              <a:avLst/>
              <a:gdLst>
                <a:gd name="T0" fmla="*/ 116 w 220"/>
                <a:gd name="T1" fmla="*/ 0 h 271"/>
                <a:gd name="T2" fmla="*/ 0 w 220"/>
                <a:gd name="T3" fmla="*/ 35 h 271"/>
                <a:gd name="T4" fmla="*/ 44 w 220"/>
                <a:gd name="T5" fmla="*/ 271 h 271"/>
                <a:gd name="T6" fmla="*/ 202 w 220"/>
                <a:gd name="T7" fmla="*/ 271 h 271"/>
                <a:gd name="T8" fmla="*/ 220 w 220"/>
                <a:gd name="T9" fmla="*/ 36 h 271"/>
                <a:gd name="T10" fmla="*/ 116 w 220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271">
                  <a:moveTo>
                    <a:pt x="116" y="0"/>
                  </a:moveTo>
                  <a:cubicBezTo>
                    <a:pt x="116" y="0"/>
                    <a:pt x="0" y="28"/>
                    <a:pt x="0" y="35"/>
                  </a:cubicBezTo>
                  <a:cubicBezTo>
                    <a:pt x="0" y="42"/>
                    <a:pt x="44" y="271"/>
                    <a:pt x="44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84"/>
            <p:cNvSpPr>
              <a:spLocks/>
            </p:cNvSpPr>
            <p:nvPr/>
          </p:nvSpPr>
          <p:spPr bwMode="auto">
            <a:xfrm>
              <a:off x="3598863" y="3312319"/>
              <a:ext cx="234950" cy="560388"/>
            </a:xfrm>
            <a:custGeom>
              <a:avLst/>
              <a:gdLst>
                <a:gd name="T0" fmla="*/ 111 w 148"/>
                <a:gd name="T1" fmla="*/ 0 h 353"/>
                <a:gd name="T2" fmla="*/ 111 w 148"/>
                <a:gd name="T3" fmla="*/ 38 h 353"/>
                <a:gd name="T4" fmla="*/ 148 w 148"/>
                <a:gd name="T5" fmla="*/ 353 h 353"/>
                <a:gd name="T6" fmla="*/ 84 w 148"/>
                <a:gd name="T7" fmla="*/ 353 h 353"/>
                <a:gd name="T8" fmla="*/ 15 w 148"/>
                <a:gd name="T9" fmla="*/ 213 h 353"/>
                <a:gd name="T10" fmla="*/ 81 w 148"/>
                <a:gd name="T11" fmla="*/ 168 h 353"/>
                <a:gd name="T12" fmla="*/ 0 w 148"/>
                <a:gd name="T13" fmla="*/ 131 h 353"/>
                <a:gd name="T14" fmla="*/ 75 w 148"/>
                <a:gd name="T15" fmla="*/ 16 h 353"/>
                <a:gd name="T16" fmla="*/ 111 w 148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3">
                  <a:moveTo>
                    <a:pt x="111" y="0"/>
                  </a:moveTo>
                  <a:lnTo>
                    <a:pt x="111" y="38"/>
                  </a:lnTo>
                  <a:lnTo>
                    <a:pt x="148" y="353"/>
                  </a:lnTo>
                  <a:lnTo>
                    <a:pt x="84" y="353"/>
                  </a:lnTo>
                  <a:lnTo>
                    <a:pt x="15" y="213"/>
                  </a:lnTo>
                  <a:lnTo>
                    <a:pt x="81" y="168"/>
                  </a:lnTo>
                  <a:lnTo>
                    <a:pt x="0" y="131"/>
                  </a:lnTo>
                  <a:lnTo>
                    <a:pt x="75" y="1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85"/>
            <p:cNvSpPr>
              <a:spLocks/>
            </p:cNvSpPr>
            <p:nvPr/>
          </p:nvSpPr>
          <p:spPr bwMode="auto">
            <a:xfrm>
              <a:off x="3984625" y="3312319"/>
              <a:ext cx="233363" cy="560388"/>
            </a:xfrm>
            <a:custGeom>
              <a:avLst/>
              <a:gdLst>
                <a:gd name="T0" fmla="*/ 36 w 147"/>
                <a:gd name="T1" fmla="*/ 0 h 353"/>
                <a:gd name="T2" fmla="*/ 36 w 147"/>
                <a:gd name="T3" fmla="*/ 38 h 353"/>
                <a:gd name="T4" fmla="*/ 0 w 147"/>
                <a:gd name="T5" fmla="*/ 353 h 353"/>
                <a:gd name="T6" fmla="*/ 63 w 147"/>
                <a:gd name="T7" fmla="*/ 353 h 353"/>
                <a:gd name="T8" fmla="*/ 131 w 147"/>
                <a:gd name="T9" fmla="*/ 213 h 353"/>
                <a:gd name="T10" fmla="*/ 66 w 147"/>
                <a:gd name="T11" fmla="*/ 168 h 353"/>
                <a:gd name="T12" fmla="*/ 147 w 147"/>
                <a:gd name="T13" fmla="*/ 131 h 353"/>
                <a:gd name="T14" fmla="*/ 81 w 147"/>
                <a:gd name="T15" fmla="*/ 19 h 353"/>
                <a:gd name="T16" fmla="*/ 36 w 147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3">
                  <a:moveTo>
                    <a:pt x="36" y="0"/>
                  </a:moveTo>
                  <a:lnTo>
                    <a:pt x="36" y="38"/>
                  </a:lnTo>
                  <a:lnTo>
                    <a:pt x="0" y="353"/>
                  </a:lnTo>
                  <a:lnTo>
                    <a:pt x="63" y="353"/>
                  </a:lnTo>
                  <a:lnTo>
                    <a:pt x="131" y="213"/>
                  </a:lnTo>
                  <a:lnTo>
                    <a:pt x="66" y="168"/>
                  </a:lnTo>
                  <a:lnTo>
                    <a:pt x="147" y="131"/>
                  </a:lnTo>
                  <a:lnTo>
                    <a:pt x="81" y="1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86"/>
            <p:cNvSpPr>
              <a:spLocks/>
            </p:cNvSpPr>
            <p:nvPr/>
          </p:nvSpPr>
          <p:spPr bwMode="auto">
            <a:xfrm>
              <a:off x="3851275" y="3437732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1 w 72"/>
                <a:gd name="T5" fmla="*/ 70 h 70"/>
                <a:gd name="T6" fmla="*/ 72 w 72"/>
                <a:gd name="T7" fmla="*/ 39 h 70"/>
                <a:gd name="T8" fmla="*/ 36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0" y="70"/>
                    <a:pt x="41" y="70"/>
                    <a:pt x="51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87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88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89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90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91"/>
            <p:cNvSpPr>
              <a:spLocks/>
            </p:cNvSpPr>
            <p:nvPr/>
          </p:nvSpPr>
          <p:spPr bwMode="auto">
            <a:xfrm>
              <a:off x="3775075" y="3215482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4 w 167"/>
                <a:gd name="T5" fmla="*/ 58 h 58"/>
                <a:gd name="T6" fmla="*/ 86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4" y="58"/>
                  </a:cubicBezTo>
                  <a:cubicBezTo>
                    <a:pt x="84" y="58"/>
                    <a:pt x="85" y="58"/>
                    <a:pt x="86" y="58"/>
                  </a:cubicBezTo>
                  <a:cubicBezTo>
                    <a:pt x="126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92"/>
            <p:cNvSpPr>
              <a:spLocks/>
            </p:cNvSpPr>
            <p:nvPr/>
          </p:nvSpPr>
          <p:spPr bwMode="auto">
            <a:xfrm>
              <a:off x="3582988" y="2442369"/>
              <a:ext cx="685800" cy="682625"/>
            </a:xfrm>
            <a:custGeom>
              <a:avLst/>
              <a:gdLst>
                <a:gd name="T0" fmla="*/ 335 w 427"/>
                <a:gd name="T1" fmla="*/ 61 h 425"/>
                <a:gd name="T2" fmla="*/ 403 w 427"/>
                <a:gd name="T3" fmla="*/ 129 h 425"/>
                <a:gd name="T4" fmla="*/ 207 w 427"/>
                <a:gd name="T5" fmla="*/ 424 h 425"/>
                <a:gd name="T6" fmla="*/ 33 w 427"/>
                <a:gd name="T7" fmla="*/ 332 h 425"/>
                <a:gd name="T8" fmla="*/ 50 w 427"/>
                <a:gd name="T9" fmla="*/ 82 h 425"/>
                <a:gd name="T10" fmla="*/ 335 w 427"/>
                <a:gd name="T11" fmla="*/ 61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425">
                  <a:moveTo>
                    <a:pt x="335" y="61"/>
                  </a:moveTo>
                  <a:cubicBezTo>
                    <a:pt x="373" y="67"/>
                    <a:pt x="394" y="93"/>
                    <a:pt x="403" y="129"/>
                  </a:cubicBezTo>
                  <a:cubicBezTo>
                    <a:pt x="427" y="221"/>
                    <a:pt x="377" y="422"/>
                    <a:pt x="207" y="424"/>
                  </a:cubicBezTo>
                  <a:cubicBezTo>
                    <a:pt x="119" y="425"/>
                    <a:pt x="56" y="403"/>
                    <a:pt x="33" y="332"/>
                  </a:cubicBezTo>
                  <a:cubicBezTo>
                    <a:pt x="10" y="261"/>
                    <a:pt x="0" y="146"/>
                    <a:pt x="50" y="82"/>
                  </a:cubicBezTo>
                  <a:cubicBezTo>
                    <a:pt x="113" y="1"/>
                    <a:pt x="246" y="0"/>
                    <a:pt x="335" y="6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93"/>
            <p:cNvSpPr>
              <a:spLocks/>
            </p:cNvSpPr>
            <p:nvPr/>
          </p:nvSpPr>
          <p:spPr bwMode="auto">
            <a:xfrm>
              <a:off x="3497263" y="2518569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9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94"/>
            <p:cNvSpPr>
              <a:spLocks/>
            </p:cNvSpPr>
            <p:nvPr/>
          </p:nvSpPr>
          <p:spPr bwMode="auto">
            <a:xfrm>
              <a:off x="3560763" y="2497932"/>
              <a:ext cx="692150" cy="449263"/>
            </a:xfrm>
            <a:custGeom>
              <a:avLst/>
              <a:gdLst>
                <a:gd name="T0" fmla="*/ 93 w 431"/>
                <a:gd name="T1" fmla="*/ 123 h 280"/>
                <a:gd name="T2" fmla="*/ 215 w 431"/>
                <a:gd name="T3" fmla="*/ 127 h 280"/>
                <a:gd name="T4" fmla="*/ 392 w 431"/>
                <a:gd name="T5" fmla="*/ 247 h 280"/>
                <a:gd name="T6" fmla="*/ 223 w 431"/>
                <a:gd name="T7" fmla="*/ 7 h 280"/>
                <a:gd name="T8" fmla="*/ 44 w 431"/>
                <a:gd name="T9" fmla="*/ 280 h 280"/>
                <a:gd name="T10" fmla="*/ 93 w 431"/>
                <a:gd name="T11" fmla="*/ 12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80">
                  <a:moveTo>
                    <a:pt x="93" y="123"/>
                  </a:moveTo>
                  <a:cubicBezTo>
                    <a:pt x="138" y="151"/>
                    <a:pt x="174" y="109"/>
                    <a:pt x="215" y="127"/>
                  </a:cubicBezTo>
                  <a:cubicBezTo>
                    <a:pt x="256" y="145"/>
                    <a:pt x="368" y="59"/>
                    <a:pt x="392" y="247"/>
                  </a:cubicBezTo>
                  <a:cubicBezTo>
                    <a:pt x="431" y="111"/>
                    <a:pt x="372" y="14"/>
                    <a:pt x="223" y="7"/>
                  </a:cubicBezTo>
                  <a:cubicBezTo>
                    <a:pt x="64" y="0"/>
                    <a:pt x="0" y="145"/>
                    <a:pt x="44" y="280"/>
                  </a:cubicBezTo>
                  <a:cubicBezTo>
                    <a:pt x="41" y="207"/>
                    <a:pt x="59" y="159"/>
                    <a:pt x="93" y="1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95"/>
            <p:cNvSpPr>
              <a:spLocks/>
            </p:cNvSpPr>
            <p:nvPr/>
          </p:nvSpPr>
          <p:spPr bwMode="auto">
            <a:xfrm>
              <a:off x="3703638" y="2658269"/>
              <a:ext cx="261938" cy="63500"/>
            </a:xfrm>
            <a:custGeom>
              <a:avLst/>
              <a:gdLst>
                <a:gd name="T0" fmla="*/ 0 w 163"/>
                <a:gd name="T1" fmla="*/ 11 h 40"/>
                <a:gd name="T2" fmla="*/ 58 w 163"/>
                <a:gd name="T3" fmla="*/ 39 h 40"/>
                <a:gd name="T4" fmla="*/ 104 w 163"/>
                <a:gd name="T5" fmla="*/ 33 h 40"/>
                <a:gd name="T6" fmla="*/ 162 w 163"/>
                <a:gd name="T7" fmla="*/ 9 h 40"/>
                <a:gd name="T8" fmla="*/ 161 w 163"/>
                <a:gd name="T9" fmla="*/ 4 h 40"/>
                <a:gd name="T10" fmla="*/ 73 w 163"/>
                <a:gd name="T11" fmla="*/ 26 h 40"/>
                <a:gd name="T12" fmla="*/ 3 w 163"/>
                <a:gd name="T13" fmla="*/ 10 h 40"/>
                <a:gd name="T14" fmla="*/ 0 w 163"/>
                <a:gd name="T15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40">
                  <a:moveTo>
                    <a:pt x="0" y="11"/>
                  </a:moveTo>
                  <a:cubicBezTo>
                    <a:pt x="1" y="35"/>
                    <a:pt x="41" y="38"/>
                    <a:pt x="58" y="39"/>
                  </a:cubicBezTo>
                  <a:cubicBezTo>
                    <a:pt x="74" y="40"/>
                    <a:pt x="89" y="38"/>
                    <a:pt x="104" y="33"/>
                  </a:cubicBezTo>
                  <a:cubicBezTo>
                    <a:pt x="123" y="28"/>
                    <a:pt x="147" y="21"/>
                    <a:pt x="162" y="9"/>
                  </a:cubicBezTo>
                  <a:cubicBezTo>
                    <a:pt x="163" y="7"/>
                    <a:pt x="163" y="5"/>
                    <a:pt x="161" y="4"/>
                  </a:cubicBezTo>
                  <a:cubicBezTo>
                    <a:pt x="132" y="0"/>
                    <a:pt x="102" y="23"/>
                    <a:pt x="73" y="26"/>
                  </a:cubicBezTo>
                  <a:cubicBezTo>
                    <a:pt x="50" y="28"/>
                    <a:pt x="20" y="25"/>
                    <a:pt x="3" y="10"/>
                  </a:cubicBezTo>
                  <a:cubicBezTo>
                    <a:pt x="1" y="9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96"/>
            <p:cNvSpPr>
              <a:spLocks noEditPoints="1"/>
            </p:cNvSpPr>
            <p:nvPr/>
          </p:nvSpPr>
          <p:spPr bwMode="auto">
            <a:xfrm>
              <a:off x="3659188" y="2859882"/>
              <a:ext cx="504825" cy="185738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97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98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99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00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01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02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03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04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6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7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8"/>
            <p:cNvSpPr>
              <a:spLocks/>
            </p:cNvSpPr>
            <p:nvPr/>
          </p:nvSpPr>
          <p:spPr bwMode="auto">
            <a:xfrm>
              <a:off x="4460875" y="3066256"/>
              <a:ext cx="268288" cy="560388"/>
            </a:xfrm>
            <a:custGeom>
              <a:avLst/>
              <a:gdLst>
                <a:gd name="T0" fmla="*/ 0 w 167"/>
                <a:gd name="T1" fmla="*/ 103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3 h 349"/>
                <a:gd name="T12" fmla="*/ 0 w 167"/>
                <a:gd name="T13" fmla="*/ 103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3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3"/>
                    <a:pt x="167" y="103"/>
                    <a:pt x="167" y="103"/>
                  </a:cubicBezTo>
                  <a:cubicBezTo>
                    <a:pt x="167" y="0"/>
                    <a:pt x="0" y="0"/>
                    <a:pt x="0" y="103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09"/>
            <p:cNvSpPr>
              <a:spLocks/>
            </p:cNvSpPr>
            <p:nvPr/>
          </p:nvSpPr>
          <p:spPr bwMode="auto">
            <a:xfrm>
              <a:off x="4283075" y="3031331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1 w 70"/>
                <a:gd name="T5" fmla="*/ 97 h 102"/>
                <a:gd name="T6" fmla="*/ 9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4" y="17"/>
                    <a:pt x="62" y="42"/>
                  </a:cubicBezTo>
                  <a:cubicBezTo>
                    <a:pt x="70" y="68"/>
                    <a:pt x="65" y="92"/>
                    <a:pt x="51" y="97"/>
                  </a:cubicBezTo>
                  <a:cubicBezTo>
                    <a:pt x="36" y="102"/>
                    <a:pt x="17" y="85"/>
                    <a:pt x="9" y="60"/>
                  </a:cubicBezTo>
                  <a:cubicBezTo>
                    <a:pt x="0" y="34"/>
                    <a:pt x="6" y="10"/>
                    <a:pt x="2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10"/>
            <p:cNvSpPr>
              <a:spLocks/>
            </p:cNvSpPr>
            <p:nvPr/>
          </p:nvSpPr>
          <p:spPr bwMode="auto">
            <a:xfrm>
              <a:off x="4791075" y="3031331"/>
              <a:ext cx="112713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8"/>
                    <a:pt x="5" y="92"/>
                    <a:pt x="20" y="97"/>
                  </a:cubicBezTo>
                  <a:cubicBezTo>
                    <a:pt x="35" y="102"/>
                    <a:pt x="53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11"/>
            <p:cNvSpPr>
              <a:spLocks/>
            </p:cNvSpPr>
            <p:nvPr/>
          </p:nvSpPr>
          <p:spPr bwMode="auto">
            <a:xfrm>
              <a:off x="4408488" y="3602831"/>
              <a:ext cx="354013" cy="434975"/>
            </a:xfrm>
            <a:custGeom>
              <a:avLst/>
              <a:gdLst>
                <a:gd name="T0" fmla="*/ 117 w 221"/>
                <a:gd name="T1" fmla="*/ 0 h 271"/>
                <a:gd name="T2" fmla="*/ 0 w 221"/>
                <a:gd name="T3" fmla="*/ 35 h 271"/>
                <a:gd name="T4" fmla="*/ 45 w 221"/>
                <a:gd name="T5" fmla="*/ 271 h 271"/>
                <a:gd name="T6" fmla="*/ 202 w 221"/>
                <a:gd name="T7" fmla="*/ 271 h 271"/>
                <a:gd name="T8" fmla="*/ 221 w 221"/>
                <a:gd name="T9" fmla="*/ 36 h 271"/>
                <a:gd name="T10" fmla="*/ 117 w 221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71">
                  <a:moveTo>
                    <a:pt x="117" y="0"/>
                  </a:moveTo>
                  <a:cubicBezTo>
                    <a:pt x="117" y="0"/>
                    <a:pt x="0" y="28"/>
                    <a:pt x="0" y="35"/>
                  </a:cubicBezTo>
                  <a:cubicBezTo>
                    <a:pt x="0" y="42"/>
                    <a:pt x="45" y="271"/>
                    <a:pt x="45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2"/>
            <p:cNvSpPr>
              <a:spLocks/>
            </p:cNvSpPr>
            <p:nvPr/>
          </p:nvSpPr>
          <p:spPr bwMode="auto">
            <a:xfrm>
              <a:off x="4286250" y="3475831"/>
              <a:ext cx="233363" cy="561975"/>
            </a:xfrm>
            <a:custGeom>
              <a:avLst/>
              <a:gdLst>
                <a:gd name="T0" fmla="*/ 110 w 147"/>
                <a:gd name="T1" fmla="*/ 0 h 354"/>
                <a:gd name="T2" fmla="*/ 110 w 147"/>
                <a:gd name="T3" fmla="*/ 38 h 354"/>
                <a:gd name="T4" fmla="*/ 147 w 147"/>
                <a:gd name="T5" fmla="*/ 354 h 354"/>
                <a:gd name="T6" fmla="*/ 84 w 147"/>
                <a:gd name="T7" fmla="*/ 354 h 354"/>
                <a:gd name="T8" fmla="*/ 14 w 147"/>
                <a:gd name="T9" fmla="*/ 213 h 354"/>
                <a:gd name="T10" fmla="*/ 81 w 147"/>
                <a:gd name="T11" fmla="*/ 170 h 354"/>
                <a:gd name="T12" fmla="*/ 0 w 147"/>
                <a:gd name="T13" fmla="*/ 131 h 354"/>
                <a:gd name="T14" fmla="*/ 74 w 147"/>
                <a:gd name="T15" fmla="*/ 16 h 354"/>
                <a:gd name="T16" fmla="*/ 110 w 147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4">
                  <a:moveTo>
                    <a:pt x="110" y="0"/>
                  </a:moveTo>
                  <a:lnTo>
                    <a:pt x="110" y="38"/>
                  </a:lnTo>
                  <a:lnTo>
                    <a:pt x="147" y="354"/>
                  </a:lnTo>
                  <a:lnTo>
                    <a:pt x="84" y="354"/>
                  </a:lnTo>
                  <a:lnTo>
                    <a:pt x="14" y="213"/>
                  </a:lnTo>
                  <a:lnTo>
                    <a:pt x="81" y="170"/>
                  </a:lnTo>
                  <a:lnTo>
                    <a:pt x="0" y="131"/>
                  </a:lnTo>
                  <a:lnTo>
                    <a:pt x="74" y="1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13"/>
            <p:cNvSpPr>
              <a:spLocks/>
            </p:cNvSpPr>
            <p:nvPr/>
          </p:nvSpPr>
          <p:spPr bwMode="auto">
            <a:xfrm>
              <a:off x="4670425" y="3475831"/>
              <a:ext cx="231775" cy="561975"/>
            </a:xfrm>
            <a:custGeom>
              <a:avLst/>
              <a:gdLst>
                <a:gd name="T0" fmla="*/ 37 w 146"/>
                <a:gd name="T1" fmla="*/ 0 h 354"/>
                <a:gd name="T2" fmla="*/ 37 w 146"/>
                <a:gd name="T3" fmla="*/ 38 h 354"/>
                <a:gd name="T4" fmla="*/ 0 w 146"/>
                <a:gd name="T5" fmla="*/ 354 h 354"/>
                <a:gd name="T6" fmla="*/ 62 w 146"/>
                <a:gd name="T7" fmla="*/ 354 h 354"/>
                <a:gd name="T8" fmla="*/ 132 w 146"/>
                <a:gd name="T9" fmla="*/ 213 h 354"/>
                <a:gd name="T10" fmla="*/ 65 w 146"/>
                <a:gd name="T11" fmla="*/ 170 h 354"/>
                <a:gd name="T12" fmla="*/ 146 w 146"/>
                <a:gd name="T13" fmla="*/ 131 h 354"/>
                <a:gd name="T14" fmla="*/ 80 w 146"/>
                <a:gd name="T15" fmla="*/ 20 h 354"/>
                <a:gd name="T16" fmla="*/ 37 w 146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354">
                  <a:moveTo>
                    <a:pt x="37" y="0"/>
                  </a:moveTo>
                  <a:lnTo>
                    <a:pt x="37" y="38"/>
                  </a:lnTo>
                  <a:lnTo>
                    <a:pt x="0" y="354"/>
                  </a:lnTo>
                  <a:lnTo>
                    <a:pt x="62" y="354"/>
                  </a:lnTo>
                  <a:lnTo>
                    <a:pt x="132" y="213"/>
                  </a:lnTo>
                  <a:lnTo>
                    <a:pt x="65" y="170"/>
                  </a:lnTo>
                  <a:lnTo>
                    <a:pt x="146" y="131"/>
                  </a:lnTo>
                  <a:lnTo>
                    <a:pt x="80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14"/>
            <p:cNvSpPr>
              <a:spLocks/>
            </p:cNvSpPr>
            <p:nvPr/>
          </p:nvSpPr>
          <p:spPr bwMode="auto">
            <a:xfrm>
              <a:off x="4537075" y="3602831"/>
              <a:ext cx="114300" cy="111125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1" y="70"/>
                    <a:pt x="41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15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16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17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18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19"/>
            <p:cNvSpPr>
              <a:spLocks/>
            </p:cNvSpPr>
            <p:nvPr/>
          </p:nvSpPr>
          <p:spPr bwMode="auto">
            <a:xfrm>
              <a:off x="4460875" y="3378994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2" y="56"/>
                    <a:pt x="83" y="58"/>
                  </a:cubicBezTo>
                  <a:cubicBezTo>
                    <a:pt x="84" y="58"/>
                    <a:pt x="84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20"/>
            <p:cNvSpPr>
              <a:spLocks/>
            </p:cNvSpPr>
            <p:nvPr/>
          </p:nvSpPr>
          <p:spPr bwMode="auto">
            <a:xfrm>
              <a:off x="4183063" y="2682081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3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4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1"/>
            <p:cNvSpPr>
              <a:spLocks noEditPoints="1"/>
            </p:cNvSpPr>
            <p:nvPr/>
          </p:nvSpPr>
          <p:spPr bwMode="auto">
            <a:xfrm>
              <a:off x="4279900" y="2585244"/>
              <a:ext cx="647700" cy="584200"/>
            </a:xfrm>
            <a:custGeom>
              <a:avLst/>
              <a:gdLst>
                <a:gd name="T0" fmla="*/ 311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0 w 404"/>
                <a:gd name="T9" fmla="*/ 360 h 363"/>
                <a:gd name="T10" fmla="*/ 32 w 404"/>
                <a:gd name="T11" fmla="*/ 363 h 363"/>
                <a:gd name="T12" fmla="*/ 37 w 404"/>
                <a:gd name="T13" fmla="*/ 362 h 363"/>
                <a:gd name="T14" fmla="*/ 37 w 404"/>
                <a:gd name="T15" fmla="*/ 361 h 363"/>
                <a:gd name="T16" fmla="*/ 37 w 404"/>
                <a:gd name="T17" fmla="*/ 340 h 363"/>
                <a:gd name="T18" fmla="*/ 32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9 h 363"/>
                <a:gd name="T26" fmla="*/ 103 w 404"/>
                <a:gd name="T27" fmla="*/ 154 h 363"/>
                <a:gd name="T28" fmla="*/ 242 w 404"/>
                <a:gd name="T29" fmla="*/ 176 h 363"/>
                <a:gd name="T30" fmla="*/ 296 w 404"/>
                <a:gd name="T31" fmla="*/ 189 h 363"/>
                <a:gd name="T32" fmla="*/ 311 w 404"/>
                <a:gd name="T33" fmla="*/ 177 h 363"/>
                <a:gd name="T34" fmla="*/ 359 w 404"/>
                <a:gd name="T35" fmla="*/ 315 h 363"/>
                <a:gd name="T36" fmla="*/ 356 w 404"/>
                <a:gd name="T37" fmla="*/ 340 h 363"/>
                <a:gd name="T38" fmla="*/ 356 w 404"/>
                <a:gd name="T39" fmla="*/ 361 h 363"/>
                <a:gd name="T40" fmla="*/ 356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1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1" y="68"/>
                  </a:moveTo>
                  <a:cubicBezTo>
                    <a:pt x="225" y="0"/>
                    <a:pt x="91" y="41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0" y="360"/>
                  </a:cubicBezTo>
                  <a:cubicBezTo>
                    <a:pt x="31" y="360"/>
                    <a:pt x="32" y="362"/>
                    <a:pt x="32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7" y="362"/>
                    <a:pt x="37" y="361"/>
                    <a:pt x="37" y="361"/>
                  </a:cubicBezTo>
                  <a:cubicBezTo>
                    <a:pt x="38" y="354"/>
                    <a:pt x="37" y="340"/>
                    <a:pt x="37" y="340"/>
                  </a:cubicBezTo>
                  <a:cubicBezTo>
                    <a:pt x="37" y="328"/>
                    <a:pt x="34" y="318"/>
                    <a:pt x="32" y="307"/>
                  </a:cubicBezTo>
                  <a:cubicBezTo>
                    <a:pt x="41" y="256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9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6"/>
                  </a:cubicBezTo>
                  <a:cubicBezTo>
                    <a:pt x="259" y="182"/>
                    <a:pt x="278" y="191"/>
                    <a:pt x="296" y="189"/>
                  </a:cubicBezTo>
                  <a:cubicBezTo>
                    <a:pt x="304" y="189"/>
                    <a:pt x="310" y="183"/>
                    <a:pt x="311" y="177"/>
                  </a:cubicBezTo>
                  <a:cubicBezTo>
                    <a:pt x="332" y="240"/>
                    <a:pt x="349" y="269"/>
                    <a:pt x="359" y="315"/>
                  </a:cubicBezTo>
                  <a:cubicBezTo>
                    <a:pt x="358" y="323"/>
                    <a:pt x="356" y="331"/>
                    <a:pt x="356" y="340"/>
                  </a:cubicBezTo>
                  <a:cubicBezTo>
                    <a:pt x="356" y="340"/>
                    <a:pt x="355" y="354"/>
                    <a:pt x="356" y="361"/>
                  </a:cubicBezTo>
                  <a:cubicBezTo>
                    <a:pt x="356" y="361"/>
                    <a:pt x="356" y="362"/>
                    <a:pt x="356" y="362"/>
                  </a:cubicBezTo>
                  <a:cubicBezTo>
                    <a:pt x="357" y="363"/>
                    <a:pt x="360" y="363"/>
                    <a:pt x="361" y="363"/>
                  </a:cubicBezTo>
                  <a:cubicBezTo>
                    <a:pt x="361" y="362"/>
                    <a:pt x="363" y="360"/>
                    <a:pt x="363" y="360"/>
                  </a:cubicBezTo>
                  <a:cubicBezTo>
                    <a:pt x="364" y="357"/>
                    <a:pt x="364" y="354"/>
                    <a:pt x="364" y="351"/>
                  </a:cubicBezTo>
                  <a:cubicBezTo>
                    <a:pt x="364" y="347"/>
                    <a:pt x="365" y="342"/>
                    <a:pt x="366" y="338"/>
                  </a:cubicBezTo>
                  <a:cubicBezTo>
                    <a:pt x="379" y="288"/>
                    <a:pt x="404" y="90"/>
                    <a:pt x="311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1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2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3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24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25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26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27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228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229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0" y="990600"/>
            <a:ext cx="9144000" cy="41529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8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ot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-85047"/>
            <a:ext cx="9144000" cy="1677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8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0232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60D1EDE-7116-2443-9BDD-368CE5B37660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>
          <a:xfrm flipH="1">
            <a:off x="399803" y="562064"/>
            <a:ext cx="831813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upload.wikimedia.org/wikipedia/en/thumb/b/b5/University_of_St._Gallen_logo_english.svg/800px-University_of_St._Gallen_logo_english.svg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202" y="179672"/>
            <a:ext cx="1345598" cy="2859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05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52" r:id="rId5"/>
    <p:sldLayoutId id="2147483653" r:id="rId6"/>
    <p:sldLayoutId id="2147483666" r:id="rId7"/>
    <p:sldLayoutId id="2147483668" r:id="rId8"/>
    <p:sldLayoutId id="2147483667" r:id="rId9"/>
    <p:sldLayoutId id="2147483660" r:id="rId10"/>
    <p:sldLayoutId id="214748366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1400" b="1" kern="1200">
          <a:solidFill>
            <a:schemeClr val="tx1"/>
          </a:solidFill>
          <a:latin typeface="Raleway"/>
          <a:ea typeface="+mj-ea"/>
          <a:cs typeface="Raleway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aleway"/>
          <a:ea typeface="+mn-ea"/>
          <a:cs typeface="Raleway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Raleway"/>
          <a:ea typeface="+mn-ea"/>
          <a:cs typeface="Raleway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Raleway"/>
          <a:ea typeface="+mn-ea"/>
          <a:cs typeface="Raleway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Raleway"/>
          <a:ea typeface="+mn-ea"/>
          <a:cs typeface="Raleway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Raleway"/>
          <a:ea typeface="+mn-ea"/>
          <a:cs typeface="Raleway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7367"/>
            <a:ext cx="7772400" cy="110251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Media Framing and Public Preferences in Swiss Referenda</a:t>
            </a:r>
            <a:br>
              <a:rPr lang="en-US" dirty="0"/>
            </a:br>
            <a:r>
              <a:rPr lang="en-US" sz="2000" b="0" dirty="0"/>
              <a:t>Exploratory Project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4723820"/>
            <a:ext cx="2133600" cy="273844"/>
          </a:xfrm>
        </p:spPr>
        <p:txBody>
          <a:bodyPr/>
          <a:lstStyle/>
          <a:p>
            <a:fld id="{D60D1EDE-7116-2443-9BDD-368CE5B3766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892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46F6B-E08C-682D-65A6-566A19523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D4F094-BA7F-C02D-B558-D3500909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Modelling &amp; Interpretation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0E49D-C2B5-38D3-A456-1DF76249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109568-9582-6E22-9F79-26B89999B62E}"/>
              </a:ext>
            </a:extLst>
          </p:cNvPr>
          <p:cNvSpPr txBox="1"/>
          <p:nvPr/>
        </p:nvSpPr>
        <p:spPr>
          <a:xfrm>
            <a:off x="447793" y="929768"/>
            <a:ext cx="823900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u="sng" dirty="0">
                <a:latin typeface="Calibri Light" panose="020F0302020204030204" pitchFamily="34" charset="0"/>
              </a:rPr>
              <a:t>2. Stance Detection via Fine-Tuned BERT</a:t>
            </a:r>
            <a:r>
              <a:rPr lang="en-US" sz="1400" dirty="0">
                <a:latin typeface="Calibri Light" panose="020F0302020204030204" pitchFamily="34" charset="0"/>
              </a:rPr>
              <a:t>: </a:t>
            </a:r>
          </a:p>
          <a:p>
            <a:pPr marL="171450" indent="-171450" algn="just">
              <a:buFontTx/>
              <a:buChar char="-"/>
            </a:pPr>
            <a:r>
              <a:rPr lang="en-US" sz="1400" b="1" i="1" dirty="0">
                <a:latin typeface="Calibri Light" panose="020F0302020204030204" pitchFamily="34" charset="0"/>
              </a:rPr>
              <a:t>Motivation</a:t>
            </a:r>
            <a:r>
              <a:rPr lang="en-US" sz="1400" dirty="0">
                <a:latin typeface="Calibri Light" panose="020F0302020204030204" pitchFamily="34" charset="0"/>
              </a:rPr>
              <a:t>: Sentiment analysis yielded mostly neutral results, reflecting the formal style of new texts. To capture directional alignment toward the voting proposal we implement stance detection</a:t>
            </a:r>
          </a:p>
          <a:p>
            <a:pPr marL="171450" indent="-171450" algn="just">
              <a:buFontTx/>
              <a:buChar char="-"/>
            </a:pPr>
            <a:r>
              <a:rPr lang="en-US" sz="1400" b="1" i="1" dirty="0">
                <a:latin typeface="Calibri Light" panose="020F0302020204030204" pitchFamily="34" charset="0"/>
              </a:rPr>
              <a:t>Method</a:t>
            </a:r>
            <a:r>
              <a:rPr lang="en-US" sz="1400" dirty="0">
                <a:latin typeface="Calibri Light" panose="020F0302020204030204" pitchFamily="34" charset="0"/>
              </a:rPr>
              <a:t>: Fine-tuning a BERT model (</a:t>
            </a:r>
            <a:r>
              <a:rPr lang="en-US" sz="1400" dirty="0" err="1">
                <a:latin typeface="Calibri Light" panose="020F0302020204030204" pitchFamily="34" charset="0"/>
              </a:rPr>
              <a:t>bert</a:t>
            </a:r>
            <a:r>
              <a:rPr lang="en-US" sz="1400" dirty="0">
                <a:latin typeface="Calibri Light" panose="020F0302020204030204" pitchFamily="34" charset="0"/>
              </a:rPr>
              <a:t>-base-</a:t>
            </a:r>
            <a:r>
              <a:rPr lang="en-US" sz="1400" dirty="0" err="1">
                <a:latin typeface="Calibri Light" panose="020F0302020204030204" pitchFamily="34" charset="0"/>
              </a:rPr>
              <a:t>german</a:t>
            </a:r>
            <a:r>
              <a:rPr lang="en-US" sz="1400" dirty="0">
                <a:latin typeface="Calibri Light" panose="020F0302020204030204" pitchFamily="34" charset="0"/>
              </a:rPr>
              <a:t>-cased) on 40 manually labeled articles(pro, neutral, contra)</a:t>
            </a:r>
          </a:p>
          <a:p>
            <a:pPr marL="628650" lvl="1" indent="-171450" algn="just">
              <a:buFontTx/>
              <a:buChar char="-"/>
            </a:pPr>
            <a:r>
              <a:rPr lang="en-US" sz="1400" b="1" dirty="0">
                <a:latin typeface="Calibri Light" panose="020F0302020204030204" pitchFamily="34" charset="0"/>
              </a:rPr>
              <a:t>Train/Split</a:t>
            </a:r>
            <a:r>
              <a:rPr lang="en-US" sz="1400" dirty="0">
                <a:latin typeface="Calibri Light" panose="020F0302020204030204" pitchFamily="34" charset="0"/>
              </a:rPr>
              <a:t>: Stratified 80/20</a:t>
            </a:r>
          </a:p>
          <a:p>
            <a:pPr marL="628650" lvl="1" indent="-171450" algn="just">
              <a:buFontTx/>
              <a:buChar char="-"/>
            </a:pPr>
            <a:r>
              <a:rPr lang="en-US" sz="1400" b="1" dirty="0">
                <a:latin typeface="Calibri Light" panose="020F0302020204030204" pitchFamily="34" charset="0"/>
              </a:rPr>
              <a:t>Tokenization</a:t>
            </a:r>
            <a:r>
              <a:rPr lang="en-US" sz="1400" dirty="0">
                <a:latin typeface="Calibri Light" panose="020F0302020204030204" pitchFamily="34" charset="0"/>
              </a:rPr>
              <a:t>: Max length 512 tokens</a:t>
            </a:r>
          </a:p>
          <a:p>
            <a:pPr marL="628650" lvl="1" indent="-171450" algn="just">
              <a:buFontTx/>
              <a:buChar char="-"/>
            </a:pPr>
            <a:r>
              <a:rPr lang="en-US" sz="1400" b="1" dirty="0">
                <a:latin typeface="Calibri Light" panose="020F0302020204030204" pitchFamily="34" charset="0"/>
              </a:rPr>
              <a:t>Training</a:t>
            </a:r>
            <a:r>
              <a:rPr lang="en-US" sz="1400" dirty="0">
                <a:latin typeface="Calibri Light" panose="020F0302020204030204" pitchFamily="34" charset="0"/>
              </a:rPr>
              <a:t>: 5 epochs, batch size = 4, learning rate = 2e-5</a:t>
            </a:r>
          </a:p>
          <a:p>
            <a:pPr marL="285750" indent="-285750" algn="just">
              <a:buFontTx/>
              <a:buChar char="-"/>
            </a:pPr>
            <a:r>
              <a:rPr lang="en-US" sz="1400" b="1" i="1" dirty="0">
                <a:latin typeface="Calibri Light" panose="020F0302020204030204" pitchFamily="34" charset="0"/>
              </a:rPr>
              <a:t>Result </a:t>
            </a:r>
            <a:r>
              <a:rPr lang="en-US" sz="1400" i="1" dirty="0">
                <a:latin typeface="Calibri Light" panose="020F0302020204030204" pitchFamily="34" charset="0"/>
              </a:rPr>
              <a:t>(results from weighted loss function approach in brackets)</a:t>
            </a:r>
            <a:r>
              <a:rPr lang="en-US" sz="1400" dirty="0">
                <a:latin typeface="Calibri Light" panose="020F0302020204030204" pitchFamily="34" charset="0"/>
              </a:rPr>
              <a:t>: </a:t>
            </a:r>
          </a:p>
          <a:p>
            <a:pPr marL="742950" lvl="1" indent="-2857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</a:rPr>
              <a:t>Accuracy: 0.5 (0.25-0.5)</a:t>
            </a:r>
          </a:p>
          <a:p>
            <a:pPr marL="742950" lvl="1" indent="-2857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</a:rPr>
              <a:t>F1 Macro: 0.22-0.26 (0.133-0.22)</a:t>
            </a:r>
          </a:p>
          <a:p>
            <a:pPr marL="742950" lvl="1" indent="-2857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</a:rPr>
              <a:t>Validation Loss: 1.05 </a:t>
            </a:r>
            <a:r>
              <a:rPr lang="en-US" sz="1400" dirty="0">
                <a:latin typeface="Calibri Light" panose="020F0302020204030204" pitchFamily="34" charset="0"/>
                <a:sym typeface="Wingdings" panose="05000000000000000000" pitchFamily="2" charset="2"/>
              </a:rPr>
              <a:t> 0.96 (1.09-1.04)</a:t>
            </a:r>
            <a:endParaRPr lang="en-US" sz="1400" dirty="0">
              <a:latin typeface="Calibri Light" panose="020F030202020403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1400" b="1" i="1" dirty="0">
                <a:latin typeface="Calibri Light" panose="020F0302020204030204" pitchFamily="34" charset="0"/>
              </a:rPr>
              <a:t>Interpretation</a:t>
            </a:r>
            <a:r>
              <a:rPr lang="en-US" sz="1400" dirty="0">
                <a:latin typeface="Calibri Light" panose="020F0302020204030204" pitchFamily="34" charset="0"/>
              </a:rPr>
              <a:t>: </a:t>
            </a:r>
          </a:p>
          <a:p>
            <a:pPr marL="742950" lvl="1" indent="-2857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</a:rPr>
              <a:t>Model predicts mostly the majority class (neutral), indicating underfitting and class imbalance issue</a:t>
            </a:r>
          </a:p>
          <a:p>
            <a:pPr marL="742950" lvl="1" indent="-285750" algn="just">
              <a:buFontTx/>
              <a:buChar char="-"/>
            </a:pPr>
            <a:r>
              <a:rPr lang="en-US" sz="1400" b="1" dirty="0">
                <a:latin typeface="Calibri Light" panose="020F0302020204030204" pitchFamily="34" charset="0"/>
              </a:rPr>
              <a:t>Solution</a:t>
            </a:r>
            <a:r>
              <a:rPr lang="en-US" sz="1400" dirty="0">
                <a:latin typeface="Calibri Light" panose="020F0302020204030204" pitchFamily="34" charset="0"/>
              </a:rPr>
              <a:t>: Apply weighted loss function to give more importance to minority classes (pro, contra)</a:t>
            </a:r>
          </a:p>
          <a:p>
            <a:pPr lvl="1" algn="just"/>
            <a:r>
              <a:rPr lang="en-US" sz="1400" b="1" dirty="0">
                <a:latin typeface="Calibri Light" panose="020F0302020204030204" pitchFamily="34" charset="0"/>
                <a:sym typeface="Wingdings" panose="05000000000000000000" pitchFamily="2" charset="2"/>
              </a:rPr>
              <a:t> Due to limited and unbalanced dataset, the model fails to detect class-specific patterns.</a:t>
            </a:r>
            <a:endParaRPr lang="en-US" sz="1400" b="1" dirty="0">
              <a:latin typeface="Calibri Light" panose="020F0302020204030204" pitchFamily="34" charset="0"/>
            </a:endParaRPr>
          </a:p>
          <a:p>
            <a:pPr marL="742950" lvl="1" indent="-285750" algn="just">
              <a:buFontTx/>
              <a:buChar char="-"/>
            </a:pPr>
            <a:endParaRPr lang="en-US" sz="1400" dirty="0">
              <a:latin typeface="Calibri Light" panose="020F03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7609B8-0CF2-10C2-42A3-765CF9557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486" y="2029584"/>
            <a:ext cx="2009474" cy="158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44034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2F6DB-4563-19A3-F225-E93617E56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4A174D-63E3-12ED-4E5C-97BC510F9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758" y="1077984"/>
            <a:ext cx="3674389" cy="359940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6D338E-E936-DAD3-003C-3F53317A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Modelling &amp; Interpretation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63E85-D21E-2569-D2EB-9631C23C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7DF39-1EE3-9BC9-2CF8-D52C18B80776}"/>
              </a:ext>
            </a:extLst>
          </p:cNvPr>
          <p:cNvSpPr txBox="1"/>
          <p:nvPr/>
        </p:nvSpPr>
        <p:spPr>
          <a:xfrm>
            <a:off x="447793" y="929768"/>
            <a:ext cx="46709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u="sng" dirty="0">
                <a:latin typeface="Calibri Light" panose="020F0302020204030204" pitchFamily="34" charset="0"/>
              </a:rPr>
              <a:t>3. Logistic Regression Classifier</a:t>
            </a:r>
            <a:r>
              <a:rPr lang="en-US" sz="1400" dirty="0">
                <a:latin typeface="Calibri Light" panose="020F0302020204030204" pitchFamily="34" charset="0"/>
              </a:rPr>
              <a:t>: </a:t>
            </a:r>
          </a:p>
          <a:p>
            <a:pPr marL="171450" indent="-171450" algn="just">
              <a:buFontTx/>
              <a:buChar char="-"/>
            </a:pPr>
            <a:r>
              <a:rPr lang="en-US" sz="1400" b="1" i="1" dirty="0">
                <a:latin typeface="Calibri Light" panose="020F0302020204030204" pitchFamily="34" charset="0"/>
              </a:rPr>
              <a:t>Motivation</a:t>
            </a:r>
            <a:r>
              <a:rPr lang="en-US" sz="1400" dirty="0">
                <a:latin typeface="Calibri Light" panose="020F0302020204030204" pitchFamily="34" charset="0"/>
              </a:rPr>
              <a:t>:</a:t>
            </a:r>
            <a:r>
              <a:rPr lang="en-US" sz="1400" dirty="0">
                <a:latin typeface="Calibri Light" panose="020F0302020204030204" pitchFamily="34" charset="0"/>
                <a:sym typeface="Wingdings" panose="05000000000000000000" pitchFamily="2" charset="2"/>
              </a:rPr>
              <a:t> What characteristics are associated with the acceptance or rejections of initiatives.</a:t>
            </a:r>
          </a:p>
          <a:p>
            <a:pPr marL="171450" indent="-171450" algn="just">
              <a:buFontTx/>
              <a:buChar char="-"/>
            </a:pPr>
            <a:r>
              <a:rPr lang="en-US" sz="1400" b="1" dirty="0">
                <a:latin typeface="Calibri Light" panose="020F0302020204030204" pitchFamily="34" charset="0"/>
                <a:sym typeface="Wingdings" panose="05000000000000000000" pitchFamily="2" charset="2"/>
              </a:rPr>
              <a:t>Method</a:t>
            </a:r>
            <a:r>
              <a:rPr lang="en-US" sz="1400" dirty="0">
                <a:latin typeface="Calibri Light" panose="020F0302020204030204" pitchFamily="34" charset="0"/>
                <a:sym typeface="Wingdings" panose="05000000000000000000" pitchFamily="2" charset="2"/>
              </a:rPr>
              <a:t>:</a:t>
            </a:r>
          </a:p>
          <a:p>
            <a:pPr algn="just"/>
            <a:r>
              <a:rPr lang="en-US" sz="1400" dirty="0">
                <a:latin typeface="Calibri Light" panose="020F0302020204030204" pitchFamily="34" charset="0"/>
                <a:sym typeface="Wingdings" panose="05000000000000000000" pitchFamily="2" charset="2"/>
              </a:rPr>
              <a:t>	Classification:</a:t>
            </a:r>
          </a:p>
          <a:p>
            <a:pPr algn="just"/>
            <a:r>
              <a:rPr lang="en-US" sz="1400" dirty="0">
                <a:latin typeface="Calibri Light" panose="020F0302020204030204" pitchFamily="34" charset="0"/>
                <a:sym typeface="Wingdings" panose="05000000000000000000" pitchFamily="2" charset="2"/>
              </a:rPr>
              <a:t>		- Logistic Regression</a:t>
            </a:r>
          </a:p>
          <a:p>
            <a:pPr algn="just"/>
            <a:r>
              <a:rPr lang="en-US" sz="1400" dirty="0">
                <a:latin typeface="Calibri Light" panose="020F0302020204030204" pitchFamily="34" charset="0"/>
                <a:sym typeface="Wingdings" panose="05000000000000000000" pitchFamily="2" charset="2"/>
              </a:rPr>
              <a:t>		- Gradient Boosting</a:t>
            </a:r>
          </a:p>
          <a:p>
            <a:pPr algn="just"/>
            <a:r>
              <a:rPr lang="en-US" sz="1400" dirty="0">
                <a:latin typeface="Calibri Light" panose="020F0302020204030204" pitchFamily="34" charset="0"/>
                <a:sym typeface="Wingdings" panose="05000000000000000000" pitchFamily="2" charset="2"/>
              </a:rPr>
              <a:t>		- Random Forest </a:t>
            </a:r>
          </a:p>
          <a:p>
            <a:pPr algn="just"/>
            <a:r>
              <a:rPr lang="en-US" sz="1400" dirty="0">
                <a:latin typeface="Calibri Light" panose="020F0302020204030204" pitchFamily="34" charset="0"/>
                <a:sym typeface="Wingdings" panose="05000000000000000000" pitchFamily="2" charset="2"/>
              </a:rPr>
              <a:t>	compared to Baseline most frequent</a:t>
            </a:r>
          </a:p>
          <a:p>
            <a:pPr marL="285750" indent="-285750" algn="just">
              <a:buFontTx/>
              <a:buChar char="-"/>
            </a:pPr>
            <a:r>
              <a:rPr lang="en-US" sz="1400" b="1" i="1" dirty="0">
                <a:latin typeface="Calibri Light" panose="020F0302020204030204" pitchFamily="34" charset="0"/>
              </a:rPr>
              <a:t>Result</a:t>
            </a:r>
            <a:r>
              <a:rPr lang="en-US" sz="1400" dirty="0">
                <a:latin typeface="Calibri Light" panose="020F0302020204030204" pitchFamily="34" charset="0"/>
              </a:rPr>
              <a:t>: </a:t>
            </a:r>
          </a:p>
          <a:p>
            <a:pPr marL="742950" lvl="1" indent="-2857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</a:rPr>
              <a:t>Baseline accuracy: </a:t>
            </a:r>
            <a:r>
              <a:rPr lang="en-US" sz="1400" b="1" dirty="0">
                <a:latin typeface="Calibri Light" panose="020F0302020204030204" pitchFamily="34" charset="0"/>
              </a:rPr>
              <a:t>0.734 ± 0.014</a:t>
            </a:r>
          </a:p>
          <a:p>
            <a:pPr marL="742950" lvl="1" indent="-2857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</a:rPr>
              <a:t>Logistic CV accuracy: </a:t>
            </a:r>
            <a:r>
              <a:rPr lang="en-US" sz="1400" b="1" dirty="0">
                <a:latin typeface="Calibri Light" panose="020F0302020204030204" pitchFamily="34" charset="0"/>
              </a:rPr>
              <a:t>0.752 ± 0.021</a:t>
            </a:r>
          </a:p>
          <a:p>
            <a:pPr marL="742950" lvl="1" indent="-2857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</a:rPr>
              <a:t>RF &amp; GB accuracy: </a:t>
            </a:r>
            <a:r>
              <a:rPr lang="en-US" sz="1400" b="1" dirty="0">
                <a:latin typeface="Calibri Light" panose="020F0302020204030204" pitchFamily="34" charset="0"/>
              </a:rPr>
              <a:t>0.744±0.06 / 0.744±0.03</a:t>
            </a:r>
          </a:p>
          <a:p>
            <a:pPr marL="171450" indent="-171450" algn="just">
              <a:buFontTx/>
              <a:buChar char="-"/>
            </a:pPr>
            <a:r>
              <a:rPr lang="en-US" sz="1400" b="1" dirty="0">
                <a:latin typeface="Calibri Light" panose="020F0302020204030204" pitchFamily="34" charset="0"/>
              </a:rPr>
              <a:t>Interpretation: </a:t>
            </a:r>
            <a:r>
              <a:rPr lang="en-US" sz="1400" dirty="0">
                <a:latin typeface="Calibri Light" panose="020F0302020204030204" pitchFamily="34" charset="0"/>
              </a:rPr>
              <a:t>The model fails to identify the accepted initiatives reliably</a:t>
            </a:r>
            <a:endParaRPr lang="en-US" sz="1400" b="1" dirty="0">
              <a:latin typeface="Calibri Light" panose="020F030202020403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sz="1400" b="1" dirty="0">
                <a:latin typeface="Calibri Light" panose="020F0302020204030204" pitchFamily="34" charset="0"/>
              </a:rPr>
              <a:t>Limitation: </a:t>
            </a:r>
            <a:r>
              <a:rPr lang="en-US" sz="1400" dirty="0">
                <a:latin typeface="Calibri Light" panose="020F0302020204030204" pitchFamily="34" charset="0"/>
              </a:rPr>
              <a:t>Initiative-specific terms might further push the accuracy of prediction </a:t>
            </a:r>
          </a:p>
          <a:p>
            <a:pPr marL="742950" lvl="1" indent="-285750" algn="just">
              <a:buFontTx/>
              <a:buChar char="-"/>
            </a:pPr>
            <a:endParaRPr lang="en-US" sz="14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23675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204DF-FC4F-ABD6-335B-72B0E8D75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AAEB18-380B-0DA3-BDA5-C5EAF45E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Modelling &amp; Interpretation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A7AC7-D1C3-B561-E164-374F935D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FC8A5C-285D-CCB2-D8B0-99F3D09A5EB9}"/>
              </a:ext>
            </a:extLst>
          </p:cNvPr>
          <p:cNvSpPr txBox="1"/>
          <p:nvPr/>
        </p:nvSpPr>
        <p:spPr>
          <a:xfrm>
            <a:off x="447793" y="929768"/>
            <a:ext cx="82390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u="sng" dirty="0">
                <a:latin typeface="Calibri Light" panose="020F0302020204030204" pitchFamily="34" charset="0"/>
              </a:rPr>
              <a:t>Final Conclusion &amp; Interpretation </a:t>
            </a:r>
            <a:r>
              <a:rPr lang="en-US" sz="1400" dirty="0">
                <a:latin typeface="Calibri Light" panose="020F0302020204030204" pitchFamily="34" charset="0"/>
              </a:rPr>
              <a:t> </a:t>
            </a:r>
          </a:p>
          <a:p>
            <a:pPr marL="171450" indent="-171450" algn="just">
              <a:buFontTx/>
              <a:buChar char="-"/>
            </a:pPr>
            <a:r>
              <a:rPr lang="en-US" sz="1400" b="1" i="1" dirty="0">
                <a:latin typeface="Calibri Light" panose="020F0302020204030204" pitchFamily="34" charset="0"/>
              </a:rPr>
              <a:t>Overall tone</a:t>
            </a:r>
            <a:r>
              <a:rPr lang="en-US" sz="1400" i="1" dirty="0">
                <a:latin typeface="Calibri Light" panose="020F0302020204030204" pitchFamily="34" charset="0"/>
              </a:rPr>
              <a:t>: Swiss media coverage tends to be neutral, fact-based and institutionally consistent</a:t>
            </a:r>
          </a:p>
          <a:p>
            <a:pPr marL="171450" indent="-171450" algn="just">
              <a:buFontTx/>
              <a:buChar char="-"/>
            </a:pPr>
            <a:r>
              <a:rPr lang="en-US" sz="1400" i="1" dirty="0">
                <a:latin typeface="Calibri Light" panose="020F0302020204030204" pitchFamily="34" charset="0"/>
              </a:rPr>
              <a:t>Neither framing theory nor mirror theory receives strong empirical support</a:t>
            </a:r>
            <a:r>
              <a:rPr lang="en-US" sz="1400" dirty="0">
                <a:latin typeface="Calibri Light" panose="020F0302020204030204" pitchFamily="34" charset="0"/>
              </a:rPr>
              <a:t>:</a:t>
            </a:r>
            <a:r>
              <a:rPr lang="en-US" sz="1400" b="1" dirty="0">
                <a:latin typeface="Calibri Light" panose="020F0302020204030204" pitchFamily="34" charset="0"/>
                <a:sym typeface="Wingdings" panose="05000000000000000000" pitchFamily="2" charset="2"/>
              </a:rPr>
              <a:t>.</a:t>
            </a:r>
          </a:p>
          <a:p>
            <a:pPr marL="171450" indent="-171450" algn="just">
              <a:buFontTx/>
              <a:buChar char="-"/>
            </a:pPr>
            <a:endParaRPr lang="en-US" sz="1400" b="1" dirty="0">
              <a:latin typeface="Calibri Light" panose="020F03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US" sz="1400" b="1" dirty="0">
                <a:latin typeface="Calibri Light" panose="020F0302020204030204" pitchFamily="34" charset="0"/>
                <a:sym typeface="Wingdings" panose="05000000000000000000" pitchFamily="2" charset="2"/>
              </a:rPr>
              <a:t>Summary:</a:t>
            </a:r>
          </a:p>
          <a:p>
            <a:pPr marL="285750" indent="-285750" algn="just">
              <a:buFontTx/>
              <a:buChar char="-"/>
            </a:pPr>
            <a:r>
              <a:rPr lang="en-US" sz="1400" b="1" dirty="0">
                <a:latin typeface="Calibri Light" panose="020F0302020204030204" pitchFamily="34" charset="0"/>
                <a:sym typeface="Wingdings" panose="05000000000000000000" pitchFamily="2" charset="2"/>
              </a:rPr>
              <a:t>Topic Patterns: </a:t>
            </a:r>
            <a:r>
              <a:rPr lang="en-US" sz="1400" dirty="0">
                <a:latin typeface="Calibri Light" panose="020F0302020204030204" pitchFamily="34" charset="0"/>
                <a:sym typeface="Wingdings" panose="05000000000000000000" pitchFamily="2" charset="2"/>
              </a:rPr>
              <a:t>Social terms (e.g., pension, women, nursing, work, health, child) appear more in accepted initiatives and economic/institutional terms (e.g. tax, firm, economy, Switzerland) in rejected ones</a:t>
            </a:r>
          </a:p>
          <a:p>
            <a:pPr marL="285750" indent="-285750" algn="just">
              <a:buFontTx/>
              <a:buChar char="-"/>
            </a:pPr>
            <a:r>
              <a:rPr lang="en-US" sz="1400" b="1" dirty="0">
                <a:latin typeface="Calibri Light" panose="020F0302020204030204" pitchFamily="34" charset="0"/>
                <a:sym typeface="Wingdings" panose="05000000000000000000" pitchFamily="2" charset="2"/>
              </a:rPr>
              <a:t>Sentiment &amp; Stance</a:t>
            </a:r>
            <a:r>
              <a:rPr lang="en-US" sz="1400" dirty="0">
                <a:latin typeface="Calibri Light" panose="020F0302020204030204" pitchFamily="34" charset="0"/>
                <a:sym typeface="Wingdings" panose="05000000000000000000" pitchFamily="2" charset="2"/>
              </a:rPr>
              <a:t>: Most texts labeled neutral, stance detection failed due to both neutral journalistic style and potentially due to small, imbalanced data</a:t>
            </a:r>
          </a:p>
          <a:p>
            <a:pPr marL="285750" indent="-285750" algn="just">
              <a:buFontTx/>
              <a:buChar char="-"/>
            </a:pPr>
            <a:r>
              <a:rPr lang="en-US" sz="1400" b="1" dirty="0">
                <a:latin typeface="Calibri Light" panose="020F0302020204030204" pitchFamily="34" charset="0"/>
                <a:sym typeface="Wingdings" panose="05000000000000000000" pitchFamily="2" charset="2"/>
              </a:rPr>
              <a:t>Outcome prediction</a:t>
            </a:r>
            <a:r>
              <a:rPr lang="en-US" sz="1400" dirty="0">
                <a:latin typeface="Calibri Light" panose="020F0302020204030204" pitchFamily="34" charset="0"/>
                <a:sym typeface="Wingdings" panose="05000000000000000000" pitchFamily="2" charset="2"/>
              </a:rPr>
              <a:t>: Predictive features often initiative-specific, limiting generalization</a:t>
            </a:r>
          </a:p>
          <a:p>
            <a:pPr marL="285750" indent="-285750" algn="just">
              <a:buFontTx/>
              <a:buChar char="-"/>
            </a:pPr>
            <a:endParaRPr lang="en-US" sz="1400" b="1" dirty="0">
              <a:latin typeface="Calibri Light" panose="020F03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US" sz="1400" b="1" dirty="0">
                <a:latin typeface="Calibri Light" panose="020F0302020204030204" pitchFamily="34" charset="0"/>
                <a:sym typeface="Wingdings" panose="05000000000000000000" pitchFamily="2" charset="2"/>
              </a:rPr>
              <a:t>Limitations: </a:t>
            </a:r>
          </a:p>
          <a:p>
            <a:pPr marL="285750" indent="-2857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  <a:sym typeface="Wingdings" panose="05000000000000000000" pitchFamily="2" charset="2"/>
              </a:rPr>
              <a:t>Article-level splitting risks data leakage, inflating model metrics</a:t>
            </a:r>
          </a:p>
          <a:p>
            <a:pPr marL="285750" indent="-2857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  <a:sym typeface="Wingdings" panose="05000000000000000000" pitchFamily="2" charset="2"/>
              </a:rPr>
              <a:t>Neutrality may reflect true reporting norms or results from dataset limitations</a:t>
            </a:r>
          </a:p>
          <a:p>
            <a:pPr algn="just"/>
            <a:endParaRPr lang="en-US" sz="1400" b="1" dirty="0">
              <a:latin typeface="Calibri Light" panose="020F0302020204030204" pitchFamily="34" charset="0"/>
            </a:endParaRPr>
          </a:p>
          <a:p>
            <a:pPr marL="742950" lvl="1" indent="-285750" algn="just">
              <a:buFontTx/>
              <a:buChar char="-"/>
            </a:pPr>
            <a:endParaRPr lang="en-US" sz="14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907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C0B37-A8B2-D730-0F11-AB04C3B57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A925F8-2DF1-EE4B-6BAB-2093D114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E7C1F-BDA2-A031-400E-6D6BF312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849C63-76FE-5C7A-CA51-5730F3F2C226}"/>
              </a:ext>
            </a:extLst>
          </p:cNvPr>
          <p:cNvSpPr/>
          <p:nvPr/>
        </p:nvSpPr>
        <p:spPr>
          <a:xfrm>
            <a:off x="782919" y="1069119"/>
            <a:ext cx="499036" cy="499036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8E644-FE9F-8765-ADEA-241FF42B16D7}"/>
              </a:ext>
            </a:extLst>
          </p:cNvPr>
          <p:cNvSpPr txBox="1"/>
          <p:nvPr/>
        </p:nvSpPr>
        <p:spPr>
          <a:xfrm>
            <a:off x="1365663" y="1217692"/>
            <a:ext cx="3206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Motivation. Main Research Question.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A4914A-4F56-F98E-8C67-B24F71EA63A2}"/>
              </a:ext>
            </a:extLst>
          </p:cNvPr>
          <p:cNvSpPr/>
          <p:nvPr/>
        </p:nvSpPr>
        <p:spPr>
          <a:xfrm>
            <a:off x="1365663" y="1015289"/>
            <a:ext cx="12346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latin typeface="Raleway" panose="020B0003030101060003" pitchFamily="34" charset="0"/>
              </a:rPr>
              <a:t>Project Overview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9223D8-8AA3-4E43-F70C-8D6D446DB673}"/>
              </a:ext>
            </a:extLst>
          </p:cNvPr>
          <p:cNvSpPr/>
          <p:nvPr/>
        </p:nvSpPr>
        <p:spPr>
          <a:xfrm>
            <a:off x="782919" y="1942166"/>
            <a:ext cx="499036" cy="499036"/>
          </a:xfrm>
          <a:prstGeom prst="ellipse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6E951-EA1A-99B5-F010-D6E8E278DFA0}"/>
              </a:ext>
            </a:extLst>
          </p:cNvPr>
          <p:cNvSpPr txBox="1"/>
          <p:nvPr/>
        </p:nvSpPr>
        <p:spPr>
          <a:xfrm>
            <a:off x="1365663" y="2090739"/>
            <a:ext cx="3206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Presentation of Data Sources and Cleaning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53B056-ACE4-E87A-7826-CB1ED1E38441}"/>
              </a:ext>
            </a:extLst>
          </p:cNvPr>
          <p:cNvSpPr/>
          <p:nvPr/>
        </p:nvSpPr>
        <p:spPr>
          <a:xfrm>
            <a:off x="1365663" y="1888336"/>
            <a:ext cx="2020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latin typeface="Raleway" panose="020B0003030101060003" pitchFamily="34" charset="0"/>
              </a:rPr>
              <a:t>Data </a:t>
            </a:r>
            <a:r>
              <a:rPr lang="en-US" sz="1000" b="1" dirty="0" err="1">
                <a:latin typeface="Raleway" panose="020B0003030101060003" pitchFamily="34" charset="0"/>
              </a:rPr>
              <a:t>Retrival</a:t>
            </a:r>
            <a:r>
              <a:rPr lang="en-US" sz="1000" b="1" dirty="0">
                <a:latin typeface="Raleway" panose="020B0003030101060003" pitchFamily="34" charset="0"/>
              </a:rPr>
              <a:t> &amp; Preprocessing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75CCF2-A83B-1EB9-514E-CC8156BE3F38}"/>
              </a:ext>
            </a:extLst>
          </p:cNvPr>
          <p:cNvSpPr/>
          <p:nvPr/>
        </p:nvSpPr>
        <p:spPr>
          <a:xfrm>
            <a:off x="782919" y="2815213"/>
            <a:ext cx="499036" cy="499036"/>
          </a:xfrm>
          <a:prstGeom prst="ellipse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21DDB3-B683-D14D-4C29-73960672E313}"/>
              </a:ext>
            </a:extLst>
          </p:cNvPr>
          <p:cNvSpPr txBox="1"/>
          <p:nvPr/>
        </p:nvSpPr>
        <p:spPr>
          <a:xfrm>
            <a:off x="1365663" y="2963786"/>
            <a:ext cx="3206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Initial insights into the 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1DD3EC-A72B-A1A9-8258-B5EEDC9AB2C7}"/>
              </a:ext>
            </a:extLst>
          </p:cNvPr>
          <p:cNvSpPr/>
          <p:nvPr/>
        </p:nvSpPr>
        <p:spPr>
          <a:xfrm>
            <a:off x="1365663" y="2761383"/>
            <a:ext cx="1420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latin typeface="Raleway" panose="020B0003030101060003" pitchFamily="34" charset="0"/>
              </a:rPr>
              <a:t>Descriptive Analysis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EDB389-B498-038A-070A-B2B14863A937}"/>
              </a:ext>
            </a:extLst>
          </p:cNvPr>
          <p:cNvSpPr/>
          <p:nvPr/>
        </p:nvSpPr>
        <p:spPr>
          <a:xfrm>
            <a:off x="767535" y="3688260"/>
            <a:ext cx="499036" cy="499036"/>
          </a:xfrm>
          <a:prstGeom prst="ellipse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FFD101-12CC-9809-7E06-01C08677E091}"/>
              </a:ext>
            </a:extLst>
          </p:cNvPr>
          <p:cNvSpPr txBox="1"/>
          <p:nvPr/>
        </p:nvSpPr>
        <p:spPr>
          <a:xfrm>
            <a:off x="1350279" y="3836833"/>
            <a:ext cx="3206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Sentiment Analysis, Stance Detection and ML approach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C371AA-DB88-270E-F0BB-8A7DE7103FD6}"/>
              </a:ext>
            </a:extLst>
          </p:cNvPr>
          <p:cNvSpPr/>
          <p:nvPr/>
        </p:nvSpPr>
        <p:spPr>
          <a:xfrm>
            <a:off x="1350279" y="3634430"/>
            <a:ext cx="181331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latin typeface="Raleway" panose="020B0003030101060003" pitchFamily="34" charset="0"/>
              </a:rPr>
              <a:t>Modelling &amp; Interpretation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0EE0DF-6850-2D8D-2DF1-098E452341D3}"/>
              </a:ext>
            </a:extLst>
          </p:cNvPr>
          <p:cNvSpPr/>
          <p:nvPr/>
        </p:nvSpPr>
        <p:spPr>
          <a:xfrm>
            <a:off x="4870824" y="1069119"/>
            <a:ext cx="3744071" cy="3165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fik 17" descr="Ein Bild, das Text, Symbol, Grafiken, Schrift enthält.&#10;&#10;KI-generierte Inhalte können fehlerhaft sein.">
            <a:extLst>
              <a:ext uri="{FF2B5EF4-FFF2-40B4-BE49-F238E27FC236}">
                <a16:creationId xmlns:a16="http://schemas.microsoft.com/office/drawing/2014/main" id="{5A7CC295-0862-BC29-21E3-2744CA5C1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823" y="1069119"/>
            <a:ext cx="3744071" cy="316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799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4117B-6864-D0E3-1411-866025A70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9DB506-CACB-0E60-0171-414F53A6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3DA14-35FA-D463-789E-D9422FF7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6EB394-4C3E-728B-D301-95DCDE976E8B}"/>
              </a:ext>
            </a:extLst>
          </p:cNvPr>
          <p:cNvSpPr txBox="1"/>
          <p:nvPr/>
        </p:nvSpPr>
        <p:spPr>
          <a:xfrm>
            <a:off x="447793" y="929768"/>
            <a:ext cx="823900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chemeClr val="accent2"/>
                </a:solidFill>
                <a:latin typeface="Calibri Light" panose="020F0302020204030204" pitchFamily="34" charset="0"/>
              </a:rPr>
              <a:t>RESEARCH QUESTION:</a:t>
            </a:r>
          </a:p>
          <a:p>
            <a:pPr marL="171450" indent="-171450" algn="just">
              <a:buFontTx/>
              <a:buChar char="-"/>
            </a:pPr>
            <a:r>
              <a:rPr lang="en-US" sz="1400" i="1" dirty="0">
                <a:latin typeface="Calibri Light" panose="020F0302020204030204" pitchFamily="34" charset="0"/>
              </a:rPr>
              <a:t>Does media coverage reflect public sentiment ahead of Swiss referenda?</a:t>
            </a:r>
          </a:p>
          <a:p>
            <a:pPr marL="171450" indent="-171450" algn="just">
              <a:buFontTx/>
              <a:buChar char="-"/>
            </a:pPr>
            <a:endParaRPr lang="en-US" sz="1400" dirty="0">
              <a:latin typeface="Calibri Light" panose="020F0302020204030204" pitchFamily="34" charset="0"/>
            </a:endParaRPr>
          </a:p>
          <a:p>
            <a:pPr algn="just"/>
            <a:r>
              <a:rPr lang="en-US" sz="1400" b="1" dirty="0">
                <a:latin typeface="Calibri Light" panose="020F0302020204030204" pitchFamily="34" charset="0"/>
              </a:rPr>
              <a:t>Objective</a:t>
            </a:r>
            <a:r>
              <a:rPr lang="en-US" sz="1400" dirty="0">
                <a:latin typeface="Calibri Light" panose="020F0302020204030204" pitchFamily="34" charset="0"/>
              </a:rPr>
              <a:t>: </a:t>
            </a:r>
          </a:p>
          <a:p>
            <a:pPr marL="171450" indent="-1714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</a:rPr>
              <a:t>To explore whether the tone, framing, and vocabulary of news articles published before national referenda correlate with the final voting outcomes – using NLP and ML techniques. </a:t>
            </a:r>
          </a:p>
          <a:p>
            <a:pPr marL="171450" indent="-171450" algn="just">
              <a:buFontTx/>
              <a:buChar char="-"/>
            </a:pPr>
            <a:endParaRPr lang="en-US" sz="1400" dirty="0">
              <a:latin typeface="Calibri Light" panose="020F0302020204030204" pitchFamily="34" charset="0"/>
            </a:endParaRPr>
          </a:p>
          <a:p>
            <a:pPr algn="just"/>
            <a:r>
              <a:rPr lang="en-US" sz="1400" b="1" dirty="0">
                <a:latin typeface="Calibri Light" panose="020F0302020204030204" pitchFamily="34" charset="0"/>
              </a:rPr>
              <a:t>Theoretical Background</a:t>
            </a:r>
            <a:r>
              <a:rPr lang="en-US" sz="1400" dirty="0">
                <a:latin typeface="Calibri Light" panose="020F0302020204030204" pitchFamily="34" charset="0"/>
              </a:rPr>
              <a:t>:</a:t>
            </a:r>
          </a:p>
          <a:p>
            <a:pPr marL="171450" indent="-1714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</a:rPr>
              <a:t>Agenda Setting Theory (McCombs &amp; Shaw, 1972)</a:t>
            </a:r>
          </a:p>
          <a:p>
            <a:pPr marL="628650" lvl="1" indent="-1714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</a:rPr>
              <a:t>“The media doesn’t tell people what to think, but what to think about.”</a:t>
            </a:r>
          </a:p>
          <a:p>
            <a:pPr marL="171450" indent="-1714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</a:rPr>
              <a:t>Framing Theory</a:t>
            </a:r>
          </a:p>
          <a:p>
            <a:pPr marL="628650" lvl="1" indent="-1714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</a:rPr>
              <a:t>The media frames information through specific language and emotional tone, influencing how an issue is perceived and interpreted by the audience.</a:t>
            </a:r>
          </a:p>
          <a:p>
            <a:pPr marL="171450" indent="-1714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</a:rPr>
              <a:t>Mirror Hypothesis:</a:t>
            </a:r>
          </a:p>
          <a:p>
            <a:pPr marL="628650" lvl="1" indent="-1714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</a:rPr>
              <a:t>Meida content primarily reflects the views, priorities, and interest of the public rather than shaping them.</a:t>
            </a:r>
          </a:p>
          <a:p>
            <a:pPr marL="628650" lvl="1" indent="-171450" algn="just">
              <a:buFontTx/>
              <a:buChar char="-"/>
            </a:pPr>
            <a:endParaRPr lang="en-US" sz="12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8676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B74D0-3586-F24C-17F6-CCC8C65A7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A29ED5-A499-1FDE-C88E-38946931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Retrival</a:t>
            </a:r>
            <a:r>
              <a:rPr lang="en-US" dirty="0"/>
              <a:t> and Preprocessing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287AC-295F-9E2A-F4C0-77CD3208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4521C9-9404-BDF1-9D6D-09527E040AB5}"/>
              </a:ext>
            </a:extLst>
          </p:cNvPr>
          <p:cNvSpPr txBox="1"/>
          <p:nvPr/>
        </p:nvSpPr>
        <p:spPr>
          <a:xfrm>
            <a:off x="447793" y="929768"/>
            <a:ext cx="823900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u="sng" dirty="0">
                <a:latin typeface="Calibri Light" panose="020F0302020204030204" pitchFamily="34" charset="0"/>
              </a:rPr>
              <a:t>Data Collection</a:t>
            </a:r>
            <a:r>
              <a:rPr lang="en-US" sz="1400" dirty="0">
                <a:latin typeface="Calibri Light" panose="020F0302020204030204" pitchFamily="34" charset="0"/>
              </a:rPr>
              <a:t>: </a:t>
            </a:r>
          </a:p>
          <a:p>
            <a:pPr marL="171450" indent="-171450" algn="just">
              <a:buFontTx/>
              <a:buChar char="-"/>
            </a:pPr>
            <a:r>
              <a:rPr lang="en-US" sz="1400" b="1" i="1" dirty="0">
                <a:latin typeface="Calibri Light" panose="020F0302020204030204" pitchFamily="34" charset="0"/>
              </a:rPr>
              <a:t>Sources</a:t>
            </a:r>
            <a:r>
              <a:rPr lang="en-US" sz="1400" dirty="0">
                <a:latin typeface="Calibri Light" panose="020F0302020204030204" pitchFamily="34" charset="0"/>
              </a:rPr>
              <a:t>: 113 articles from SRF, 20 </a:t>
            </a:r>
            <a:r>
              <a:rPr lang="en-US" sz="1400" dirty="0" err="1">
                <a:latin typeface="Calibri Light" panose="020F0302020204030204" pitchFamily="34" charset="0"/>
              </a:rPr>
              <a:t>Minuten</a:t>
            </a:r>
            <a:r>
              <a:rPr lang="en-US" sz="1400" dirty="0">
                <a:latin typeface="Calibri Light" panose="020F0302020204030204" pitchFamily="34" charset="0"/>
              </a:rPr>
              <a:t>, and NZZ, covering 20 national referenda (2011-2024), published before vote</a:t>
            </a:r>
          </a:p>
          <a:p>
            <a:pPr marL="171450" indent="-171450" algn="just">
              <a:buFontTx/>
              <a:buChar char="-"/>
            </a:pPr>
            <a:r>
              <a:rPr lang="en-US" sz="1400" b="1" i="1" dirty="0">
                <a:latin typeface="Calibri Light" panose="020F0302020204030204" pitchFamily="34" charset="0"/>
              </a:rPr>
              <a:t>Method</a:t>
            </a:r>
            <a:r>
              <a:rPr lang="en-US" sz="1400" dirty="0">
                <a:latin typeface="Calibri Light" panose="020F0302020204030204" pitchFamily="34" charset="0"/>
              </a:rPr>
              <a:t>: Automated scraping for SRF and 20 </a:t>
            </a:r>
            <a:r>
              <a:rPr lang="en-US" sz="1400" dirty="0" err="1">
                <a:latin typeface="Calibri Light" panose="020F0302020204030204" pitchFamily="34" charset="0"/>
              </a:rPr>
              <a:t>Minuten</a:t>
            </a:r>
            <a:r>
              <a:rPr lang="en-US" sz="1400" dirty="0">
                <a:latin typeface="Calibri Light" panose="020F0302020204030204" pitchFamily="34" charset="0"/>
              </a:rPr>
              <a:t> using </a:t>
            </a:r>
            <a:r>
              <a:rPr lang="en-US" sz="1400" dirty="0">
                <a:latin typeface="Consolas" panose="020B0609020204030204" pitchFamily="49" charset="0"/>
              </a:rPr>
              <a:t>request</a:t>
            </a:r>
            <a:r>
              <a:rPr lang="en-US" sz="1400" dirty="0">
                <a:latin typeface="Calibri Light" panose="020F0302020204030204" pitchFamily="34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BeautifulSoup</a:t>
            </a:r>
            <a:endParaRPr lang="en-US" sz="1400" dirty="0">
              <a:latin typeface="Consolas" panose="020B0609020204030204" pitchFamily="49" charset="0"/>
            </a:endParaRPr>
          </a:p>
          <a:p>
            <a:pPr marL="171450" indent="-171450" algn="just">
              <a:buFontTx/>
              <a:buChar char="-"/>
            </a:pPr>
            <a:r>
              <a:rPr lang="en-US" sz="1400" b="1" i="1" dirty="0">
                <a:latin typeface="Calibri Light" panose="020F0302020204030204" pitchFamily="34" charset="0"/>
              </a:rPr>
              <a:t>Limitations</a:t>
            </a:r>
            <a:r>
              <a:rPr lang="en-US" sz="1400" dirty="0">
                <a:latin typeface="Calibri Light" panose="020F0302020204030204" pitchFamily="34" charset="0"/>
              </a:rPr>
              <a:t>: While covering the most important news for the key initiatives there is a limited amount of initiatives which can lead to overfitting</a:t>
            </a:r>
          </a:p>
          <a:p>
            <a:pPr marL="171450" indent="-171450" algn="just">
              <a:buFontTx/>
              <a:buChar char="-"/>
            </a:pPr>
            <a:endParaRPr lang="en-US" sz="1400" dirty="0">
              <a:latin typeface="Calibri Light" panose="020F0302020204030204" pitchFamily="34" charset="0"/>
            </a:endParaRPr>
          </a:p>
          <a:p>
            <a:pPr algn="just"/>
            <a:r>
              <a:rPr lang="en-US" sz="1400" b="1" u="sng" dirty="0">
                <a:latin typeface="Calibri Light" panose="020F0302020204030204" pitchFamily="34" charset="0"/>
              </a:rPr>
              <a:t>Text Cleaning</a:t>
            </a:r>
            <a:r>
              <a:rPr lang="en-US" sz="1400" dirty="0">
                <a:latin typeface="Calibri Light" panose="020F0302020204030204" pitchFamily="34" charset="0"/>
              </a:rPr>
              <a:t>:</a:t>
            </a:r>
          </a:p>
          <a:p>
            <a:pPr marL="285750" indent="-285750" algn="just">
              <a:buFontTx/>
              <a:buChar char="-"/>
            </a:pPr>
            <a:r>
              <a:rPr lang="en-US" sz="1400" b="1" i="1" dirty="0">
                <a:latin typeface="Calibri Light" panose="020F0302020204030204" pitchFamily="34" charset="0"/>
              </a:rPr>
              <a:t>Custom cleaning function to remove</a:t>
            </a:r>
            <a:r>
              <a:rPr lang="en-US" sz="1400" dirty="0">
                <a:latin typeface="Calibri Light" panose="020F0302020204030204" pitchFamily="34" charset="0"/>
              </a:rPr>
              <a:t>:</a:t>
            </a:r>
          </a:p>
          <a:p>
            <a:pPr marL="742950" lvl="1" indent="-2857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</a:rPr>
              <a:t>Footers, disclaimers, author blocks (e.g. SRF’s JavaScript warning)</a:t>
            </a:r>
          </a:p>
          <a:p>
            <a:pPr marL="742950" lvl="1" indent="-2857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</a:rPr>
              <a:t>Game lists and irrelevant phrases</a:t>
            </a:r>
          </a:p>
          <a:p>
            <a:pPr marL="285750" indent="-285750" algn="just">
              <a:buFontTx/>
              <a:buChar char="-"/>
            </a:pPr>
            <a:r>
              <a:rPr lang="en-US" sz="1400" b="1" i="1" dirty="0">
                <a:latin typeface="Calibri Light" panose="020F0302020204030204" pitchFamily="34" charset="0"/>
              </a:rPr>
              <a:t>NLP Preprocessing</a:t>
            </a:r>
          </a:p>
          <a:p>
            <a:pPr marL="742950" lvl="1" indent="-2857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</a:rPr>
              <a:t>Pipeline implemented with </a:t>
            </a:r>
            <a:r>
              <a:rPr lang="en-US" sz="1400" dirty="0" err="1">
                <a:latin typeface="Consolas" panose="020B0609020204030204" pitchFamily="49" charset="0"/>
              </a:rPr>
              <a:t>SpaCy</a:t>
            </a:r>
            <a:r>
              <a:rPr lang="en-US" sz="1400" dirty="0">
                <a:latin typeface="Calibri Light" panose="020F0302020204030204" pitchFamily="34" charset="0"/>
              </a:rPr>
              <a:t> and a custom compound splitter</a:t>
            </a:r>
          </a:p>
          <a:p>
            <a:pPr marL="742950" lvl="1" indent="-2857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</a:rPr>
              <a:t>Steps including:</a:t>
            </a:r>
          </a:p>
          <a:p>
            <a:pPr marL="1200150" lvl="2" indent="-2857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</a:rPr>
              <a:t>Lowercasing, punctuation/number removal</a:t>
            </a:r>
          </a:p>
          <a:p>
            <a:pPr marL="1200150" lvl="2" indent="-2857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</a:rPr>
              <a:t>Tokenization &amp; </a:t>
            </a:r>
            <a:r>
              <a:rPr lang="en-US" sz="1400" dirty="0" err="1">
                <a:latin typeface="Calibri Light" panose="020F0302020204030204" pitchFamily="34" charset="0"/>
              </a:rPr>
              <a:t>stopword</a:t>
            </a:r>
            <a:r>
              <a:rPr lang="en-US" sz="1400" dirty="0">
                <a:latin typeface="Calibri Light" panose="020F0302020204030204" pitchFamily="34" charset="0"/>
              </a:rPr>
              <a:t> filtering</a:t>
            </a:r>
          </a:p>
          <a:p>
            <a:pPr marL="1200150" lvl="2" indent="-2857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</a:rPr>
              <a:t>Compound splitting</a:t>
            </a:r>
          </a:p>
          <a:p>
            <a:pPr marL="1200150" lvl="2" indent="-2857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</a:rPr>
              <a:t>Lemmatization</a:t>
            </a:r>
          </a:p>
          <a:p>
            <a:pPr lvl="1" algn="just"/>
            <a:endParaRPr lang="en-US" sz="1400" dirty="0">
              <a:latin typeface="Calibri Light" panose="020F0302020204030204" pitchFamily="34" charset="0"/>
            </a:endParaRPr>
          </a:p>
          <a:p>
            <a:pPr marL="628650" lvl="1" indent="-171450" algn="just">
              <a:buFontTx/>
              <a:buChar char="-"/>
            </a:pPr>
            <a:endParaRPr lang="en-US" sz="12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03265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2A576-9754-A6EF-46D5-E12174DE6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ACF76D-3CB4-CAFF-CAE0-CB170CD4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64EFD-F936-B47D-0B7E-7E30C78F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2ECA9F-6F7D-A048-D6D2-529404B40EB7}"/>
              </a:ext>
            </a:extLst>
          </p:cNvPr>
          <p:cNvSpPr txBox="1"/>
          <p:nvPr/>
        </p:nvSpPr>
        <p:spPr>
          <a:xfrm>
            <a:off x="447793" y="749437"/>
            <a:ext cx="6800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u="sng" dirty="0">
                <a:latin typeface="Calibri Light" panose="020F0302020204030204" pitchFamily="34" charset="0"/>
              </a:rPr>
              <a:t>Distribution of Articles by </a:t>
            </a:r>
            <a:r>
              <a:rPr lang="en-US" sz="1400" b="1" u="sng" dirty="0" err="1">
                <a:latin typeface="Calibri Light" panose="020F0302020204030204" pitchFamily="34" charset="0"/>
              </a:rPr>
              <a:t>Newsoutlet</a:t>
            </a:r>
            <a:r>
              <a:rPr lang="en-US" sz="1400" b="1" u="sng" dirty="0">
                <a:latin typeface="Calibri Light" panose="020F0302020204030204" pitchFamily="34" charset="0"/>
              </a:rPr>
              <a:t> and </a:t>
            </a:r>
            <a:r>
              <a:rPr lang="en-US" sz="1400" b="1" u="sng" dirty="0" err="1">
                <a:latin typeface="Calibri Light" panose="020F0302020204030204" pitchFamily="34" charset="0"/>
              </a:rPr>
              <a:t>Intiative</a:t>
            </a:r>
            <a:r>
              <a:rPr lang="en-US" sz="1400" dirty="0">
                <a:latin typeface="Calibri Light" panose="020F0302020204030204" pitchFamily="34" charset="0"/>
              </a:rPr>
              <a:t>: </a:t>
            </a:r>
          </a:p>
          <a:p>
            <a:pPr algn="just"/>
            <a:endParaRPr lang="en-US" sz="1400" dirty="0">
              <a:latin typeface="Calibri Light" panose="020F03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7A1912-5D62-0994-030F-DDD1C6842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36" y="1448753"/>
            <a:ext cx="8423527" cy="294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12806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2F081-1E59-2D87-0AA6-5A34410AA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B58092-A651-F8EB-25C5-B726DEA7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2FB6B-01D3-319F-8ED8-CD33F94F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6E87BF-4D62-244F-638B-CA6B7AD7CFDA}"/>
              </a:ext>
            </a:extLst>
          </p:cNvPr>
          <p:cNvSpPr txBox="1"/>
          <p:nvPr/>
        </p:nvSpPr>
        <p:spPr>
          <a:xfrm>
            <a:off x="447793" y="749437"/>
            <a:ext cx="6800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u="sng" dirty="0">
                <a:latin typeface="Calibri Light" panose="020F0302020204030204" pitchFamily="34" charset="0"/>
              </a:rPr>
              <a:t>Distribution of Initiatives and Articles by Outcome</a:t>
            </a:r>
            <a:endParaRPr lang="en-US" sz="1400" dirty="0">
              <a:latin typeface="Calibri Light" panose="020F030202020403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</a:rPr>
              <a:t>This class imbalances affects both </a:t>
            </a:r>
            <a:r>
              <a:rPr lang="en-US" sz="1400" dirty="0" err="1">
                <a:latin typeface="Calibri Light" panose="020F0302020204030204" pitchFamily="34" charset="0"/>
              </a:rPr>
              <a:t>taining</a:t>
            </a:r>
            <a:r>
              <a:rPr lang="en-US" sz="1400" dirty="0">
                <a:latin typeface="Calibri Light" panose="020F0302020204030204" pitchFamily="34" charset="0"/>
              </a:rPr>
              <a:t> and evaluation of classification models and may bias results toward the majority class (</a:t>
            </a:r>
            <a:r>
              <a:rPr lang="en-US" sz="1400" dirty="0">
                <a:latin typeface="Calibri Light" panose="020F0302020204030204" pitchFamily="34" charset="0"/>
                <a:sym typeface="Wingdings" panose="05000000000000000000" pitchFamily="2" charset="2"/>
              </a:rPr>
              <a:t> rejected initiatives)</a:t>
            </a:r>
          </a:p>
          <a:p>
            <a:pPr algn="just"/>
            <a:endParaRPr lang="en-US" sz="1400" dirty="0">
              <a:latin typeface="Calibri Light" panose="020F03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553E77-046D-320E-C81B-0E9022C04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2208"/>
            <a:ext cx="7792091" cy="318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54956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51551-5BBB-BA76-D57E-203288AC0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D7282-CD1B-EA55-0EE5-F3167DE4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A620E-F853-FB3D-9BC4-58278CDD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53A55E-ECD0-8719-DB95-EB242381051E}"/>
              </a:ext>
            </a:extLst>
          </p:cNvPr>
          <p:cNvSpPr txBox="1"/>
          <p:nvPr/>
        </p:nvSpPr>
        <p:spPr>
          <a:xfrm>
            <a:off x="447793" y="749437"/>
            <a:ext cx="68006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u="sng" dirty="0" err="1">
                <a:latin typeface="Calibri Light" panose="020F0302020204030204" pitchFamily="34" charset="0"/>
              </a:rPr>
              <a:t>Wordclouds</a:t>
            </a:r>
            <a:r>
              <a:rPr lang="en-US" sz="1400" b="1" u="sng" dirty="0">
                <a:latin typeface="Calibri Light" panose="020F0302020204030204" pitchFamily="34" charset="0"/>
              </a:rPr>
              <a:t> by Voting Outcome</a:t>
            </a:r>
            <a:endParaRPr lang="en-US" sz="1400" dirty="0">
              <a:latin typeface="Calibri Light" panose="020F030202020403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1400" b="1" dirty="0">
                <a:latin typeface="Calibri Light" panose="020F0302020204030204" pitchFamily="34" charset="0"/>
              </a:rPr>
              <a:t>Yes-Biased Words</a:t>
            </a:r>
            <a:r>
              <a:rPr lang="en-US" sz="1400" dirty="0">
                <a:latin typeface="Calibri Light" panose="020F0302020204030204" pitchFamily="34" charset="0"/>
              </a:rPr>
              <a:t>:  </a:t>
            </a:r>
            <a:r>
              <a:rPr lang="en-US" sz="1400" dirty="0">
                <a:latin typeface="Consolas" panose="020B0609020204030204" pitchFamily="49" charset="0"/>
              </a:rPr>
              <a:t>to care</a:t>
            </a:r>
            <a:r>
              <a:rPr lang="en-US" sz="1400" dirty="0">
                <a:latin typeface="Calibri Light" panose="020F0302020204030204" pitchFamily="34" charset="0"/>
              </a:rPr>
              <a:t>, </a:t>
            </a:r>
            <a:r>
              <a:rPr lang="en-US" sz="1400" dirty="0">
                <a:latin typeface="Consolas" panose="020B0609020204030204" pitchFamily="49" charset="0"/>
              </a:rPr>
              <a:t>women</a:t>
            </a:r>
            <a:r>
              <a:rPr lang="en-US" sz="1400" dirty="0">
                <a:latin typeface="Calibri Light" panose="020F0302020204030204" pitchFamily="34" charset="0"/>
              </a:rPr>
              <a:t>, </a:t>
            </a:r>
            <a:r>
              <a:rPr lang="en-US" sz="1400" dirty="0">
                <a:latin typeface="Consolas" panose="020B0609020204030204" pitchFamily="49" charset="0"/>
              </a:rPr>
              <a:t>pension</a:t>
            </a:r>
            <a:r>
              <a:rPr lang="en-US" sz="1400" dirty="0">
                <a:latin typeface="Calibri Light" panose="020F0302020204030204" pitchFamily="34" charset="0"/>
              </a:rPr>
              <a:t>, </a:t>
            </a:r>
            <a:r>
              <a:rPr lang="en-US" sz="1400" dirty="0">
                <a:latin typeface="Consolas" panose="020B0609020204030204" pitchFamily="49" charset="0"/>
              </a:rPr>
              <a:t>work</a:t>
            </a:r>
            <a:r>
              <a:rPr lang="en-US" sz="1400" dirty="0">
                <a:latin typeface="Calibri Light" panose="020F0302020204030204" pitchFamily="34" charset="0"/>
              </a:rPr>
              <a:t>, </a:t>
            </a:r>
            <a:r>
              <a:rPr lang="en-US" sz="1400" dirty="0">
                <a:latin typeface="Consolas" panose="020B0609020204030204" pitchFamily="49" charset="0"/>
              </a:rPr>
              <a:t>education</a:t>
            </a:r>
            <a:r>
              <a:rPr lang="en-US" sz="1400" dirty="0">
                <a:latin typeface="Calibri Light" panose="020F0302020204030204" pitchFamily="34" charset="0"/>
              </a:rPr>
              <a:t>, </a:t>
            </a:r>
            <a:r>
              <a:rPr lang="en-US" sz="1400" dirty="0">
                <a:latin typeface="Consolas" panose="020B0609020204030204" pitchFamily="49" charset="0"/>
              </a:rPr>
              <a:t>health</a:t>
            </a:r>
            <a:r>
              <a:rPr lang="en-US" sz="1400" dirty="0">
                <a:latin typeface="Calibri Light" panose="020F0302020204030204" pitchFamily="34" charset="0"/>
              </a:rPr>
              <a:t>, etc. </a:t>
            </a:r>
          </a:p>
          <a:p>
            <a:pPr marL="742950" lvl="1" indent="-2857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  <a:sym typeface="Wingdings" panose="05000000000000000000" pitchFamily="2" charset="2"/>
              </a:rPr>
              <a:t>Terms relating to social issues, care work, education and labor, often found in emotionally charged or socially supportive framing</a:t>
            </a:r>
          </a:p>
          <a:p>
            <a:pPr marL="742950" lvl="1" indent="-285750" algn="just">
              <a:buFontTx/>
              <a:buChar char="-"/>
            </a:pPr>
            <a:endParaRPr lang="en-US" sz="1400" dirty="0">
              <a:latin typeface="Calibri Light" panose="020F03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Tx/>
              <a:buChar char="-"/>
            </a:pPr>
            <a:r>
              <a:rPr lang="en-US" sz="1400" b="1" dirty="0">
                <a:latin typeface="Calibri Light" panose="020F0302020204030204" pitchFamily="34" charset="0"/>
                <a:sym typeface="Wingdings" panose="05000000000000000000" pitchFamily="2" charset="2"/>
              </a:rPr>
              <a:t>No-Biased Words</a:t>
            </a:r>
            <a:r>
              <a:rPr lang="en-US" sz="1400" dirty="0">
                <a:latin typeface="Calibri Light" panose="020F0302020204030204" pitchFamily="34" charset="0"/>
                <a:sym typeface="Wingdings" panose="05000000000000000000" pitchFamily="2" charset="2"/>
              </a:rPr>
              <a:t>:   </a:t>
            </a:r>
            <a:r>
              <a:rPr 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Switzerland</a:t>
            </a:r>
            <a:r>
              <a:rPr lang="en-US" sz="1400" dirty="0">
                <a:latin typeface="Calibri Light" panose="020F0302020204030204" pitchFamily="34" charset="0"/>
                <a:sym typeface="Wingdings" panose="05000000000000000000" pitchFamily="2" charset="2"/>
              </a:rPr>
              <a:t>, </a:t>
            </a:r>
            <a:r>
              <a:rPr 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cost</a:t>
            </a:r>
            <a:r>
              <a:rPr lang="en-US" sz="1400" dirty="0">
                <a:latin typeface="Calibri Light" panose="020F0302020204030204" pitchFamily="34" charset="0"/>
                <a:sym typeface="Wingdings" panose="05000000000000000000" pitchFamily="2" charset="2"/>
              </a:rPr>
              <a:t>, </a:t>
            </a:r>
            <a:r>
              <a:rPr 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tax</a:t>
            </a:r>
            <a:r>
              <a:rPr lang="en-US" sz="1400" dirty="0">
                <a:latin typeface="Calibri Light" panose="020F0302020204030204" pitchFamily="34" charset="0"/>
                <a:sym typeface="Wingdings" panose="05000000000000000000" pitchFamily="2" charset="2"/>
              </a:rPr>
              <a:t>, </a:t>
            </a:r>
            <a:r>
              <a:rPr 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farmer</a:t>
            </a:r>
            <a:r>
              <a:rPr lang="en-US" sz="1400" dirty="0">
                <a:latin typeface="Calibri Light" panose="020F0302020204030204" pitchFamily="34" charset="0"/>
                <a:sym typeface="Wingdings" panose="05000000000000000000" pitchFamily="2" charset="2"/>
              </a:rPr>
              <a:t>, </a:t>
            </a:r>
            <a:r>
              <a:rPr 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economy</a:t>
            </a:r>
            <a:r>
              <a:rPr lang="en-US" sz="1400" dirty="0">
                <a:latin typeface="Calibri Light" panose="020F0302020204030204" pitchFamily="34" charset="0"/>
                <a:sym typeface="Wingdings" panose="05000000000000000000" pitchFamily="2" charset="2"/>
              </a:rPr>
              <a:t>, </a:t>
            </a:r>
            <a:r>
              <a:rPr 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weapon</a:t>
            </a:r>
            <a:r>
              <a:rPr lang="en-US" sz="1400" dirty="0">
                <a:latin typeface="Calibri Light" panose="020F0302020204030204" pitchFamily="34" charset="0"/>
                <a:sym typeface="Wingdings" panose="05000000000000000000" pitchFamily="2" charset="2"/>
              </a:rPr>
              <a:t>, etc.</a:t>
            </a:r>
          </a:p>
          <a:p>
            <a:pPr marL="742950" lvl="1" indent="-2857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  <a:sym typeface="Wingdings" panose="05000000000000000000" pitchFamily="2" charset="2"/>
              </a:rPr>
              <a:t>Terms more technical, institutional, and abstract, reflecting administrative or economic framing</a:t>
            </a:r>
          </a:p>
          <a:p>
            <a:pPr algn="just"/>
            <a:endParaRPr lang="en-US" sz="1400" dirty="0">
              <a:latin typeface="Calibri Light" panose="020F03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2B1782-E7DB-2E5B-990B-E5E65A2C2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9" y="2571750"/>
            <a:ext cx="7792571" cy="211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5555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78E45-7979-4E06-AEFA-BFB272FC0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228B43-5ED2-B7F9-ACBC-6DC4241E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b="1" kern="1200">
                <a:latin typeface="Raleway"/>
                <a:ea typeface="+mj-ea"/>
                <a:cs typeface="Raleway"/>
              </a:rPr>
              <a:t>Descriptive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CAC6B-DCD6-FF8A-9062-2CB184B32D23}"/>
              </a:ext>
            </a:extLst>
          </p:cNvPr>
          <p:cNvSpPr txBox="1"/>
          <p:nvPr/>
        </p:nvSpPr>
        <p:spPr>
          <a:xfrm>
            <a:off x="457200" y="1012011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400" b="1" u="sng" dirty="0">
                <a:latin typeface="Calibri Light" panose="020F0302020204030204" pitchFamily="34" charset="0"/>
              </a:rPr>
              <a:t>Zero-Shot Topic Classification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</a:rPr>
              <a:t>Applied zero-shot topic classification using the pre-trained multilingual model </a:t>
            </a:r>
            <a:r>
              <a:rPr lang="en-US" sz="1200" dirty="0" err="1">
                <a:latin typeface="Consolas" panose="020B0609020204030204" pitchFamily="49" charset="0"/>
              </a:rPr>
              <a:t>facebook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bart</a:t>
            </a:r>
            <a:r>
              <a:rPr lang="en-US" sz="1200" dirty="0">
                <a:latin typeface="Consolas" panose="020B0609020204030204" pitchFamily="49" charset="0"/>
              </a:rPr>
              <a:t>-large-</a:t>
            </a:r>
            <a:r>
              <a:rPr lang="en-US" sz="1200" dirty="0" err="1">
                <a:latin typeface="Consolas" panose="020B0609020204030204" pitchFamily="49" charset="0"/>
              </a:rPr>
              <a:t>mnli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alibri Light" panose="020F0302020204030204" pitchFamily="34" charset="0"/>
              </a:rPr>
              <a:t>via </a:t>
            </a:r>
            <a:r>
              <a:rPr lang="en-US" sz="1200" dirty="0" err="1">
                <a:latin typeface="Consolas" panose="020B0609020204030204" pitchFamily="49" charset="0"/>
              </a:rPr>
              <a:t>HuggingFace</a:t>
            </a:r>
            <a:endParaRPr lang="en-US" sz="1200" dirty="0">
              <a:latin typeface="Consolas" panose="020B0609020204030204" pitchFamily="49" charset="0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400" b="1" dirty="0">
                <a:latin typeface="Calibri Light" panose="020F0302020204030204" pitchFamily="34" charset="0"/>
              </a:rPr>
              <a:t>Input</a:t>
            </a:r>
            <a:r>
              <a:rPr lang="en-US" sz="1400" dirty="0">
                <a:latin typeface="Calibri Light" panose="020F0302020204030204" pitchFamily="34" charset="0"/>
              </a:rPr>
              <a:t>: News article + set of topic labels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400" b="1" dirty="0">
                <a:latin typeface="Calibri Light" panose="020F0302020204030204" pitchFamily="34" charset="0"/>
              </a:rPr>
              <a:t>Output</a:t>
            </a:r>
            <a:r>
              <a:rPr lang="en-US" sz="1400" dirty="0">
                <a:latin typeface="Calibri Light" panose="020F0302020204030204" pitchFamily="34" charset="0"/>
              </a:rPr>
              <a:t>: Confidence (classification) score for each topic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400" dirty="0">
              <a:latin typeface="Calibri Light" panose="020F0302020204030204" pitchFamily="34" charset="0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400" b="1" dirty="0">
                <a:latin typeface="Calibri Light" panose="020F0302020204030204" pitchFamily="34" charset="0"/>
              </a:rPr>
              <a:t>Why Zero-Shot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</a:rPr>
              <a:t>No need for model training 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</a:rPr>
              <a:t>Works well on German texts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</a:rPr>
              <a:t>Supports custom topic labels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Char char="-"/>
            </a:pPr>
            <a:endParaRPr lang="en-US" sz="1500" dirty="0">
              <a:latin typeface="Raleway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FA6693A-963F-924E-EEC9-CA0883F438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39"/>
          <a:stretch/>
        </p:blipFill>
        <p:spPr bwMode="auto">
          <a:xfrm>
            <a:off x="4648200" y="1385574"/>
            <a:ext cx="4038600" cy="264734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A041B-CCEB-4F0A-C65F-0CE479F6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23820"/>
            <a:ext cx="21336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60D1EDE-7116-2443-9BDD-368CE5B37660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634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063F9-8ED7-528D-B3EB-A8AC8284F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165DB5-9023-D1B0-5017-9CC854F4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Modelling &amp; Interpretation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085AE-2F82-2B16-D917-08381BD9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D9866D-F1D5-898D-1973-87ECED87DDDF}"/>
              </a:ext>
            </a:extLst>
          </p:cNvPr>
          <p:cNvSpPr txBox="1"/>
          <p:nvPr/>
        </p:nvSpPr>
        <p:spPr>
          <a:xfrm>
            <a:off x="447793" y="929768"/>
            <a:ext cx="823900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u="sng" dirty="0">
                <a:latin typeface="Calibri Light" panose="020F0302020204030204" pitchFamily="34" charset="0"/>
              </a:rPr>
              <a:t>1. Sentiment Analysis of News Articles</a:t>
            </a:r>
            <a:r>
              <a:rPr lang="en-US" sz="1400" dirty="0">
                <a:latin typeface="Calibri Light" panose="020F0302020204030204" pitchFamily="34" charset="0"/>
              </a:rPr>
              <a:t>: </a:t>
            </a:r>
          </a:p>
          <a:p>
            <a:pPr marL="171450" indent="-171450" algn="just">
              <a:buFontTx/>
              <a:buChar char="-"/>
            </a:pPr>
            <a:r>
              <a:rPr lang="en-US" sz="1400" b="1" i="1" dirty="0">
                <a:latin typeface="Calibri Light" panose="020F0302020204030204" pitchFamily="34" charset="0"/>
              </a:rPr>
              <a:t>Method</a:t>
            </a:r>
            <a:r>
              <a:rPr lang="en-US" sz="1400" dirty="0">
                <a:latin typeface="Calibri Light" panose="020F0302020204030204" pitchFamily="34" charset="0"/>
              </a:rPr>
              <a:t>: German transformer model fine-tuned for sentiment detection: </a:t>
            </a:r>
            <a:r>
              <a:rPr lang="en-US" sz="1200" dirty="0" err="1">
                <a:latin typeface="Consolas" panose="020B0609020204030204" pitchFamily="49" charset="0"/>
              </a:rPr>
              <a:t>oliverguhr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german</a:t>
            </a:r>
            <a:r>
              <a:rPr lang="en-US" sz="1200" dirty="0">
                <a:latin typeface="Consolas" panose="020B0609020204030204" pitchFamily="49" charset="0"/>
              </a:rPr>
              <a:t>-sentiment-</a:t>
            </a:r>
            <a:r>
              <a:rPr lang="en-US" sz="1200" dirty="0" err="1">
                <a:latin typeface="Consolas" panose="020B0609020204030204" pitchFamily="49" charset="0"/>
              </a:rPr>
              <a:t>bert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628650" lvl="1" indent="-1714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Input: Full article text (shortened to 512 tokens, approx. 5000 characters)</a:t>
            </a:r>
          </a:p>
          <a:p>
            <a:pPr marL="628650" lvl="1" indent="-1714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Output: </a:t>
            </a:r>
          </a:p>
          <a:p>
            <a:pPr marL="1085850" lvl="2" indent="-171450" algn="just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  <a:ea typeface="Calibri Light" panose="020F0302020204030204" pitchFamily="34" charset="0"/>
                <a:cs typeface="Calibri Light" panose="020F0302020204030204" pitchFamily="34" charset="0"/>
              </a:rPr>
              <a:t>Label</a:t>
            </a:r>
            <a:r>
              <a:rPr lang="en-US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positive, neutral, or negative</a:t>
            </a:r>
          </a:p>
          <a:p>
            <a:pPr marL="1085850" lvl="2" indent="-171450" algn="just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  <a:ea typeface="Calibri Light" panose="020F0302020204030204" pitchFamily="34" charset="0"/>
                <a:cs typeface="Calibri Light" panose="020F0302020204030204" pitchFamily="34" charset="0"/>
              </a:rPr>
              <a:t>Score</a:t>
            </a:r>
            <a:r>
              <a:rPr lang="en-US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confidence value (between 0 and 1)</a:t>
            </a:r>
          </a:p>
          <a:p>
            <a:pPr lvl="2" algn="just"/>
            <a:endParaRPr lang="en-US" sz="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sz="1400" b="1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Result</a:t>
            </a:r>
            <a:r>
              <a:rPr lang="en-US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</a:p>
          <a:p>
            <a:pPr marL="628650" lvl="1" indent="-1714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Neutral: 94 articles</a:t>
            </a:r>
          </a:p>
          <a:p>
            <a:pPr marL="628650" lvl="1" indent="-1714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Negative: 15 articles</a:t>
            </a:r>
          </a:p>
          <a:p>
            <a:pPr marL="628650" lvl="1" indent="-1714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Positive: 0 articles</a:t>
            </a:r>
          </a:p>
          <a:p>
            <a:pPr marL="628650" lvl="1" indent="-171450" algn="just">
              <a:buFontTx/>
              <a:buChar char="-"/>
            </a:pPr>
            <a:endParaRPr lang="en-US" sz="1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sz="1400" b="1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Interpretation</a:t>
            </a:r>
            <a:r>
              <a:rPr lang="en-US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</a:p>
          <a:p>
            <a:pPr marL="628650" lvl="1" indent="-171450" algn="just">
              <a:buFontTx/>
              <a:buChar char="-"/>
            </a:pPr>
            <a:r>
              <a:rPr lang="en-US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This outcome reflects both the objective tone of political journalism and the limitations of sentiment models trained on emotionally expressive texts</a:t>
            </a:r>
          </a:p>
          <a:p>
            <a:pPr marL="628650" lvl="1" indent="-171450" algn="just">
              <a:buFontTx/>
              <a:buChar char="-"/>
            </a:pPr>
            <a:r>
              <a:rPr lang="en-US" sz="1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Problem</a:t>
            </a:r>
            <a:r>
              <a:rPr lang="en-US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Due to the dominance of neutral sentiment, no meaningful variation across outcome groups (accepted vs. rejected) can be observed</a:t>
            </a:r>
            <a:endParaRPr lang="en-US" sz="14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127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1096</Words>
  <Application>Microsoft Office PowerPoint</Application>
  <PresentationFormat>Bildschirmpräsentation (16:9)</PresentationFormat>
  <Paragraphs>140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Raleway</vt:lpstr>
      <vt:lpstr>Symbol</vt:lpstr>
      <vt:lpstr>Office Theme</vt:lpstr>
      <vt:lpstr>Media Framing and Public Preferences in Swiss Referenda Exploratory Project</vt:lpstr>
      <vt:lpstr>OUR OBJECTIVES</vt:lpstr>
      <vt:lpstr>PROJECT OVERVIEW</vt:lpstr>
      <vt:lpstr>Data Retrival and Preprocessing</vt:lpstr>
      <vt:lpstr>Descriptive Analysis</vt:lpstr>
      <vt:lpstr>Descriptive Analysis</vt:lpstr>
      <vt:lpstr>Descriptive Analysis</vt:lpstr>
      <vt:lpstr>Descriptive Analysis</vt:lpstr>
      <vt:lpstr>Data Modelling &amp; Interpretation</vt:lpstr>
      <vt:lpstr>Data Modelling &amp; Interpretation</vt:lpstr>
      <vt:lpstr>Data Modelling &amp; Interpretation</vt:lpstr>
      <vt:lpstr>Data Modelling &amp; Interpretation</vt:lpstr>
    </vt:vector>
  </TitlesOfParts>
  <Company>Ergun Kayis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Mirije Shefiti</dc:creator>
  <cp:lastModifiedBy>valentin schnellmann</cp:lastModifiedBy>
  <cp:revision>1174</cp:revision>
  <cp:lastPrinted>2015-03-02T20:38:25Z</cp:lastPrinted>
  <dcterms:created xsi:type="dcterms:W3CDTF">2014-07-08T04:55:45Z</dcterms:created>
  <dcterms:modified xsi:type="dcterms:W3CDTF">2025-05-15T18:50:09Z</dcterms:modified>
</cp:coreProperties>
</file>