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3" cy="428037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10726200" y="1001592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9938600" y="1001592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1513440" y="2298276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10726200" y="2298276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19938600" y="22982760"/>
            <a:ext cx="877356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927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9" descr=""/>
          <p:cNvPicPr/>
          <p:nvPr/>
        </p:nvPicPr>
        <p:blipFill>
          <a:blip r:embed="rId2"/>
          <a:stretch/>
        </p:blipFill>
        <p:spPr>
          <a:xfrm>
            <a:off x="6480" y="2880"/>
            <a:ext cx="30279600" cy="8438760"/>
          </a:xfrm>
          <a:prstGeom prst="rect">
            <a:avLst/>
          </a:prstGeom>
          <a:ln w="0">
            <a:noFill/>
          </a:ln>
        </p:spPr>
      </p:pic>
      <p:pic>
        <p:nvPicPr>
          <p:cNvPr id="1" name="Image 10" descr=""/>
          <p:cNvPicPr/>
          <p:nvPr/>
        </p:nvPicPr>
        <p:blipFill>
          <a:blip r:embed="rId3"/>
          <a:stretch/>
        </p:blipFill>
        <p:spPr>
          <a:xfrm>
            <a:off x="738360" y="1081800"/>
            <a:ext cx="8239320" cy="6281280"/>
          </a:xfrm>
          <a:prstGeom prst="rect">
            <a:avLst/>
          </a:prstGeom>
          <a:ln w="0">
            <a:noFill/>
          </a:ln>
        </p:spPr>
      </p:pic>
      <p:pic>
        <p:nvPicPr>
          <p:cNvPr id="2" name="Image 12" descr=""/>
          <p:cNvPicPr/>
          <p:nvPr/>
        </p:nvPicPr>
        <p:blipFill>
          <a:blip r:embed="rId4"/>
          <a:stretch/>
        </p:blipFill>
        <p:spPr>
          <a:xfrm>
            <a:off x="-4680" y="38831760"/>
            <a:ext cx="30279600" cy="3971520"/>
          </a:xfrm>
          <a:prstGeom prst="rect">
            <a:avLst/>
          </a:prstGeom>
          <a:ln w="0">
            <a:noFill/>
          </a:ln>
        </p:spPr>
      </p:pic>
      <p:pic>
        <p:nvPicPr>
          <p:cNvPr id="3" name="Image 13" descr=""/>
          <p:cNvPicPr/>
          <p:nvPr/>
        </p:nvPicPr>
        <p:blipFill>
          <a:blip r:embed="rId5"/>
          <a:stretch/>
        </p:blipFill>
        <p:spPr>
          <a:xfrm>
            <a:off x="738360" y="38754720"/>
            <a:ext cx="8239320" cy="43041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ZoneTexte 3"/>
          <p:cNvSpPr/>
          <p:nvPr/>
        </p:nvSpPr>
        <p:spPr>
          <a:xfrm>
            <a:off x="12939480" y="5133960"/>
            <a:ext cx="17335800" cy="22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ts val="16999"/>
              </a:lnSpc>
            </a:pPr>
            <a:r>
              <a:rPr b="0" lang="fr-FR" sz="13000" spc="-1" strike="noStrike">
                <a:solidFill>
                  <a:schemeClr val="accent3"/>
                </a:solidFill>
                <a:latin typeface="Calibri"/>
              </a:rPr>
              <a:t>CPTS - IA accès aux soins</a:t>
            </a:r>
            <a:endParaRPr b="0" lang="fr-FR" sz="1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ZoneTexte 4"/>
          <p:cNvSpPr/>
          <p:nvPr/>
        </p:nvSpPr>
        <p:spPr>
          <a:xfrm>
            <a:off x="13471560" y="631800"/>
            <a:ext cx="15793920" cy="40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4800" spc="-1" strike="noStrike">
                <a:solidFill>
                  <a:schemeClr val="lt1"/>
                </a:solidFill>
                <a:latin typeface="Calibri"/>
              </a:rPr>
              <a:t>Auteurs / Affiliation : </a:t>
            </a:r>
            <a:r>
              <a:rPr b="0" lang="fr-FR" sz="4000" spc="-1" strike="noStrike">
                <a:solidFill>
                  <a:schemeClr val="lt1"/>
                </a:solidFill>
                <a:latin typeface="Calibri"/>
              </a:rPr>
              <a:t>BEAUMELLE Valentin, BODIN Simon, DORE Mouhamed, GARCIA PEREZ Julien, LEQUEUX Lisa, ORCIVAL Julie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fr-FR" sz="2800" spc="-1" strike="noStrike">
                <a:solidFill>
                  <a:schemeClr val="lt1"/>
                </a:solidFill>
                <a:latin typeface="Calibri"/>
              </a:rPr>
              <a:t>ISIS, École d’Ingénieurs (INSA), Castres, France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50000"/>
              </a:lnSpc>
            </a:pPr>
            <a:r>
              <a:rPr b="1" lang="fr-FR" sz="4800" spc="-1" strike="noStrike">
                <a:solidFill>
                  <a:schemeClr val="lt1"/>
                </a:solidFill>
                <a:latin typeface="Calibri"/>
              </a:rPr>
              <a:t>Commanditaire(s) : </a:t>
            </a:r>
            <a:r>
              <a:rPr b="0" lang="fr-FR" sz="4800" spc="-1" strike="noStrike">
                <a:solidFill>
                  <a:schemeClr val="lt1"/>
                </a:solidFill>
                <a:latin typeface="Calibri"/>
              </a:rPr>
              <a:t>CPTS ECEGEC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ZoneTexte 6"/>
          <p:cNvSpPr/>
          <p:nvPr/>
        </p:nvSpPr>
        <p:spPr>
          <a:xfrm>
            <a:off x="1745640" y="12360240"/>
            <a:ext cx="26517240" cy="2706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1800000"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</a:pPr>
            <a:r>
              <a:rPr b="1" lang="fr-FR" sz="7500" spc="-1" strike="noStrike">
                <a:solidFill>
                  <a:schemeClr val="accent2"/>
                </a:solidFill>
                <a:latin typeface="Calibri"/>
              </a:rPr>
              <a:t>Contexte </a:t>
            </a:r>
            <a:endParaRPr b="0" lang="fr-FR" sz="75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Le territoire de la CPTS ECEGEC fait face à un manque de professionnels de santé et à un vieillissement de la population. Le temps administratif empiète sur le temps médical. L’objectif est d’optimiser ce dernier via une application STT automatisant la rédaction des consultations. 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7500" spc="-1" strike="noStrike">
                <a:solidFill>
                  <a:schemeClr val="accent2"/>
                </a:solidFill>
                <a:latin typeface="Calibri"/>
              </a:rPr>
              <a:t>Analyse et spécification du besoin</a:t>
            </a:r>
            <a:endParaRPr b="0" lang="fr-FR" sz="75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- Public visé : médecins généralistes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- Problème : surcharge administrative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- Besoin identifié : transcription fiable et rapide des consultations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- Outils utilisés : SWOT, WBS, analyse des risques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- Attentes : précision, confidentialité, intégration simple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r" defTabSz="457200">
              <a:lnSpc>
                <a:spcPct val="100000"/>
              </a:lnSpc>
            </a:pP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  <a:p>
            <a:pPr algn="r" defTabSz="457200">
              <a:lnSpc>
                <a:spcPct val="100000"/>
              </a:lnSpc>
            </a:pP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  <a:p>
            <a:pPr algn="r" defTabSz="457200">
              <a:lnSpc>
                <a:spcPct val="100000"/>
              </a:lnSpc>
            </a:pP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  <a:p>
            <a:pPr algn="r" defTabSz="457200">
              <a:lnSpc>
                <a:spcPct val="100000"/>
              </a:lnSpc>
            </a:pPr>
            <a:endParaRPr b="0" lang="fr-FR" sz="6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75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75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7500" spc="-1" strike="noStrike">
                <a:solidFill>
                  <a:schemeClr val="accent2"/>
                </a:solidFill>
                <a:latin typeface="Calibri"/>
              </a:rPr>
              <a:t>Conception fonctionnelle et environnement technique</a:t>
            </a:r>
            <a:endParaRPr b="0" lang="fr-FR" sz="75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- Modèles testés : Whisper, Wav2Vec, Seamless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- Technologies choisies :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- Backend : Flask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- Frontend : Vue.js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- Développement : Python (PyTorch, TorchAudio)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- Modèle IA retenu : Seamless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5000" spc="-1" strike="noStrike">
                <a:solidFill>
                  <a:schemeClr val="dk1"/>
                </a:solidFill>
                <a:latin typeface="Calibri"/>
              </a:rPr>
              <a:t>- Environnement : hébergement HDS, GPU requis</a:t>
            </a:r>
            <a:endParaRPr b="0" lang="fr-FR" sz="50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7200" spc="-1" strike="noStrike">
                <a:solidFill>
                  <a:schemeClr val="accent2"/>
                </a:solidFill>
                <a:latin typeface="Calibri"/>
              </a:rPr>
              <a:t>Principaux résultats</a:t>
            </a: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br>
              <a:rPr sz="4800"/>
            </a:br>
            <a:r>
              <a:rPr b="0" lang="fr-FR" sz="4800" spc="-1" strike="noStrike">
                <a:solidFill>
                  <a:schemeClr val="dk1"/>
                </a:solidFill>
                <a:latin typeface="Calibri"/>
              </a:rPr>
              <a:t>Seamless a donné les meilleurs résultats avec un WER de 8% et un RTF raisonnable (1.5)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1" lang="fr-FR" sz="7200" spc="-1" strike="noStrike">
                <a:solidFill>
                  <a:schemeClr val="accent2"/>
                </a:solidFill>
                <a:latin typeface="Calibri"/>
              </a:rPr>
              <a:t>Conclusions et perspectives</a:t>
            </a:r>
            <a:endParaRPr b="0" lang="fr-FR" sz="72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4800" spc="-1" strike="noStrike">
                <a:solidFill>
                  <a:schemeClr val="dk1"/>
                </a:solidFill>
                <a:latin typeface="Calibri"/>
              </a:rPr>
              <a:t>Gain de temps significatif pour les praticiens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4800" spc="-1" strike="noStrike">
                <a:solidFill>
                  <a:schemeClr val="dk1"/>
                </a:solidFill>
                <a:latin typeface="Calibri"/>
              </a:rPr>
              <a:t>Amélioration potentielle du suivi médical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4800" spc="-1" strike="noStrike">
                <a:solidFill>
                  <a:schemeClr val="dk1"/>
                </a:solidFill>
                <a:latin typeface="Calibri"/>
              </a:rPr>
              <a:t>À venir :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4800" spc="-1" strike="noStrike">
                <a:solidFill>
                  <a:schemeClr val="dk1"/>
                </a:solidFill>
                <a:latin typeface="Calibri"/>
              </a:rPr>
              <a:t>- Transcription en temps réel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4800" spc="-1" strike="noStrike">
                <a:solidFill>
                  <a:schemeClr val="dk1"/>
                </a:solidFill>
                <a:latin typeface="Calibri"/>
              </a:rPr>
              <a:t>- Reconnaissance des interlocuteurs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r>
              <a:rPr b="0" lang="fr-FR" sz="4800" spc="-1" strike="noStrike">
                <a:solidFill>
                  <a:schemeClr val="dk1"/>
                </a:solidFill>
                <a:latin typeface="Calibri"/>
              </a:rPr>
              <a:t>- Intégration en SaaS pour d’autres CPTS</a:t>
            </a: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00000"/>
              </a:lnSpc>
            </a:pPr>
            <a:endParaRPr b="0" lang="fr-F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Rectangle 1"/>
          <p:cNvSpPr/>
          <p:nvPr/>
        </p:nvSpPr>
        <p:spPr>
          <a:xfrm>
            <a:off x="1852920" y="8795160"/>
            <a:ext cx="26517240" cy="31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50000"/>
              </a:lnSpc>
            </a:pPr>
            <a:r>
              <a:rPr b="1" lang="fr-FR" sz="4500" spc="-1" strike="noStrike">
                <a:solidFill>
                  <a:schemeClr val="accent3"/>
                </a:solidFill>
                <a:latin typeface="Calibri"/>
              </a:rPr>
              <a:t>Résumé : Développement d'une solution d’IA open source pour automatiser la transcription des consultations médicales et optimiser le temps des professionnels de santé. 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  <a:p>
            <a:pPr algn="just" defTabSz="457200">
              <a:lnSpc>
                <a:spcPct val="150000"/>
              </a:lnSpc>
            </a:pPr>
            <a:r>
              <a:rPr b="1" lang="fr-FR" sz="4500" spc="-1" strike="noStrike">
                <a:solidFill>
                  <a:schemeClr val="accent3"/>
                </a:solidFill>
                <a:latin typeface="Calibri"/>
              </a:rPr>
              <a:t>Mots-clés : IA, reconnaissance vocale, STT, médecine générale, transcription automatique. </a:t>
            </a:r>
            <a:endParaRPr b="0" lang="fr-FR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ZoneTexte 2"/>
          <p:cNvSpPr/>
          <p:nvPr/>
        </p:nvSpPr>
        <p:spPr>
          <a:xfrm>
            <a:off x="10727640" y="41391720"/>
            <a:ext cx="3320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fr-FR" sz="4000" spc="-1" strike="noStrike">
                <a:solidFill>
                  <a:schemeClr val="lt1"/>
                </a:solidFill>
                <a:latin typeface="Calibri"/>
              </a:rPr>
              <a:t>Partenaires :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4177520" y="40972320"/>
            <a:ext cx="1662480" cy="155592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1800000" y="28980000"/>
            <a:ext cx="12420000" cy="828360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15660000" y="22670280"/>
            <a:ext cx="12283200" cy="731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Personnalisé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9adf"/>
      </a:accent1>
      <a:accent2>
        <a:srgbClr val="ef787c"/>
      </a:accent2>
      <a:accent3>
        <a:srgbClr val="283583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Application>LibreOffice/7.6.3.2$Windows_X86_64 LibreOffice_project/29d686fea9f6705b262d369fede658f824154cc0</Application>
  <AppVersion>15.0000</AppVersion>
  <Words>312</Words>
  <Paragraphs>61</Paragraphs>
  <Company>INUC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2020-05-14T12:06:32Z</dcterms:created>
  <dc:creator>mfleuran</dc:creator>
  <dc:description/>
  <dc:language>fr-FR</dc:language>
  <cp:lastModifiedBy/>
  <dcterms:modified xsi:type="dcterms:W3CDTF">2025-04-15T13:58:07Z</dcterms:modified>
  <cp:revision>20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Personnalisé</vt:lpwstr>
  </property>
  <property fmtid="{D5CDD505-2E9C-101B-9397-08002B2CF9AE}" pid="3" name="Slides">
    <vt:i4>1</vt:i4>
  </property>
</Properties>
</file>