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9975" cy="42808525"/>
  <p:notesSz cx="7104063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5pPr>
    <a:lvl6pPr marL="2286000" algn="l" defTabSz="914400" rtl="0" eaLnBrk="1" latinLnBrk="0" hangingPunct="1"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6pPr>
    <a:lvl7pPr marL="2743200" algn="l" defTabSz="914400" rtl="0" eaLnBrk="1" latinLnBrk="0" hangingPunct="1"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7pPr>
    <a:lvl8pPr marL="3200400" algn="l" defTabSz="914400" rtl="0" eaLnBrk="1" latinLnBrk="0" hangingPunct="1"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8pPr>
    <a:lvl9pPr marL="3657600" algn="l" defTabSz="914400" rtl="0" eaLnBrk="1" latinLnBrk="0" hangingPunct="1">
      <a:defRPr sz="4000" kern="1200">
        <a:solidFill>
          <a:schemeClr val="tx1"/>
        </a:solidFill>
        <a:latin typeface="Charter" pitchFamily="2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9" userDrawn="1">
          <p15:clr>
            <a:srgbClr val="A4A3A4"/>
          </p15:clr>
        </p15:guide>
        <p15:guide id="3" pos="80" userDrawn="1">
          <p15:clr>
            <a:srgbClr val="A4A3A4"/>
          </p15:clr>
        </p15:guide>
        <p15:guide id="4" pos="18382" userDrawn="1">
          <p15:clr>
            <a:srgbClr val="A4A3A4"/>
          </p15:clr>
        </p15:guide>
        <p15:guide id="5" pos="18881" userDrawn="1">
          <p15:clr>
            <a:srgbClr val="A4A3A4"/>
          </p15:clr>
        </p15:guide>
        <p15:guide id="6" pos="18972" userDrawn="1">
          <p15:clr>
            <a:srgbClr val="A4A3A4"/>
          </p15:clr>
        </p15:guide>
        <p15:guide id="7" pos="669" userDrawn="1">
          <p15:clr>
            <a:srgbClr val="A4A3A4"/>
          </p15:clr>
        </p15:guide>
        <p15:guide id="9" pos="284" userDrawn="1">
          <p15:clr>
            <a:srgbClr val="A4A3A4"/>
          </p15:clr>
        </p15:guide>
        <p15:guide id="10" orient="horz" pos="26501" userDrawn="1">
          <p15:clr>
            <a:srgbClr val="A4A3A4"/>
          </p15:clr>
        </p15:guide>
        <p15:guide id="11" orient="horz" pos="267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506F"/>
    <a:srgbClr val="C00000"/>
    <a:srgbClr val="B90F22"/>
    <a:srgbClr val="E5EFF7"/>
    <a:srgbClr val="CADFEE"/>
    <a:srgbClr val="FCF59A"/>
    <a:srgbClr val="F6F9FC"/>
    <a:srgbClr val="9BC6FB"/>
    <a:srgbClr val="870B1A"/>
    <a:srgbClr val="FABE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C4A6C-3BE1-4184-B71E-BFD81D71290E}" v="67" dt="2024-02-05T10:04:52.973"/>
    <p1510:client id="{066801C2-5C36-428C-9C9E-45E2824227BB}" v="249" dt="2024-02-05T09:41:03.034"/>
    <p1510:client id="{0F541682-C6A3-48A0-994A-DB59884482F1}" v="2" dt="2024-02-05T09:42:18.839"/>
    <p1510:client id="{1F687E2A-21CF-4860-8E5B-BE8DE5846196}" v="169" dt="2024-02-04T18:41:54.592"/>
    <p1510:client id="{401B8E91-2488-4763-BA48-0E2FEF39A107}" v="551" dt="2024-02-04T19:50:10.557"/>
    <p1510:client id="{8AD93489-5209-487D-8BC4-6066BBAF358E}" v="594" dt="2024-02-04T23:33:31.762"/>
    <p1510:client id="{B33792D9-7C93-4ECC-9D16-F94BF9C76CA5}" v="198" dt="2024-02-05T09:21:03.329"/>
    <p1510:client id="{E1ACA16E-586F-44CC-BC7D-8FE9050C9524}" v="65" dt="2024-02-05T09:53:39.199"/>
    <p1510:client id="{E3CC8BB9-BCEC-49E4-A3BA-E0C5434DBCE0}" v="69" dt="2024-02-05T10:10:06.718"/>
    <p1510:client id="{F82F83A0-BC10-412A-96FD-F55CFB93D9CD}" v="3" dt="2024-02-05T09:52:21.871"/>
    <p1510:client id="{FA798952-6873-4D9D-BCC8-35CB540A3920}" v="14" dt="2024-02-04T18:14:45.8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054" autoAdjust="0"/>
    <p:restoredTop sz="94660"/>
  </p:normalViewPr>
  <p:slideViewPr>
    <p:cSldViewPr snapToGrid="0">
      <p:cViewPr>
        <p:scale>
          <a:sx n="50" d="100"/>
          <a:sy n="50" d="100"/>
        </p:scale>
        <p:origin x="816" y="-8702"/>
      </p:cViewPr>
      <p:guideLst>
        <p:guide orient="horz" pos="669"/>
        <p:guide pos="80"/>
        <p:guide pos="18382"/>
        <p:guide pos="18881"/>
        <p:guide pos="18972"/>
        <p:guide pos="669"/>
        <p:guide pos="284"/>
        <p:guide orient="horz" pos="26501"/>
        <p:guide orient="horz" pos="267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786" y="1"/>
            <a:ext cx="3078736" cy="51274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E6A26-9BB4-DC4D-8C26-C693FF805B88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431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716" y="4926087"/>
            <a:ext cx="5682634" cy="40292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69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786" y="9721869"/>
            <a:ext cx="3078736" cy="51274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4BCA4-D0FC-DE43-A853-DA07409879D6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4BCA4-D0FC-DE43-A853-DA07409879D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899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CBF3F1-32D2-4F79-A202-332AEEE93BA0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D3F236-0C41-46E6-9219-FA525A64D4F4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1951950" y="1714500"/>
            <a:ext cx="6810375" cy="365220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517650" y="1714500"/>
            <a:ext cx="20281900" cy="365220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0EBEC3-D4F1-44DF-BCFD-4B714E9D5F2B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CD1727-E219-4F6E-A32B-562C7908F75D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441E56-E924-4990-8F21-B5327433F304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517650" y="9982200"/>
            <a:ext cx="13546138" cy="2825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216188" y="9982200"/>
            <a:ext cx="13546137" cy="282543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73982-7104-4504-B45D-FA39967A5E2E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C8DEFB-9AB0-40F6-8903-E56BFDB3D330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5AF51F-4C32-4725-9195-6EB4F9AD348B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47731-52AC-4B77-B585-01911009324A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3E5122-91DF-4958-A1C9-B73175DADEF1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240100-5ED2-49ED-8149-01FAF1750704}" type="slidenum">
              <a:rPr lang="de-DE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7650" y="1714500"/>
            <a:ext cx="27244675" cy="714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85" tIns="208744" rIns="417485" bIns="2087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7650" y="9982200"/>
            <a:ext cx="27244675" cy="2825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85" tIns="208744" rIns="417485" bIns="2087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7650" y="38984238"/>
            <a:ext cx="7064375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85" tIns="208744" rIns="417485" bIns="208744" numCol="1" anchor="t" anchorCtr="0" compatLnSpc="1">
            <a:prstTxWarp prst="textNoShape">
              <a:avLst/>
            </a:prstTxWarp>
          </a:bodyPr>
          <a:lstStyle>
            <a:lvl1pPr defTabSz="4175125">
              <a:defRPr sz="6600"/>
            </a:lvl1pPr>
          </a:lstStyle>
          <a:p>
            <a:endParaRPr lang="de-DE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150" y="38984238"/>
            <a:ext cx="9591675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85" tIns="208744" rIns="417485" bIns="208744" numCol="1" anchor="t" anchorCtr="0" compatLnSpc="1">
            <a:prstTxWarp prst="textNoShape">
              <a:avLst/>
            </a:prstTxWarp>
          </a:bodyPr>
          <a:lstStyle>
            <a:lvl1pPr algn="ctr" defTabSz="4175125">
              <a:defRPr sz="6600"/>
            </a:lvl1pPr>
          </a:lstStyle>
          <a:p>
            <a:endParaRPr lang="de-DE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97950" y="38984238"/>
            <a:ext cx="7064375" cy="296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485" tIns="208744" rIns="417485" bIns="208744" numCol="1" anchor="t" anchorCtr="0" compatLnSpc="1">
            <a:prstTxWarp prst="textNoShape">
              <a:avLst/>
            </a:prstTxWarp>
          </a:bodyPr>
          <a:lstStyle>
            <a:lvl1pPr algn="r" defTabSz="4175125">
              <a:defRPr sz="6600"/>
            </a:lvl1pPr>
          </a:lstStyle>
          <a:p>
            <a:fld id="{0C8EBA05-9D5C-4BD5-8AF3-9A85E5C8DBB4}" type="slidenum">
              <a:rPr lang="de-DE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2pPr>
      <a:lvl3pPr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3pPr>
      <a:lvl4pPr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4pPr>
      <a:lvl5pPr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5pPr>
      <a:lvl6pPr marL="457200"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6pPr>
      <a:lvl7pPr marL="914400"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7pPr>
      <a:lvl8pPr marL="1371600"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8pPr>
      <a:lvl9pPr marL="1828800" algn="ctr" defTabSz="4175125" rtl="0" fontAlgn="base">
        <a:spcBef>
          <a:spcPct val="0"/>
        </a:spcBef>
        <a:spcAft>
          <a:spcPct val="0"/>
        </a:spcAft>
        <a:defRPr sz="9100">
          <a:solidFill>
            <a:schemeClr val="tx2"/>
          </a:solidFill>
          <a:latin typeface="FrontPage" pitchFamily="2" charset="0"/>
          <a:cs typeface="Arial" charset="0"/>
        </a:defRPr>
      </a:lvl9pPr>
    </p:titleStyle>
    <p:bodyStyle>
      <a:lvl1pPr marL="1563688" indent="-1563688" algn="l" defTabSz="4175125" rtl="0" fontAlgn="base">
        <a:spcBef>
          <a:spcPct val="20000"/>
        </a:spcBef>
        <a:spcAft>
          <a:spcPct val="0"/>
        </a:spcAft>
        <a:buChar char="•"/>
        <a:defRPr sz="6800">
          <a:solidFill>
            <a:schemeClr val="tx1"/>
          </a:solidFill>
          <a:latin typeface="+mn-lt"/>
          <a:ea typeface="+mn-ea"/>
          <a:cs typeface="+mn-cs"/>
        </a:defRPr>
      </a:lvl1pPr>
      <a:lvl2pPr marL="3392488" indent="-1303338" algn="l" defTabSz="4175125" rtl="0" fontAlgn="base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  <a:cs typeface="+mn-cs"/>
        </a:defRPr>
      </a:lvl2pPr>
      <a:lvl3pPr marL="5219700" indent="-1044575" algn="l" defTabSz="4175125" rtl="0" fontAlgn="base">
        <a:spcBef>
          <a:spcPct val="20000"/>
        </a:spcBef>
        <a:spcAft>
          <a:spcPct val="0"/>
        </a:spcAft>
        <a:buChar char="•"/>
        <a:defRPr sz="6800">
          <a:solidFill>
            <a:schemeClr val="tx1"/>
          </a:solidFill>
          <a:latin typeface="+mn-lt"/>
          <a:cs typeface="+mn-cs"/>
        </a:defRPr>
      </a:lvl3pPr>
      <a:lvl4pPr marL="7305675" indent="-1042988" algn="l" defTabSz="4175125" rtl="0" fontAlgn="base">
        <a:spcBef>
          <a:spcPct val="20000"/>
        </a:spcBef>
        <a:spcAft>
          <a:spcPct val="0"/>
        </a:spcAft>
        <a:buChar char="–"/>
        <a:defRPr sz="6800">
          <a:solidFill>
            <a:schemeClr val="tx1"/>
          </a:solidFill>
          <a:latin typeface="+mn-lt"/>
          <a:cs typeface="+mn-cs"/>
        </a:defRPr>
      </a:lvl4pPr>
      <a:lvl5pPr marL="9391650" indent="-1042988" algn="l" defTabSz="4175125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  <a:cs typeface="+mn-cs"/>
        </a:defRPr>
      </a:lvl5pPr>
      <a:lvl6pPr marL="9848850" indent="-1042988" algn="l" defTabSz="4175125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  <a:cs typeface="+mn-cs"/>
        </a:defRPr>
      </a:lvl6pPr>
      <a:lvl7pPr marL="10306050" indent="-1042988" algn="l" defTabSz="4175125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  <a:cs typeface="+mn-cs"/>
        </a:defRPr>
      </a:lvl7pPr>
      <a:lvl8pPr marL="10763250" indent="-1042988" algn="l" defTabSz="4175125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  <a:cs typeface="+mn-cs"/>
        </a:defRPr>
      </a:lvl8pPr>
      <a:lvl9pPr marL="11220450" indent="-1042988" algn="l" defTabSz="4175125" rtl="0" fontAlgn="base">
        <a:spcBef>
          <a:spcPct val="20000"/>
        </a:spcBef>
        <a:spcAft>
          <a:spcPct val="0"/>
        </a:spcAft>
        <a:buChar char="»"/>
        <a:defRPr sz="6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ml.informatik.tu-darmstadt.de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7" name="Group 3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778808"/>
              </p:ext>
            </p:extLst>
          </p:nvPr>
        </p:nvGraphicFramePr>
        <p:xfrm>
          <a:off x="1093787" y="1190611"/>
          <a:ext cx="28087637" cy="8776337"/>
        </p:xfrm>
        <a:graphic>
          <a:graphicData uri="http://schemas.openxmlformats.org/drawingml/2006/table">
            <a:tbl>
              <a:tblPr/>
              <a:tblGrid>
                <a:gridCol w="26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0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22989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6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3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668">
                <a:tc>
                  <a:txBody>
                    <a:bodyPr/>
                    <a:lstStyle/>
                    <a:p>
                      <a:pPr marL="0" marR="0" lvl="0" indent="0" algn="l" defTabSz="4175125" rtl="0" eaLnBrk="1" fontAlgn="base" latinLnBrk="0" hangingPunct="1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6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4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FrontPage" pitchFamily="2" charset="0"/>
                          <a:cs typeface="Arial" charset="0"/>
                        </a:rPr>
                        <a:t>Artificial Intelligence and Machine Learning (AIML) Lab, TU Darmstadt</a:t>
                      </a:r>
                      <a:endParaRPr kumimoji="0" lang="de-DE" sz="4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FrontPage" pitchFamily="2" charset="0"/>
                        <a:cs typeface="Arial" charset="0"/>
                      </a:endParaRPr>
                    </a:p>
                  </a:txBody>
                  <a:tcPr marL="0" marR="0" marT="288000" marB="288000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128" name="Line 80"/>
          <p:cNvSpPr>
            <a:spLocks noChangeShapeType="1"/>
          </p:cNvSpPr>
          <p:nvPr/>
        </p:nvSpPr>
        <p:spPr bwMode="auto">
          <a:xfrm>
            <a:off x="1079500" y="1841500"/>
            <a:ext cx="28106688" cy="0"/>
          </a:xfrm>
          <a:prstGeom prst="line">
            <a:avLst/>
          </a:prstGeom>
          <a:noFill/>
          <a:ln w="603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1A5B6A20-9914-550A-B2E7-B4EEFE65C040}"/>
              </a:ext>
            </a:extLst>
          </p:cNvPr>
          <p:cNvSpPr/>
          <p:nvPr/>
        </p:nvSpPr>
        <p:spPr bwMode="auto">
          <a:xfrm>
            <a:off x="1231899" y="2241756"/>
            <a:ext cx="4348285" cy="1305488"/>
          </a:xfrm>
          <a:prstGeom prst="rect">
            <a:avLst/>
          </a:prstGeom>
          <a:solidFill>
            <a:srgbClr val="FCF59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37722F-12E3-7F43-83AF-DA715DAC94E1}"/>
              </a:ext>
            </a:extLst>
          </p:cNvPr>
          <p:cNvSpPr txBox="1"/>
          <p:nvPr/>
        </p:nvSpPr>
        <p:spPr>
          <a:xfrm>
            <a:off x="1253529" y="2128287"/>
            <a:ext cx="21894808" cy="52937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0" b="1" i="0" u="none" strike="noStrike" cap="none" normalizeH="0" baseline="0" dirty="0">
                <a:ln>
                  <a:noFill/>
                </a:ln>
                <a:effectLst/>
                <a:latin typeface="FrontPage"/>
                <a:cs typeface="Calibri" panose="020F0502020204030204" pitchFamily="34" charset="0"/>
              </a:rPr>
              <a:t>JAXtari</a:t>
            </a:r>
            <a:r>
              <a:rPr kumimoji="0" lang="en-US" sz="10500" b="1" i="0" u="none" strike="noStrike" cap="none" normalizeH="0" baseline="0" dirty="0">
                <a:ln>
                  <a:noFill/>
                </a:ln>
                <a:effectLst/>
                <a:latin typeface="FrontPage"/>
              </a:rPr>
              <a:t>: </a:t>
            </a:r>
            <a:r>
              <a:rPr kumimoji="0" lang="de-DE" sz="10500" b="1" i="0" u="none" strike="noStrike" cap="none" normalizeH="0" baseline="0" dirty="0">
                <a:ln>
                  <a:noFill/>
                </a:ln>
                <a:solidFill>
                  <a:srgbClr val="B90F22"/>
                </a:solidFill>
                <a:effectLst/>
                <a:latin typeface="FrontPage"/>
                <a:cs typeface="Arial"/>
              </a:rPr>
              <a:t>JAX Object centric Atari environments</a:t>
            </a:r>
            <a:endParaRPr lang="en-US" sz="10500" b="1" i="0" u="none" strike="noStrike" cap="none" normalizeH="0" baseline="0" dirty="0">
              <a:ln>
                <a:noFill/>
              </a:ln>
              <a:solidFill>
                <a:srgbClr val="B90F22"/>
              </a:solidFill>
              <a:effectLst/>
              <a:latin typeface="FrontPage"/>
              <a:cs typeface="Arial"/>
            </a:endParaRPr>
          </a:p>
          <a:p>
            <a:pPr marL="0" marR="0" lvl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001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ontPage" pitchFamily="2" charset="0"/>
            </a:endParaRPr>
          </a:p>
          <a:p>
            <a:pPr marL="0" marR="0" lvl="0" indent="0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normalizeH="0" baseline="0" dirty="0">
                <a:ln>
                  <a:noFill/>
                </a:ln>
                <a:effectLst/>
                <a:latin typeface="FrontPage"/>
                <a:cs typeface="Arial"/>
              </a:rPr>
              <a:t>Daniel Kirn</a:t>
            </a:r>
            <a:r>
              <a:rPr lang="de-DE" sz="4800" b="1" dirty="0">
                <a:latin typeface="FrontPage"/>
                <a:cs typeface="Arial"/>
              </a:rPr>
              <a:t>*,</a:t>
            </a:r>
            <a:r>
              <a:rPr kumimoji="0" lang="de-DE" sz="4800" b="1" i="0" u="none" strike="noStrike" cap="none" normalizeH="0" baseline="0" dirty="0">
                <a:ln>
                  <a:noFill/>
                </a:ln>
                <a:effectLst/>
                <a:latin typeface="FrontPage"/>
                <a:cs typeface="Arial"/>
              </a:rPr>
              <a:t> Dominik Mandok</a:t>
            </a:r>
            <a:r>
              <a:rPr lang="de-DE" sz="4800" b="1" dirty="0">
                <a:latin typeface="FrontPage"/>
                <a:cs typeface="Arial"/>
              </a:rPr>
              <a:t>*,</a:t>
            </a:r>
            <a:r>
              <a:rPr kumimoji="0" lang="de-DE" sz="4800" b="1" i="0" u="none" strike="noStrike" cap="none" normalizeH="0" baseline="0" dirty="0">
                <a:ln>
                  <a:noFill/>
                </a:ln>
                <a:effectLst/>
                <a:latin typeface="FrontPage"/>
                <a:cs typeface="Arial"/>
              </a:rPr>
              <a:t> Paul Seitz</a:t>
            </a:r>
            <a:r>
              <a:rPr lang="de-DE" sz="4800" b="1" dirty="0">
                <a:latin typeface="FrontPage"/>
                <a:cs typeface="Arial"/>
              </a:rPr>
              <a:t>*,</a:t>
            </a:r>
            <a:r>
              <a:rPr kumimoji="0" lang="de-DE" sz="4800" b="1" i="0" u="none" strike="noStrike" cap="none" normalizeH="0" baseline="0" dirty="0">
                <a:ln>
                  <a:noFill/>
                </a:ln>
                <a:effectLst/>
                <a:latin typeface="FrontPage"/>
                <a:cs typeface="Arial"/>
              </a:rPr>
              <a:t> Lars Teubner</a:t>
            </a:r>
            <a:r>
              <a:rPr lang="de-DE" sz="4800" b="1" dirty="0">
                <a:latin typeface="FrontPage"/>
                <a:cs typeface="Arial"/>
              </a:rPr>
              <a:t>*, Sebastian Wette*</a:t>
            </a:r>
            <a:br>
              <a:rPr lang="en-US" sz="13800" b="1" i="0" u="none" strike="noStrike" cap="none" normalizeH="0" baseline="0" dirty="0">
                <a:ln>
                  <a:noFill/>
                </a:ln>
                <a:effectLst/>
                <a:latin typeface="FrontPage" pitchFamily="2" charset="0"/>
                <a:cs typeface="Arial" charset="0"/>
              </a:rPr>
            </a:br>
            <a:endParaRPr lang="en-US" sz="4800" dirty="0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1079500" y="1079500"/>
            <a:ext cx="28106688" cy="576263"/>
          </a:xfrm>
          <a:prstGeom prst="rect">
            <a:avLst/>
          </a:prstGeom>
          <a:solidFill>
            <a:srgbClr val="C00000"/>
          </a:solidFill>
          <a:ln w="3175">
            <a:noFill/>
            <a:miter lim="800000"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sp>
        <p:nvSpPr>
          <p:cNvPr id="2210" name="Line 162"/>
          <p:cNvSpPr>
            <a:spLocks noChangeShapeType="1"/>
          </p:cNvSpPr>
          <p:nvPr/>
        </p:nvSpPr>
        <p:spPr bwMode="auto">
          <a:xfrm>
            <a:off x="1062038" y="42079336"/>
            <a:ext cx="28119387" cy="22865"/>
          </a:xfrm>
          <a:prstGeom prst="line">
            <a:avLst/>
          </a:prstGeom>
          <a:noFill/>
          <a:ln w="3048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de-DE" dirty="0"/>
          </a:p>
        </p:txBody>
      </p:sp>
      <p:pic>
        <p:nvPicPr>
          <p:cNvPr id="2053" name="Picture 5" descr="tud_logo"/>
          <p:cNvPicPr>
            <a:picLocks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310848" y="1727786"/>
            <a:ext cx="6757229" cy="2699320"/>
          </a:xfrm>
          <a:prstGeom prst="rect">
            <a:avLst/>
          </a:prstGeom>
          <a:noFill/>
        </p:spPr>
      </p:pic>
      <p:pic>
        <p:nvPicPr>
          <p:cNvPr id="45" name="Grafik 44">
            <a:extLst>
              <a:ext uri="{FF2B5EF4-FFF2-40B4-BE49-F238E27FC236}">
                <a16:creationId xmlns:a16="http://schemas.microsoft.com/office/drawing/2014/main" id="{F9FDC2F9-FCE0-A3BC-CE5E-2226D6875D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95" y="8781391"/>
            <a:ext cx="748831" cy="748831"/>
          </a:xfrm>
          <a:prstGeom prst="rect">
            <a:avLst/>
          </a:prstGeom>
        </p:spPr>
      </p:pic>
      <p:sp>
        <p:nvSpPr>
          <p:cNvPr id="49" name="Textfeld 48">
            <a:extLst>
              <a:ext uri="{FF2B5EF4-FFF2-40B4-BE49-F238E27FC236}">
                <a16:creationId xmlns:a16="http://schemas.microsoft.com/office/drawing/2014/main" id="{E6246EEB-D6E6-7411-3213-30F197C9BA7A}"/>
              </a:ext>
            </a:extLst>
          </p:cNvPr>
          <p:cNvSpPr txBox="1"/>
          <p:nvPr/>
        </p:nvSpPr>
        <p:spPr>
          <a:xfrm>
            <a:off x="1988780" y="8783778"/>
            <a:ext cx="94484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hlinkClick r:id="rId5"/>
              </a:rPr>
              <a:t>https://www.ml.informatik.tu-darmstadt.de/</a:t>
            </a:r>
            <a:endParaRPr lang="en-US" dirty="0">
              <a:latin typeface="+mj-lt"/>
            </a:endParaRP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801A74C8-B141-B816-9950-D3CC505B78B9}"/>
              </a:ext>
            </a:extLst>
          </p:cNvPr>
          <p:cNvSpPr/>
          <p:nvPr/>
        </p:nvSpPr>
        <p:spPr bwMode="auto">
          <a:xfrm>
            <a:off x="1062038" y="11409814"/>
            <a:ext cx="13796962" cy="1096818"/>
          </a:xfrm>
          <a:prstGeom prst="rect">
            <a:avLst/>
          </a:prstGeom>
          <a:solidFill>
            <a:srgbClr val="23506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175125"/>
            <a:r>
              <a:rPr lang="en-US" sz="4800" b="1" dirty="0">
                <a:solidFill>
                  <a:schemeClr val="bg1"/>
                </a:solidFill>
                <a:latin typeface="+mj-lt"/>
                <a:cs typeface="Arial"/>
              </a:rPr>
              <a:t>TL;DR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2130D79-8BC8-D110-09C5-FEEEE7744DEB}"/>
              </a:ext>
            </a:extLst>
          </p:cNvPr>
          <p:cNvSpPr/>
          <p:nvPr/>
        </p:nvSpPr>
        <p:spPr bwMode="auto">
          <a:xfrm>
            <a:off x="1249809" y="11542297"/>
            <a:ext cx="832348" cy="832348"/>
          </a:xfrm>
          <a:prstGeom prst="ellipse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normalizeH="0" baseline="0" dirty="0">
                <a:ln>
                  <a:noFill/>
                </a:ln>
                <a:effectLst/>
                <a:latin typeface="Charter" pitchFamily="2" charset="0"/>
                <a:cs typeface="Arial" charset="0"/>
              </a:rPr>
              <a:t>1</a:t>
            </a:r>
            <a:endParaRPr kumimoji="0" lang="en-US" sz="4800" b="1" i="0" u="none" strike="noStrike" cap="none" normalizeH="0" baseline="0" dirty="0">
              <a:ln>
                <a:noFill/>
              </a:ln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D77B7FB-EEA7-0CF3-F41D-AB3C39913053}"/>
              </a:ext>
            </a:extLst>
          </p:cNvPr>
          <p:cNvSpPr/>
          <p:nvPr/>
        </p:nvSpPr>
        <p:spPr bwMode="auto">
          <a:xfrm>
            <a:off x="15574530" y="11426529"/>
            <a:ext cx="13598082" cy="109681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175125"/>
            <a:r>
              <a:rPr lang="en-US" sz="4800" b="1" dirty="0">
                <a:solidFill>
                  <a:schemeClr val="bg1"/>
                </a:solidFill>
                <a:latin typeface="+mj-lt"/>
                <a:cs typeface="Arial"/>
              </a:rPr>
              <a:t>Motivation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5ACD9067-FAE3-8B82-186C-E26F6CF4169C}"/>
              </a:ext>
            </a:extLst>
          </p:cNvPr>
          <p:cNvSpPr/>
          <p:nvPr/>
        </p:nvSpPr>
        <p:spPr bwMode="auto">
          <a:xfrm>
            <a:off x="15724526" y="11542297"/>
            <a:ext cx="832348" cy="832348"/>
          </a:xfrm>
          <a:prstGeom prst="ellipse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normalizeH="0" baseline="0" dirty="0">
                <a:ln>
                  <a:noFill/>
                </a:ln>
                <a:solidFill>
                  <a:srgbClr val="B90F22"/>
                </a:solidFill>
                <a:effectLst/>
                <a:latin typeface="Charter" pitchFamily="2" charset="0"/>
                <a:cs typeface="Arial" charset="0"/>
              </a:rPr>
              <a:t>2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rgbClr val="B90F22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4D312F51-97F8-75DE-3710-4564E29A9DD3}"/>
              </a:ext>
            </a:extLst>
          </p:cNvPr>
          <p:cNvSpPr/>
          <p:nvPr/>
        </p:nvSpPr>
        <p:spPr bwMode="auto">
          <a:xfrm>
            <a:off x="15577615" y="19221098"/>
            <a:ext cx="13598082" cy="1107022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175125"/>
            <a:r>
              <a:rPr lang="en-US" sz="4800" b="1" dirty="0">
                <a:solidFill>
                  <a:schemeClr val="bg1"/>
                </a:solidFill>
                <a:latin typeface="+mj-lt"/>
                <a:cs typeface="Arial"/>
              </a:rPr>
              <a:t>Core Features and JAX Concepts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17DA4EA1-3C83-4D59-45E2-6BE138401451}"/>
              </a:ext>
            </a:extLst>
          </p:cNvPr>
          <p:cNvSpPr/>
          <p:nvPr/>
        </p:nvSpPr>
        <p:spPr bwMode="auto">
          <a:xfrm>
            <a:off x="15727611" y="19355963"/>
            <a:ext cx="832348" cy="832348"/>
          </a:xfrm>
          <a:prstGeom prst="ellipse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4800" b="1" dirty="0">
                <a:solidFill>
                  <a:srgbClr val="B90F22"/>
                </a:solidFill>
              </a:rPr>
              <a:t>3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rgbClr val="B90F22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40" name="Gleichschenkliges Dreieck 39">
            <a:extLst>
              <a:ext uri="{FF2B5EF4-FFF2-40B4-BE49-F238E27FC236}">
                <a16:creationId xmlns:a16="http://schemas.microsoft.com/office/drawing/2014/main" id="{99A9C158-86A9-9BA7-F875-1A28C773CAD3}"/>
              </a:ext>
            </a:extLst>
          </p:cNvPr>
          <p:cNvSpPr/>
          <p:nvPr/>
        </p:nvSpPr>
        <p:spPr bwMode="auto">
          <a:xfrm rot="5400000">
            <a:off x="14795899" y="14652042"/>
            <a:ext cx="832347" cy="698527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41" name="Gleichschenkliges Dreieck 40">
            <a:extLst>
              <a:ext uri="{FF2B5EF4-FFF2-40B4-BE49-F238E27FC236}">
                <a16:creationId xmlns:a16="http://schemas.microsoft.com/office/drawing/2014/main" id="{11612FF7-D4D1-1363-64FA-D797C68E5F2F}"/>
              </a:ext>
            </a:extLst>
          </p:cNvPr>
          <p:cNvSpPr/>
          <p:nvPr/>
        </p:nvSpPr>
        <p:spPr bwMode="auto">
          <a:xfrm rot="16200000">
            <a:off x="14780569" y="24990873"/>
            <a:ext cx="832347" cy="750089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2363" name="Rechteck 2362">
            <a:extLst>
              <a:ext uri="{FF2B5EF4-FFF2-40B4-BE49-F238E27FC236}">
                <a16:creationId xmlns:a16="http://schemas.microsoft.com/office/drawing/2014/main" id="{A4AB88B8-0306-DB1B-54C4-B36C178BB464}"/>
              </a:ext>
            </a:extLst>
          </p:cNvPr>
          <p:cNvSpPr/>
          <p:nvPr/>
        </p:nvSpPr>
        <p:spPr bwMode="auto">
          <a:xfrm>
            <a:off x="1085995" y="19232020"/>
            <a:ext cx="13736988" cy="109681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175125"/>
            <a:r>
              <a:rPr lang="en-US" sz="4800" b="1" dirty="0">
                <a:solidFill>
                  <a:schemeClr val="bg1"/>
                </a:solidFill>
                <a:latin typeface="+mj-lt"/>
                <a:cs typeface="Arial"/>
              </a:rPr>
              <a:t>Environment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64" name="Ellipse 2363">
            <a:extLst>
              <a:ext uri="{FF2B5EF4-FFF2-40B4-BE49-F238E27FC236}">
                <a16:creationId xmlns:a16="http://schemas.microsoft.com/office/drawing/2014/main" id="{620EACE6-2243-69AA-50CD-D856BEF4F22D}"/>
              </a:ext>
            </a:extLst>
          </p:cNvPr>
          <p:cNvSpPr/>
          <p:nvPr/>
        </p:nvSpPr>
        <p:spPr bwMode="auto">
          <a:xfrm>
            <a:off x="1253529" y="19355963"/>
            <a:ext cx="839163" cy="832348"/>
          </a:xfrm>
          <a:prstGeom prst="ellipse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800" b="1" i="0" u="none" strike="noStrike" cap="none" normalizeH="0" baseline="0" dirty="0">
                <a:ln>
                  <a:noFill/>
                </a:ln>
                <a:solidFill>
                  <a:srgbClr val="B90F22"/>
                </a:solidFill>
                <a:effectLst/>
                <a:latin typeface="Charter" pitchFamily="2" charset="0"/>
                <a:cs typeface="Arial" charset="0"/>
              </a:rPr>
              <a:t>4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A038214-113F-D5FD-449F-49CE2EB08E96}"/>
              </a:ext>
            </a:extLst>
          </p:cNvPr>
          <p:cNvSpPr txBox="1"/>
          <p:nvPr/>
        </p:nvSpPr>
        <p:spPr>
          <a:xfrm>
            <a:off x="1114225" y="9994375"/>
            <a:ext cx="6697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* </a:t>
            </a:r>
            <a:r>
              <a:rPr lang="en-001" sz="3200" dirty="0"/>
              <a:t>All authors had </a:t>
            </a:r>
            <a:r>
              <a:rPr lang="en-US" sz="3200" dirty="0"/>
              <a:t>equal contribution</a:t>
            </a:r>
          </a:p>
        </p:txBody>
      </p:sp>
      <p:sp>
        <p:nvSpPr>
          <p:cNvPr id="2366" name="Rechteck 2365">
            <a:extLst>
              <a:ext uri="{FF2B5EF4-FFF2-40B4-BE49-F238E27FC236}">
                <a16:creationId xmlns:a16="http://schemas.microsoft.com/office/drawing/2014/main" id="{C73793E8-0981-FD75-6E0E-EDC131D04A5F}"/>
              </a:ext>
            </a:extLst>
          </p:cNvPr>
          <p:cNvSpPr/>
          <p:nvPr/>
        </p:nvSpPr>
        <p:spPr bwMode="auto">
          <a:xfrm>
            <a:off x="1079499" y="33025291"/>
            <a:ext cx="28119387" cy="1096818"/>
          </a:xfrm>
          <a:prstGeom prst="rect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algn="ctr" defTabSz="4175125"/>
            <a:r>
              <a:rPr lang="en-001" sz="4800" b="1" dirty="0">
                <a:solidFill>
                  <a:schemeClr val="bg1"/>
                </a:solidFill>
                <a:latin typeface="+mj-lt"/>
                <a:cs typeface="Arial"/>
              </a:rPr>
              <a:t>Evaluation</a:t>
            </a:r>
            <a:r>
              <a:rPr lang="de-DE" sz="4800" b="1" dirty="0">
                <a:solidFill>
                  <a:schemeClr val="bg1"/>
                </a:solidFill>
                <a:latin typeface="+mj-lt"/>
                <a:cs typeface="Arial"/>
              </a:rPr>
              <a:t> and Conclusion</a:t>
            </a:r>
            <a:endParaRPr lang="en-US" sz="48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CD96F7B1-5A08-FAAB-5B29-5935D11C5DA4}"/>
              </a:ext>
            </a:extLst>
          </p:cNvPr>
          <p:cNvSpPr/>
          <p:nvPr/>
        </p:nvSpPr>
        <p:spPr bwMode="auto">
          <a:xfrm>
            <a:off x="1231899" y="33157526"/>
            <a:ext cx="832348" cy="832348"/>
          </a:xfrm>
          <a:prstGeom prst="ellipse">
            <a:avLst/>
          </a:prstGeom>
          <a:solidFill>
            <a:schemeClr val="bg1"/>
          </a:solidFill>
          <a:ln w="762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4800" b="1" i="0" u="none" strike="noStrike" cap="none" normalizeH="0" baseline="0" dirty="0">
                <a:ln>
                  <a:noFill/>
                </a:ln>
                <a:solidFill>
                  <a:srgbClr val="B90F22"/>
                </a:solidFill>
                <a:effectLst/>
                <a:latin typeface="Charter" pitchFamily="2" charset="0"/>
                <a:cs typeface="Arial" charset="0"/>
              </a:rPr>
              <a:t>5</a:t>
            </a:r>
            <a:endParaRPr kumimoji="0" lang="en-US" sz="4800" b="1" i="0" u="none" strike="noStrike" cap="none" normalizeH="0" baseline="0" dirty="0">
              <a:ln>
                <a:noFill/>
              </a:ln>
              <a:solidFill>
                <a:srgbClr val="B90F22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69" name="Gleichschenkliges Dreieck 68">
            <a:extLst>
              <a:ext uri="{FF2B5EF4-FFF2-40B4-BE49-F238E27FC236}">
                <a16:creationId xmlns:a16="http://schemas.microsoft.com/office/drawing/2014/main" id="{D27F8DA0-349F-B057-E85E-5B8E4E10432E}"/>
              </a:ext>
            </a:extLst>
          </p:cNvPr>
          <p:cNvSpPr/>
          <p:nvPr/>
        </p:nvSpPr>
        <p:spPr bwMode="auto">
          <a:xfrm rot="10800000">
            <a:off x="7634630" y="32451535"/>
            <a:ext cx="863126" cy="573753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sp>
        <p:nvSpPr>
          <p:cNvPr id="107" name="Gleichschenkliges Dreieck 106">
            <a:extLst>
              <a:ext uri="{FF2B5EF4-FFF2-40B4-BE49-F238E27FC236}">
                <a16:creationId xmlns:a16="http://schemas.microsoft.com/office/drawing/2014/main" id="{32E3FE15-1494-8390-A7BD-B6412BE62A68}"/>
              </a:ext>
            </a:extLst>
          </p:cNvPr>
          <p:cNvSpPr/>
          <p:nvPr/>
        </p:nvSpPr>
        <p:spPr bwMode="auto">
          <a:xfrm rot="10800000">
            <a:off x="21865329" y="18607152"/>
            <a:ext cx="854536" cy="613945"/>
          </a:xfrm>
          <a:prstGeom prst="triangl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1751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harter" pitchFamily="2" charset="0"/>
              <a:cs typeface="Arial" charset="0"/>
            </a:endParaRPr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CB066DCA-5229-6A46-8D79-5DC3A3F3C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805207" y="7548568"/>
            <a:ext cx="2378800" cy="2378800"/>
          </a:xfrm>
          <a:prstGeom prst="rect">
            <a:avLst/>
          </a:prstGeom>
        </p:spPr>
      </p:pic>
      <p:sp>
        <p:nvSpPr>
          <p:cNvPr id="2308" name="Textfeld 2307">
            <a:extLst>
              <a:ext uri="{FF2B5EF4-FFF2-40B4-BE49-F238E27FC236}">
                <a16:creationId xmlns:a16="http://schemas.microsoft.com/office/drawing/2014/main" id="{7C5E18D1-6959-2689-B572-9F4DAF81E17F}"/>
              </a:ext>
            </a:extLst>
          </p:cNvPr>
          <p:cNvSpPr txBox="1"/>
          <p:nvPr/>
        </p:nvSpPr>
        <p:spPr>
          <a:xfrm>
            <a:off x="20696809" y="7159775"/>
            <a:ext cx="612956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rtl="0" eaLnBrk="1" fontAlgn="base" latinLnBrk="0" hangingPunct="1">
              <a:spcBef>
                <a:spcPts val="576"/>
              </a:spcBef>
              <a:spcAft>
                <a:spcPts val="0"/>
              </a:spcAft>
            </a:pPr>
            <a:endParaRPr lang="de-DE" b="1" i="0" u="none" strike="noStrike" dirty="0">
              <a:effectLst/>
              <a:latin typeface="+mj-lt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r>
              <a:rPr lang="de-DE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Visit </a:t>
            </a:r>
            <a:r>
              <a:rPr lang="de-DE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FrontPage"/>
                <a:cs typeface="Arial" panose="020B0604020202020204" pitchFamily="34" charset="0"/>
              </a:rPr>
              <a:t>the</a:t>
            </a:r>
            <a:r>
              <a:rPr lang="de-DE" b="1" i="0" u="none" strike="noStrike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Arial" panose="020B0604020202020204" pitchFamily="34" charset="0"/>
              </a:rPr>
              <a:t> GitHub Repository:</a:t>
            </a:r>
            <a:endParaRPr lang="de-DE" b="1" i="0" u="none" strike="noStrike" dirty="0">
              <a:effectLst/>
              <a:latin typeface="+mj-lt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7FB2C43-44C7-DA10-0B3F-FCADEB63D30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82781" y="4152930"/>
            <a:ext cx="2289831" cy="2289831"/>
          </a:xfrm>
          <a:prstGeom prst="rect">
            <a:avLst/>
          </a:prstGeom>
        </p:spPr>
      </p:pic>
      <p:sp>
        <p:nvSpPr>
          <p:cNvPr id="83" name="Rectangle 106">
            <a:extLst>
              <a:ext uri="{FF2B5EF4-FFF2-40B4-BE49-F238E27FC236}">
                <a16:creationId xmlns:a16="http://schemas.microsoft.com/office/drawing/2014/main" id="{6211BBD7-87B3-341B-7622-8B9271964147}"/>
              </a:ext>
            </a:extLst>
          </p:cNvPr>
          <p:cNvSpPr/>
          <p:nvPr/>
        </p:nvSpPr>
        <p:spPr bwMode="auto">
          <a:xfrm>
            <a:off x="1062038" y="11409814"/>
            <a:ext cx="13796962" cy="718298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3066"/>
            <a:endParaRPr lang="en-GB" sz="48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1" name="Rectangle 106">
            <a:extLst>
              <a:ext uri="{FF2B5EF4-FFF2-40B4-BE49-F238E27FC236}">
                <a16:creationId xmlns:a16="http://schemas.microsoft.com/office/drawing/2014/main" id="{643E9190-3E52-25FD-06B6-AFC1529BD1CC}"/>
              </a:ext>
            </a:extLst>
          </p:cNvPr>
          <p:cNvSpPr/>
          <p:nvPr/>
        </p:nvSpPr>
        <p:spPr bwMode="auto">
          <a:xfrm>
            <a:off x="15574530" y="11426529"/>
            <a:ext cx="13598082" cy="7182985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3066"/>
            <a:endParaRPr lang="en-GB" sz="48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8" name="Rectangle 106">
            <a:extLst>
              <a:ext uri="{FF2B5EF4-FFF2-40B4-BE49-F238E27FC236}">
                <a16:creationId xmlns:a16="http://schemas.microsoft.com/office/drawing/2014/main" id="{112D5AD9-7ED3-27EF-7A8F-F2FB7EAFCA9E}"/>
              </a:ext>
            </a:extLst>
          </p:cNvPr>
          <p:cNvSpPr/>
          <p:nvPr/>
        </p:nvSpPr>
        <p:spPr bwMode="auto">
          <a:xfrm>
            <a:off x="15571787" y="19221098"/>
            <a:ext cx="13591679" cy="13230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3066"/>
            <a:endParaRPr lang="en-GB" sz="48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15" name="Rectangle 106">
            <a:extLst>
              <a:ext uri="{FF2B5EF4-FFF2-40B4-BE49-F238E27FC236}">
                <a16:creationId xmlns:a16="http://schemas.microsoft.com/office/drawing/2014/main" id="{15F79418-DB99-8F08-5721-5D99384EFF09}"/>
              </a:ext>
            </a:extLst>
          </p:cNvPr>
          <p:cNvSpPr/>
          <p:nvPr/>
        </p:nvSpPr>
        <p:spPr bwMode="auto">
          <a:xfrm>
            <a:off x="1085995" y="19221098"/>
            <a:ext cx="13736988" cy="13230438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3066"/>
            <a:endParaRPr lang="en-GB" sz="48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sp>
        <p:nvSpPr>
          <p:cNvPr id="2362" name="Rectangle 106">
            <a:extLst>
              <a:ext uri="{FF2B5EF4-FFF2-40B4-BE49-F238E27FC236}">
                <a16:creationId xmlns:a16="http://schemas.microsoft.com/office/drawing/2014/main" id="{FB3A8639-9685-426E-CE55-FB99096E7817}"/>
              </a:ext>
            </a:extLst>
          </p:cNvPr>
          <p:cNvSpPr/>
          <p:nvPr/>
        </p:nvSpPr>
        <p:spPr bwMode="auto">
          <a:xfrm>
            <a:off x="1079534" y="33025290"/>
            <a:ext cx="28101891" cy="8589260"/>
          </a:xfrm>
          <a:prstGeom prst="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2953066"/>
            <a:endParaRPr lang="en-GB" sz="4800" dirty="0">
              <a:solidFill>
                <a:schemeClr val="tx1"/>
              </a:solidFill>
              <a:latin typeface="+mj-lt"/>
              <a:cs typeface="Arial" charset="0"/>
            </a:endParaRPr>
          </a:p>
        </p:txBody>
      </p:sp>
      <p:grpSp>
        <p:nvGrpSpPr>
          <p:cNvPr id="2309" name="Gruppieren 2308">
            <a:extLst>
              <a:ext uri="{FF2B5EF4-FFF2-40B4-BE49-F238E27FC236}">
                <a16:creationId xmlns:a16="http://schemas.microsoft.com/office/drawing/2014/main" id="{46008E39-2C83-0407-69C6-F0516088B379}"/>
              </a:ext>
            </a:extLst>
          </p:cNvPr>
          <p:cNvGrpSpPr/>
          <p:nvPr/>
        </p:nvGrpSpPr>
        <p:grpSpPr>
          <a:xfrm>
            <a:off x="16246942" y="26895500"/>
            <a:ext cx="12213967" cy="5093922"/>
            <a:chOff x="16072236" y="27013052"/>
            <a:chExt cx="11777674" cy="4911963"/>
          </a:xfrm>
        </p:grpSpPr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A7452EDD-60D5-0E03-F63D-C3BCBA025B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0624" y="27013052"/>
              <a:ext cx="3809286" cy="4911962"/>
            </a:xfrm>
            <a:prstGeom prst="rect">
              <a:avLst/>
            </a:prstGeom>
            <a:noFill/>
            <a:ln w="50800">
              <a:solidFill>
                <a:srgbClr val="C00000"/>
              </a:solidFill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D698A6D0-589F-3B2F-81CF-1B9FFEFCC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2236" y="27013052"/>
              <a:ext cx="3713349" cy="4911962"/>
            </a:xfrm>
            <a:prstGeom prst="rect">
              <a:avLst/>
            </a:prstGeom>
            <a:ln w="50800">
              <a:solidFill>
                <a:srgbClr val="C00000"/>
              </a:solidFill>
            </a:ln>
          </p:spPr>
        </p:pic>
        <p:pic>
          <p:nvPicPr>
            <p:cNvPr id="24" name="Grafik 23">
              <a:extLst>
                <a:ext uri="{FF2B5EF4-FFF2-40B4-BE49-F238E27FC236}">
                  <a16:creationId xmlns:a16="http://schemas.microsoft.com/office/drawing/2014/main" id="{0A96B7E4-E2AB-B460-E6DC-47B6F8883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056430" y="27013053"/>
              <a:ext cx="3713349" cy="4911962"/>
            </a:xfrm>
            <a:prstGeom prst="rect">
              <a:avLst/>
            </a:prstGeom>
            <a:ln w="50800">
              <a:solidFill>
                <a:srgbClr val="C00000"/>
              </a:solidFill>
            </a:ln>
          </p:spPr>
        </p:pic>
      </p:grpSp>
      <p:sp>
        <p:nvSpPr>
          <p:cNvPr id="5" name="Textfeld 4">
            <a:extLst>
              <a:ext uri="{FF2B5EF4-FFF2-40B4-BE49-F238E27FC236}">
                <a16:creationId xmlns:a16="http://schemas.microsoft.com/office/drawing/2014/main" id="{BE220842-C8F0-641F-514E-84ACECEDB3C1}"/>
              </a:ext>
            </a:extLst>
          </p:cNvPr>
          <p:cNvSpPr txBox="1"/>
          <p:nvPr/>
        </p:nvSpPr>
        <p:spPr>
          <a:xfrm>
            <a:off x="1422606" y="12820064"/>
            <a:ext cx="12926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JAX-based object-centric Atari environments to accelerate RL with GPU parallelization and structured object representations.</a:t>
            </a:r>
            <a:endParaRPr lang="en-US" b="1" i="1" dirty="0"/>
          </a:p>
        </p:txBody>
      </p:sp>
      <p:sp>
        <p:nvSpPr>
          <p:cNvPr id="6" name="TextBox 46">
            <a:extLst>
              <a:ext uri="{FF2B5EF4-FFF2-40B4-BE49-F238E27FC236}">
                <a16:creationId xmlns:a16="http://schemas.microsoft.com/office/drawing/2014/main" id="{197663B9-CD53-C762-44C7-2F39B6008438}"/>
              </a:ext>
            </a:extLst>
          </p:cNvPr>
          <p:cNvSpPr txBox="1"/>
          <p:nvPr/>
        </p:nvSpPr>
        <p:spPr>
          <a:xfrm>
            <a:off x="15773201" y="23961824"/>
            <a:ext cx="7342917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9pPr>
          </a:lstStyle>
          <a:p>
            <a:pPr marL="742950" indent="-742950">
              <a:buFont typeface="Arial"/>
              <a:buChar char="•"/>
            </a:pPr>
            <a:r>
              <a:rPr lang="de-DE" b="1" dirty="0">
                <a:latin typeface="+mn-lt"/>
                <a:cs typeface="Arial"/>
              </a:rPr>
              <a:t>Key JAX Concepts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>
                <a:latin typeface="+mn-lt"/>
                <a:cs typeface="Arial"/>
              </a:rPr>
              <a:t>GPU Parallelization</a:t>
            </a:r>
            <a:endParaRPr lang="de-DE" b="1" dirty="0">
              <a:latin typeface="+mn-lt"/>
              <a:cs typeface="Arial"/>
            </a:endParaRPr>
          </a:p>
          <a:p>
            <a:pPr marL="1200150" lvl="1" indent="-742950">
              <a:buFont typeface="Arial"/>
              <a:buChar char="•"/>
            </a:pPr>
            <a:r>
              <a:rPr lang="en-US" b="1" dirty="0">
                <a:latin typeface="+mn-lt"/>
                <a:cs typeface="Arial"/>
              </a:rPr>
              <a:t>Just In Time</a:t>
            </a:r>
            <a:r>
              <a:rPr lang="en-US" dirty="0">
                <a:latin typeface="+mn-lt"/>
                <a:cs typeface="Arial"/>
              </a:rPr>
              <a:t> Compilation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>
                <a:latin typeface="+mn-lt"/>
                <a:cs typeface="Arial"/>
              </a:rPr>
              <a:t>Vectorization</a:t>
            </a:r>
          </a:p>
        </p:txBody>
      </p: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169105C3-BEE0-07FB-F398-458065D56493}"/>
              </a:ext>
            </a:extLst>
          </p:cNvPr>
          <p:cNvGrpSpPr/>
          <p:nvPr/>
        </p:nvGrpSpPr>
        <p:grpSpPr>
          <a:xfrm>
            <a:off x="15773201" y="12803332"/>
            <a:ext cx="13307972" cy="5423129"/>
            <a:chOff x="15671585" y="12564990"/>
            <a:chExt cx="13307972" cy="5423129"/>
          </a:xfrm>
        </p:grpSpPr>
        <p:sp>
          <p:nvSpPr>
            <p:cNvPr id="2" name="Textfeld 23">
              <a:extLst>
                <a:ext uri="{FF2B5EF4-FFF2-40B4-BE49-F238E27FC236}">
                  <a16:creationId xmlns:a16="http://schemas.microsoft.com/office/drawing/2014/main" id="{27740C04-3C14-8B6F-CAE9-34BE2124EC51}"/>
                </a:ext>
              </a:extLst>
            </p:cNvPr>
            <p:cNvSpPr txBox="1"/>
            <p:nvPr/>
          </p:nvSpPr>
          <p:spPr>
            <a:xfrm>
              <a:off x="15703805" y="12564990"/>
              <a:ext cx="13275752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Training RL agents on emulated Atari Environments with </a:t>
              </a:r>
              <a:r>
                <a:rPr lang="en-US" b="1" dirty="0"/>
                <a:t>ALE</a:t>
              </a:r>
              <a:r>
                <a:rPr lang="en-US" dirty="0"/>
                <a:t> and </a:t>
              </a:r>
              <a:r>
                <a:rPr lang="en-US" b="1" dirty="0"/>
                <a:t>PyTorch</a:t>
              </a:r>
              <a:r>
                <a:rPr lang="en-US" dirty="0"/>
                <a:t> is </a:t>
              </a:r>
              <a:r>
                <a:rPr lang="en-US" b="1" dirty="0"/>
                <a:t>slow</a:t>
              </a:r>
              <a:r>
                <a:rPr lang="en-US" dirty="0"/>
                <a:t> due to significant overhead. By switching to </a:t>
              </a:r>
              <a:r>
                <a:rPr lang="en-US" b="1" dirty="0"/>
                <a:t>JAX</a:t>
              </a:r>
              <a:r>
                <a:rPr lang="en-US" dirty="0"/>
                <a:t>, we can leverage GPU acceleration and compiled operations to </a:t>
              </a:r>
              <a:r>
                <a:rPr lang="en-US" b="1" dirty="0"/>
                <a:t>decrease training time</a:t>
              </a:r>
              <a:r>
                <a:rPr lang="en-US" dirty="0"/>
                <a:t>.</a:t>
              </a:r>
            </a:p>
          </p:txBody>
        </p:sp>
        <p:sp>
          <p:nvSpPr>
            <p:cNvPr id="60" name="Textfeld 23">
              <a:extLst>
                <a:ext uri="{FF2B5EF4-FFF2-40B4-BE49-F238E27FC236}">
                  <a16:creationId xmlns:a16="http://schemas.microsoft.com/office/drawing/2014/main" id="{4B43F548-7F71-9BD6-DF04-419A5FF15BF3}"/>
                </a:ext>
              </a:extLst>
            </p:cNvPr>
            <p:cNvSpPr txBox="1"/>
            <p:nvPr/>
          </p:nvSpPr>
          <p:spPr>
            <a:xfrm>
              <a:off x="15671585" y="15433574"/>
              <a:ext cx="13307971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Our </a:t>
              </a:r>
              <a:r>
                <a:rPr lang="de-DE" b="1" dirty="0"/>
                <a:t>object-centric</a:t>
              </a:r>
              <a:r>
                <a:rPr lang="de-DE" dirty="0"/>
                <a:t> Atari environment, </a:t>
              </a:r>
              <a:r>
                <a:rPr lang="de-DE" b="1" dirty="0"/>
                <a:t>JAXtari</a:t>
              </a:r>
              <a:r>
                <a:rPr lang="de-DE" dirty="0"/>
                <a:t>, </a:t>
              </a:r>
              <a:r>
                <a:rPr lang="en-US" dirty="0"/>
                <a:t>enables</a:t>
              </a:r>
              <a:r>
                <a:rPr lang="de-DE" dirty="0"/>
                <a:t> pixel-based representations as well as efficient object representations—enabling </a:t>
              </a:r>
              <a:r>
                <a:rPr lang="de-DE" b="1" dirty="0"/>
                <a:t>flexible</a:t>
              </a:r>
              <a:r>
                <a:rPr lang="de-DE" dirty="0"/>
                <a:t>, </a:t>
              </a:r>
              <a:r>
                <a:rPr lang="de-DE" b="1" dirty="0"/>
                <a:t>scalable</a:t>
              </a:r>
              <a:r>
                <a:rPr lang="de-DE" dirty="0"/>
                <a:t>, and </a:t>
              </a:r>
              <a:r>
                <a:rPr lang="de-DE" b="1" dirty="0"/>
                <a:t>faster</a:t>
              </a:r>
              <a:r>
                <a:rPr lang="de-DE" dirty="0"/>
                <a:t> learning optimized for modern RL research.</a:t>
              </a:r>
              <a:endParaRPr lang="en-US" dirty="0"/>
            </a:p>
          </p:txBody>
        </p:sp>
      </p:grpSp>
      <p:sp>
        <p:nvSpPr>
          <p:cNvPr id="2304" name="Textfeld 23">
            <a:extLst>
              <a:ext uri="{FF2B5EF4-FFF2-40B4-BE49-F238E27FC236}">
                <a16:creationId xmlns:a16="http://schemas.microsoft.com/office/drawing/2014/main" id="{56FE283E-3EDD-9C22-AF45-FA5150630808}"/>
              </a:ext>
            </a:extLst>
          </p:cNvPr>
          <p:cNvSpPr txBox="1"/>
          <p:nvPr/>
        </p:nvSpPr>
        <p:spPr>
          <a:xfrm>
            <a:off x="15773201" y="20658168"/>
            <a:ext cx="1330797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 selected </a:t>
            </a:r>
            <a:r>
              <a:rPr lang="de-DE" b="1" dirty="0"/>
              <a:t>seven Atari games</a:t>
            </a:r>
            <a:r>
              <a:rPr lang="de-DE" dirty="0"/>
              <a:t> (</a:t>
            </a:r>
            <a:r>
              <a:rPr lang="de-DE" i="1" dirty="0"/>
              <a:t>Seaquest, Pong, Tennis, Skiing, Kangaroo, Freeway, Breakout</a:t>
            </a:r>
            <a:r>
              <a:rPr lang="de-DE" dirty="0"/>
              <a:t>) and studied </a:t>
            </a:r>
            <a:r>
              <a:rPr lang="de-DE" b="1" dirty="0"/>
              <a:t>ALE &amp; OCAtari</a:t>
            </a:r>
            <a:r>
              <a:rPr lang="de-DE" dirty="0"/>
              <a:t> to analyze mechanics, behaviors, and object structures. Using this insight, we </a:t>
            </a:r>
            <a:r>
              <a:rPr lang="de-DE" b="1" dirty="0"/>
              <a:t>implemented JAX-based environments</a:t>
            </a:r>
            <a:r>
              <a:rPr lang="de-DE" dirty="0"/>
              <a:t>, ensuring compatibility with a </a:t>
            </a:r>
            <a:r>
              <a:rPr lang="de-DE" b="1" dirty="0"/>
              <a:t>uniform API</a:t>
            </a:r>
            <a:r>
              <a:rPr lang="de-DE" dirty="0"/>
              <a:t> via our base wrapper.</a:t>
            </a:r>
            <a:endParaRPr lang="en-US" dirty="0"/>
          </a:p>
        </p:txBody>
      </p:sp>
      <p:sp>
        <p:nvSpPr>
          <p:cNvPr id="2307" name="Textfeld 2306">
            <a:extLst>
              <a:ext uri="{FF2B5EF4-FFF2-40B4-BE49-F238E27FC236}">
                <a16:creationId xmlns:a16="http://schemas.microsoft.com/office/drawing/2014/main" id="{C18DA24D-C59A-5A23-155A-E6A970E96157}"/>
              </a:ext>
            </a:extLst>
          </p:cNvPr>
          <p:cNvSpPr txBox="1"/>
          <p:nvPr/>
        </p:nvSpPr>
        <p:spPr>
          <a:xfrm>
            <a:off x="22292362" y="24569355"/>
            <a:ext cx="69308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1" indent="-742950">
              <a:buFont typeface="Arial"/>
              <a:buChar char="•"/>
            </a:pPr>
            <a:r>
              <a:rPr lang="en-US" dirty="0">
                <a:latin typeface="+mn-lt"/>
                <a:cs typeface="Arial"/>
              </a:rPr>
              <a:t>Functional Control Flow</a:t>
            </a:r>
          </a:p>
          <a:p>
            <a:pPr marL="1200150" lvl="1" indent="-742950">
              <a:buFont typeface="Arial"/>
              <a:buChar char="•"/>
            </a:pPr>
            <a:r>
              <a:rPr lang="en-US" dirty="0">
                <a:latin typeface="+mn-lt"/>
                <a:cs typeface="Arial"/>
              </a:rPr>
              <a:t>Immutable Arrays</a:t>
            </a:r>
          </a:p>
          <a:p>
            <a:pPr marL="1200150" lvl="1" indent="-742950">
              <a:buFont typeface="Arial"/>
              <a:buChar char="•"/>
            </a:pPr>
            <a:r>
              <a:rPr lang="de-DE" dirty="0">
                <a:latin typeface="+mn-lt"/>
                <a:cs typeface="Arial"/>
              </a:rPr>
              <a:t>NumPy-like API</a:t>
            </a:r>
          </a:p>
          <a:p>
            <a:pPr marL="1200150" lvl="1" indent="-742950">
              <a:buFont typeface="Arial"/>
              <a:buChar char="•"/>
            </a:pPr>
            <a:endParaRPr lang="en-US" b="1" dirty="0">
              <a:latin typeface="+mn-lt"/>
              <a:cs typeface="Arial"/>
            </a:endParaRPr>
          </a:p>
        </p:txBody>
      </p:sp>
      <p:sp>
        <p:nvSpPr>
          <p:cNvPr id="2311" name="Textfeld 2310">
            <a:extLst>
              <a:ext uri="{FF2B5EF4-FFF2-40B4-BE49-F238E27FC236}">
                <a16:creationId xmlns:a16="http://schemas.microsoft.com/office/drawing/2014/main" id="{D2A76050-A5C9-9F55-0083-F7A9AB8312C4}"/>
              </a:ext>
            </a:extLst>
          </p:cNvPr>
          <p:cNvSpPr txBox="1"/>
          <p:nvPr/>
        </p:nvSpPr>
        <p:spPr>
          <a:xfrm>
            <a:off x="1422605" y="15036058"/>
            <a:ext cx="134003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indent="-742950">
              <a:buFont typeface="Arial"/>
              <a:buChar char="•"/>
            </a:pPr>
            <a:r>
              <a:rPr lang="de-DE" b="1" dirty="0">
                <a:latin typeface="+mn-lt"/>
                <a:cs typeface="Arial"/>
              </a:rPr>
              <a:t>Key Contributions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/>
              <a:t>7 Atari games implemented in JAX </a:t>
            </a:r>
            <a:r>
              <a:rPr lang="en-US" dirty="0"/>
              <a:t>for scalable training.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/>
              <a:t>Object-centric RL</a:t>
            </a:r>
            <a:r>
              <a:rPr lang="en-US" dirty="0"/>
              <a:t> enables faster, more efficient learning.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/>
              <a:t>Uniform API</a:t>
            </a:r>
            <a:r>
              <a:rPr lang="en-US" dirty="0"/>
              <a:t> for seamless integration and extensibility.</a:t>
            </a:r>
          </a:p>
          <a:p>
            <a:pPr marL="1200150" lvl="1" indent="-742950">
              <a:buFont typeface="Arial"/>
              <a:buChar char="•"/>
            </a:pPr>
            <a:r>
              <a:rPr lang="en-US" b="1" dirty="0"/>
              <a:t>JAX-powered runtime optimizations</a:t>
            </a:r>
            <a:endParaRPr lang="de-DE" dirty="0">
              <a:latin typeface="+mn-lt"/>
              <a:cs typeface="Arial"/>
            </a:endParaRPr>
          </a:p>
        </p:txBody>
      </p:sp>
      <p:grpSp>
        <p:nvGrpSpPr>
          <p:cNvPr id="27" name="Gruppieren 26">
            <a:extLst>
              <a:ext uri="{FF2B5EF4-FFF2-40B4-BE49-F238E27FC236}">
                <a16:creationId xmlns:a16="http://schemas.microsoft.com/office/drawing/2014/main" id="{2B0B2B7B-167A-C241-BE35-9846C0DE0DAC}"/>
              </a:ext>
            </a:extLst>
          </p:cNvPr>
          <p:cNvGrpSpPr/>
          <p:nvPr/>
        </p:nvGrpSpPr>
        <p:grpSpPr>
          <a:xfrm>
            <a:off x="1729965" y="20802486"/>
            <a:ext cx="12449047" cy="9888718"/>
            <a:chOff x="1783791" y="21034507"/>
            <a:chExt cx="12341395" cy="10890507"/>
          </a:xfrm>
        </p:grpSpPr>
        <p:grpSp>
          <p:nvGrpSpPr>
            <p:cNvPr id="56" name="Gruppieren 55">
              <a:extLst>
                <a:ext uri="{FF2B5EF4-FFF2-40B4-BE49-F238E27FC236}">
                  <a16:creationId xmlns:a16="http://schemas.microsoft.com/office/drawing/2014/main" id="{0B3F7DB4-6F7D-95B6-E3BE-F44C1E61A0CA}"/>
                </a:ext>
              </a:extLst>
            </p:cNvPr>
            <p:cNvGrpSpPr/>
            <p:nvPr/>
          </p:nvGrpSpPr>
          <p:grpSpPr>
            <a:xfrm>
              <a:off x="2110965" y="22753465"/>
              <a:ext cx="10669682" cy="8188806"/>
              <a:chOff x="2216629" y="22464240"/>
              <a:chExt cx="10669682" cy="8188806"/>
            </a:xfrm>
          </p:grpSpPr>
          <p:grpSp>
            <p:nvGrpSpPr>
              <p:cNvPr id="55" name="Gruppieren 54">
                <a:extLst>
                  <a:ext uri="{FF2B5EF4-FFF2-40B4-BE49-F238E27FC236}">
                    <a16:creationId xmlns:a16="http://schemas.microsoft.com/office/drawing/2014/main" id="{7D7AE988-4246-1231-33BC-2067FD65AC5C}"/>
                  </a:ext>
                </a:extLst>
              </p:cNvPr>
              <p:cNvGrpSpPr/>
              <p:nvPr/>
            </p:nvGrpSpPr>
            <p:grpSpPr>
              <a:xfrm>
                <a:off x="2216629" y="22464240"/>
                <a:ext cx="10258908" cy="8188806"/>
                <a:chOff x="2216629" y="22464240"/>
                <a:chExt cx="10258908" cy="8188806"/>
              </a:xfrm>
            </p:grpSpPr>
            <p:sp>
              <p:nvSpPr>
                <p:cNvPr id="16" name="Rechteck: abgerundete Ecken 15">
                  <a:extLst>
                    <a:ext uri="{FF2B5EF4-FFF2-40B4-BE49-F238E27FC236}">
                      <a16:creationId xmlns:a16="http://schemas.microsoft.com/office/drawing/2014/main" id="{601A139A-8486-DA86-C0E7-B30378997EBB}"/>
                    </a:ext>
                  </a:extLst>
                </p:cNvPr>
                <p:cNvSpPr/>
                <p:nvPr/>
              </p:nvSpPr>
              <p:spPr bwMode="auto">
                <a:xfrm>
                  <a:off x="2216629" y="22464240"/>
                  <a:ext cx="3733800" cy="1291304"/>
                </a:xfrm>
                <a:prstGeom prst="roundRect">
                  <a:avLst/>
                </a:prstGeom>
                <a:solidFill>
                  <a:srgbClr val="C00000">
                    <a:alpha val="6000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dirty="0"/>
                    <a:t>r</a:t>
                  </a:r>
                  <a:r>
                    <a:rPr kumimoji="0" lang="de-DE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harter" pitchFamily="2" charset="0"/>
                      <a:cs typeface="Arial" charset="0"/>
                    </a:rPr>
                    <a:t>eset()</a:t>
                  </a:r>
                </a:p>
              </p:txBody>
            </p:sp>
            <p:sp>
              <p:nvSpPr>
                <p:cNvPr id="17" name="Rechteck: abgerundete Ecken 16">
                  <a:extLst>
                    <a:ext uri="{FF2B5EF4-FFF2-40B4-BE49-F238E27FC236}">
                      <a16:creationId xmlns:a16="http://schemas.microsoft.com/office/drawing/2014/main" id="{9139E46C-EC6D-0196-3CAA-2C2802C20561}"/>
                    </a:ext>
                  </a:extLst>
                </p:cNvPr>
                <p:cNvSpPr/>
                <p:nvPr/>
              </p:nvSpPr>
              <p:spPr bwMode="auto">
                <a:xfrm>
                  <a:off x="8741737" y="25387304"/>
                  <a:ext cx="3733800" cy="1291304"/>
                </a:xfrm>
                <a:prstGeom prst="roundRect">
                  <a:avLst/>
                </a:prstGeom>
                <a:solidFill>
                  <a:srgbClr val="C00000">
                    <a:alpha val="6000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harter" pitchFamily="2" charset="0"/>
                      <a:cs typeface="Arial" charset="0"/>
                    </a:rPr>
                    <a:t>step()</a:t>
                  </a:r>
                </a:p>
              </p:txBody>
            </p:sp>
            <p:sp>
              <p:nvSpPr>
                <p:cNvPr id="20" name="Rechteck: abgerundete Ecken 19">
                  <a:extLst>
                    <a:ext uri="{FF2B5EF4-FFF2-40B4-BE49-F238E27FC236}">
                      <a16:creationId xmlns:a16="http://schemas.microsoft.com/office/drawing/2014/main" id="{8D5DD3EE-1C87-1E32-DCD0-4D99A14278F7}"/>
                    </a:ext>
                  </a:extLst>
                </p:cNvPr>
                <p:cNvSpPr/>
                <p:nvPr/>
              </p:nvSpPr>
              <p:spPr bwMode="auto">
                <a:xfrm>
                  <a:off x="4565977" y="29361742"/>
                  <a:ext cx="3733800" cy="1291304"/>
                </a:xfrm>
                <a:prstGeom prst="roundRect">
                  <a:avLst/>
                </a:prstGeom>
                <a:solidFill>
                  <a:srgbClr val="C00000">
                    <a:alpha val="60000"/>
                  </a:srgbClr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40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Charter" pitchFamily="2" charset="0"/>
                      <a:cs typeface="Arial" charset="0"/>
                    </a:rPr>
                    <a:t>render()</a:t>
                  </a:r>
                </a:p>
              </p:txBody>
            </p:sp>
            <p:sp>
              <p:nvSpPr>
                <p:cNvPr id="22" name="Rechteck 21">
                  <a:extLst>
                    <a:ext uri="{FF2B5EF4-FFF2-40B4-BE49-F238E27FC236}">
                      <a16:creationId xmlns:a16="http://schemas.microsoft.com/office/drawing/2014/main" id="{E6BA1292-773E-3711-0D71-E43736D3D44C}"/>
                    </a:ext>
                  </a:extLst>
                </p:cNvPr>
                <p:cNvSpPr/>
                <p:nvPr/>
              </p:nvSpPr>
              <p:spPr bwMode="auto">
                <a:xfrm>
                  <a:off x="3002280" y="25542240"/>
                  <a:ext cx="2170045" cy="1050007"/>
                </a:xfrm>
                <a:prstGeom prst="rect">
                  <a:avLst/>
                </a:prstGeom>
                <a:solidFill>
                  <a:srgbClr val="23506F">
                    <a:alpha val="60000"/>
                  </a:srgbClr>
                </a:solidFill>
                <a:ln w="381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cs typeface="Arial" charset="0"/>
                    </a:rPr>
                    <a:t>initial state</a:t>
                  </a:r>
                </a:p>
              </p:txBody>
            </p:sp>
            <p:sp>
              <p:nvSpPr>
                <p:cNvPr id="23" name="Rechteck 22">
                  <a:extLst>
                    <a:ext uri="{FF2B5EF4-FFF2-40B4-BE49-F238E27FC236}">
                      <a16:creationId xmlns:a16="http://schemas.microsoft.com/office/drawing/2014/main" id="{B3B09827-3FF7-517A-5962-4BABEB56A5CB}"/>
                    </a:ext>
                  </a:extLst>
                </p:cNvPr>
                <p:cNvSpPr/>
                <p:nvPr/>
              </p:nvSpPr>
              <p:spPr bwMode="auto">
                <a:xfrm>
                  <a:off x="9527030" y="27821846"/>
                  <a:ext cx="2170045" cy="1050007"/>
                </a:xfrm>
                <a:prstGeom prst="rect">
                  <a:avLst/>
                </a:prstGeom>
                <a:solidFill>
                  <a:srgbClr val="23506F">
                    <a:alpha val="60000"/>
                  </a:srgbClr>
                </a:solidFill>
                <a:ln w="381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4175125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de-DE" sz="28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+mn-lt"/>
                      <a:cs typeface="Arial" charset="0"/>
                    </a:rPr>
                    <a:t>state</a:t>
                  </a:r>
                </a:p>
              </p:txBody>
            </p:sp>
            <p:cxnSp>
              <p:nvCxnSpPr>
                <p:cNvPr id="29" name="Verbinder: gewinkelt 28">
                  <a:extLst>
                    <a:ext uri="{FF2B5EF4-FFF2-40B4-BE49-F238E27FC236}">
                      <a16:creationId xmlns:a16="http://schemas.microsoft.com/office/drawing/2014/main" id="{FFB6DB2A-017F-FA09-B59C-01F28F4CDB2F}"/>
                    </a:ext>
                  </a:extLst>
                </p:cNvPr>
                <p:cNvCxnSpPr>
                  <a:stCxn id="16" idx="2"/>
                  <a:endCxn id="22" idx="0"/>
                </p:cNvCxnSpPr>
                <p:nvPr/>
              </p:nvCxnSpPr>
              <p:spPr bwMode="auto">
                <a:xfrm rot="16200000" flipH="1">
                  <a:off x="3192068" y="24647005"/>
                  <a:ext cx="1786696" cy="3774"/>
                </a:xfrm>
                <a:prstGeom prst="bentConnector3">
                  <a:avLst/>
                </a:prstGeom>
                <a:ln w="38100">
                  <a:headEnd type="none" w="med" len="med"/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Gerade Verbindung mit Pfeil 30">
                  <a:extLst>
                    <a:ext uri="{FF2B5EF4-FFF2-40B4-BE49-F238E27FC236}">
                      <a16:creationId xmlns:a16="http://schemas.microsoft.com/office/drawing/2014/main" id="{502473D7-E1B7-8D0B-47BD-BF0C81A26189}"/>
                    </a:ext>
                  </a:extLst>
                </p:cNvPr>
                <p:cNvCxnSpPr>
                  <a:cxnSpLocks/>
                  <a:stCxn id="22" idx="3"/>
                  <a:endCxn id="17" idx="1"/>
                </p:cNvCxnSpPr>
                <p:nvPr/>
              </p:nvCxnSpPr>
              <p:spPr bwMode="auto">
                <a:xfrm flipV="1">
                  <a:off x="5172325" y="26032956"/>
                  <a:ext cx="3569412" cy="34288"/>
                </a:xfrm>
                <a:prstGeom prst="straightConnector1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dash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7" name="Verbinder: gewinkelt 36">
                  <a:extLst>
                    <a:ext uri="{FF2B5EF4-FFF2-40B4-BE49-F238E27FC236}">
                      <a16:creationId xmlns:a16="http://schemas.microsoft.com/office/drawing/2014/main" id="{66061A4D-6722-611B-8272-5A56ED7C45B0}"/>
                    </a:ext>
                  </a:extLst>
                </p:cNvPr>
                <p:cNvCxnSpPr>
                  <a:stCxn id="23" idx="2"/>
                  <a:endCxn id="20" idx="3"/>
                </p:cNvCxnSpPr>
                <p:nvPr/>
              </p:nvCxnSpPr>
              <p:spPr bwMode="auto">
                <a:xfrm rot="5400000">
                  <a:off x="8888145" y="28283485"/>
                  <a:ext cx="1135541" cy="2312276"/>
                </a:xfrm>
                <a:prstGeom prst="bentConnector2">
                  <a:avLst/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38" name="Verbinder: gewinkelt 37">
                  <a:extLst>
                    <a:ext uri="{FF2B5EF4-FFF2-40B4-BE49-F238E27FC236}">
                      <a16:creationId xmlns:a16="http://schemas.microsoft.com/office/drawing/2014/main" id="{C97AD376-4D29-22C1-1E8B-7CC8DD564CA3}"/>
                    </a:ext>
                  </a:extLst>
                </p:cNvPr>
                <p:cNvCxnSpPr>
                  <a:cxnSpLocks/>
                  <a:stCxn id="17" idx="2"/>
                  <a:endCxn id="23" idx="0"/>
                </p:cNvCxnSpPr>
                <p:nvPr/>
              </p:nvCxnSpPr>
              <p:spPr bwMode="auto">
                <a:xfrm rot="16200000" flipH="1">
                  <a:off x="10038726" y="27248519"/>
                  <a:ext cx="1143238" cy="3416"/>
                </a:xfrm>
                <a:prstGeom prst="bentConnector3">
                  <a:avLst>
                    <a:gd name="adj1" fmla="val 50000"/>
                  </a:avLst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cxnSp>
              <p:nvCxnSpPr>
                <p:cNvPr id="43" name="Verbinder: gewinkelt 42">
                  <a:extLst>
                    <a:ext uri="{FF2B5EF4-FFF2-40B4-BE49-F238E27FC236}">
                      <a16:creationId xmlns:a16="http://schemas.microsoft.com/office/drawing/2014/main" id="{C503184D-9116-E112-9292-15FB031EC222}"/>
                    </a:ext>
                  </a:extLst>
                </p:cNvPr>
                <p:cNvCxnSpPr>
                  <a:cxnSpLocks/>
                  <a:stCxn id="17" idx="3"/>
                  <a:endCxn id="17" idx="0"/>
                </p:cNvCxnSpPr>
                <p:nvPr/>
              </p:nvCxnSpPr>
              <p:spPr bwMode="auto">
                <a:xfrm flipH="1" flipV="1">
                  <a:off x="10608637" y="25387304"/>
                  <a:ext cx="1866900" cy="645652"/>
                </a:xfrm>
                <a:prstGeom prst="bentConnector4">
                  <a:avLst>
                    <a:gd name="adj1" fmla="val -47347"/>
                    <a:gd name="adj2" fmla="val 484745"/>
                  </a:avLst>
                </a:prstGeom>
                <a:solidFill>
                  <a:schemeClr val="accent1"/>
                </a:solidFill>
                <a:ln w="381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/>
                </a:ln>
                <a:effectLst/>
              </p:spPr>
            </p:cxnSp>
            <p:sp>
              <p:nvSpPr>
                <p:cNvPr id="53" name="Textfeld 52">
                  <a:extLst>
                    <a:ext uri="{FF2B5EF4-FFF2-40B4-BE49-F238E27FC236}">
                      <a16:creationId xmlns:a16="http://schemas.microsoft.com/office/drawing/2014/main" id="{4F6179A2-B36B-00F0-5E98-495E5F0C65F4}"/>
                    </a:ext>
                  </a:extLst>
                </p:cNvPr>
                <p:cNvSpPr txBox="1"/>
                <p:nvPr/>
              </p:nvSpPr>
              <p:spPr>
                <a:xfrm>
                  <a:off x="6206490" y="25848290"/>
                  <a:ext cx="113588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de-DE" sz="1800" dirty="0">
                      <a:latin typeface="+mn-lt"/>
                    </a:rPr>
                    <a:t>one time</a:t>
                  </a:r>
                </a:p>
              </p:txBody>
            </p:sp>
          </p:grpSp>
          <p:sp>
            <p:nvSpPr>
              <p:cNvPr id="54" name="Textfeld 53">
                <a:extLst>
                  <a:ext uri="{FF2B5EF4-FFF2-40B4-BE49-F238E27FC236}">
                    <a16:creationId xmlns:a16="http://schemas.microsoft.com/office/drawing/2014/main" id="{E0A13CAB-C7EE-4892-2360-13EA09C7C93C}"/>
                  </a:ext>
                </a:extLst>
              </p:cNvPr>
              <p:cNvSpPr txBox="1"/>
              <p:nvPr/>
            </p:nvSpPr>
            <p:spPr>
              <a:xfrm>
                <a:off x="11113188" y="22654145"/>
                <a:ext cx="1773123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800" dirty="0">
                    <a:latin typeface="+mn-lt"/>
                  </a:rPr>
                  <a:t>update game logic</a:t>
                </a:r>
              </a:p>
            </p:txBody>
          </p:sp>
        </p:grp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9D7A13C-96EB-354F-1CE9-5350479517C3}"/>
                </a:ext>
              </a:extLst>
            </p:cNvPr>
            <p:cNvSpPr/>
            <p:nvPr/>
          </p:nvSpPr>
          <p:spPr bwMode="auto">
            <a:xfrm>
              <a:off x="1783791" y="21034507"/>
              <a:ext cx="12341395" cy="10890507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harter" pitchFamily="2" charset="0"/>
                <a:cs typeface="Arial" charset="0"/>
              </a:endParaRPr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C0465CED-B136-6181-0B9C-B63AE4ED186B}"/>
                </a:ext>
              </a:extLst>
            </p:cNvPr>
            <p:cNvSpPr/>
            <p:nvPr/>
          </p:nvSpPr>
          <p:spPr bwMode="auto">
            <a:xfrm>
              <a:off x="1783791" y="21037392"/>
              <a:ext cx="3209849" cy="771009"/>
            </a:xfrm>
            <a:prstGeom prst="rect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41751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harter" pitchFamily="2" charset="0"/>
                  <a:cs typeface="Arial" charset="0"/>
                </a:rPr>
                <a:t>jax_environment</a:t>
              </a:r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2F06D6B4-D4C6-145E-F840-757BF02D1448}"/>
                </a:ext>
              </a:extLst>
            </p:cNvPr>
            <p:cNvSpPr txBox="1"/>
            <p:nvPr/>
          </p:nvSpPr>
          <p:spPr>
            <a:xfrm>
              <a:off x="9344066" y="29395701"/>
              <a:ext cx="2312277" cy="66629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800" dirty="0">
                  <a:latin typeface="+mn-lt"/>
                </a:rPr>
                <a:t>render game states as pixel frames</a:t>
              </a:r>
              <a:r>
                <a:rPr lang="de-DE" sz="1800" baseline="30000" dirty="0">
                  <a:latin typeface="+mn-lt"/>
                </a:rPr>
                <a:t>1</a:t>
              </a:r>
            </a:p>
          </p:txBody>
        </p:sp>
      </p:grpSp>
      <p:sp>
        <p:nvSpPr>
          <p:cNvPr id="26" name="TextBox 46">
            <a:extLst>
              <a:ext uri="{FF2B5EF4-FFF2-40B4-BE49-F238E27FC236}">
                <a16:creationId xmlns:a16="http://schemas.microsoft.com/office/drawing/2014/main" id="{5299F0DB-DD8D-323A-F755-2979A38168F4}"/>
              </a:ext>
            </a:extLst>
          </p:cNvPr>
          <p:cNvSpPr txBox="1"/>
          <p:nvPr/>
        </p:nvSpPr>
        <p:spPr>
          <a:xfrm>
            <a:off x="1661302" y="31008948"/>
            <a:ext cx="12449048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4000" kern="1200">
                <a:solidFill>
                  <a:schemeClr val="tx1"/>
                </a:solidFill>
                <a:latin typeface="Charter" pitchFamily="2" charset="0"/>
                <a:ea typeface="+mn-ea"/>
                <a:cs typeface="Arial" charset="0"/>
              </a:defRPr>
            </a:lvl9pPr>
          </a:lstStyle>
          <a:p>
            <a:r>
              <a:rPr lang="en-US" sz="3200" baseline="30000" dirty="0">
                <a:latin typeface="+mn-lt"/>
                <a:cs typeface="Arial"/>
              </a:rPr>
              <a:t>1 </a:t>
            </a:r>
            <a:r>
              <a:rPr lang="en-US" sz="3200" dirty="0">
                <a:latin typeface="+mn-lt"/>
                <a:cs typeface="Arial"/>
              </a:rPr>
              <a:t>The </a:t>
            </a:r>
            <a:r>
              <a:rPr lang="en-US" sz="3200" b="1" dirty="0">
                <a:latin typeface="+mn-lt"/>
                <a:cs typeface="Arial"/>
              </a:rPr>
              <a:t>rendering system</a:t>
            </a:r>
            <a:r>
              <a:rPr lang="en-US" sz="3200" dirty="0">
                <a:latin typeface="+mn-lt"/>
                <a:cs typeface="Arial"/>
              </a:rPr>
              <a:t> to represent </a:t>
            </a:r>
            <a:r>
              <a:rPr lang="en-US" sz="3200" b="1" dirty="0">
                <a:latin typeface="+mn-lt"/>
                <a:cs typeface="Arial"/>
              </a:rPr>
              <a:t>game states </a:t>
            </a:r>
            <a:r>
              <a:rPr lang="en-US" sz="3200" dirty="0">
                <a:latin typeface="+mn-lt"/>
                <a:cs typeface="Arial"/>
              </a:rPr>
              <a:t>as</a:t>
            </a:r>
            <a:r>
              <a:rPr lang="en-US" sz="3200" b="1" dirty="0">
                <a:latin typeface="+mn-lt"/>
                <a:cs typeface="Arial"/>
              </a:rPr>
              <a:t> pixel frames </a:t>
            </a:r>
            <a:r>
              <a:rPr lang="en-US" sz="3200" dirty="0">
                <a:latin typeface="+mn-lt"/>
                <a:cs typeface="Arial"/>
              </a:rPr>
              <a:t>was developed by </a:t>
            </a:r>
            <a:r>
              <a:rPr lang="en-US" sz="3200" b="1" dirty="0">
                <a:latin typeface="+mn-lt"/>
                <a:cs typeface="Arial"/>
              </a:rPr>
              <a:t>Group 1.4.2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DA59E97E-1F2F-E15E-33F3-E3B60CDF5314}"/>
              </a:ext>
            </a:extLst>
          </p:cNvPr>
          <p:cNvGrpSpPr/>
          <p:nvPr/>
        </p:nvGrpSpPr>
        <p:grpSpPr>
          <a:xfrm>
            <a:off x="14320843" y="34638692"/>
            <a:ext cx="14444796" cy="6231563"/>
            <a:chOff x="14320844" y="34432735"/>
            <a:chExt cx="14444796" cy="6231563"/>
          </a:xfrm>
        </p:grpSpPr>
        <p:sp>
          <p:nvSpPr>
            <p:cNvPr id="2319" name="TextBox 36">
              <a:extLst>
                <a:ext uri="{FF2B5EF4-FFF2-40B4-BE49-F238E27FC236}">
                  <a16:creationId xmlns:a16="http://schemas.microsoft.com/office/drawing/2014/main" id="{FBDB9D3A-A840-A196-11ED-830E82CC5A18}"/>
                </a:ext>
              </a:extLst>
            </p:cNvPr>
            <p:cNvSpPr txBox="1"/>
            <p:nvPr/>
          </p:nvSpPr>
          <p:spPr>
            <a:xfrm>
              <a:off x="14320844" y="34432735"/>
              <a:ext cx="1441165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/>
                <a:t>Our benchmark shows that </a:t>
              </a:r>
              <a:r>
                <a:rPr lang="en-US" b="1" dirty="0" err="1"/>
                <a:t>JAXtari</a:t>
              </a:r>
              <a:r>
                <a:rPr lang="en-US" b="1" dirty="0"/>
                <a:t> outperforms </a:t>
              </a:r>
              <a:r>
                <a:rPr lang="en-US" b="1" dirty="0" err="1"/>
                <a:t>OCAtari</a:t>
              </a:r>
              <a:r>
                <a:rPr lang="en-US" dirty="0"/>
                <a:t>, achieving up to </a:t>
              </a:r>
              <a:r>
                <a:rPr lang="en-US" b="1" dirty="0"/>
                <a:t>20x </a:t>
              </a:r>
              <a:r>
                <a:rPr lang="en-US" dirty="0"/>
                <a:t>more </a:t>
              </a:r>
              <a:r>
                <a:rPr lang="en-US" b="1" dirty="0"/>
                <a:t>steps per second </a:t>
              </a:r>
              <a:r>
                <a:rPr lang="en-US" dirty="0"/>
                <a:t>in some environments. Even the slowest case shows a </a:t>
              </a:r>
              <a:r>
                <a:rPr lang="en-US" b="1" dirty="0"/>
                <a:t>3.4x speedup</a:t>
              </a:r>
              <a:r>
                <a:rPr lang="en-US" dirty="0"/>
                <a:t>.</a:t>
              </a:r>
              <a:endParaRPr lang="de-DE" dirty="0">
                <a:latin typeface="Charter"/>
                <a:cs typeface="Arial"/>
              </a:endParaRPr>
            </a:p>
          </p:txBody>
        </p:sp>
        <p:sp>
          <p:nvSpPr>
            <p:cNvPr id="33" name="TextBox 36">
              <a:extLst>
                <a:ext uri="{FF2B5EF4-FFF2-40B4-BE49-F238E27FC236}">
                  <a16:creationId xmlns:a16="http://schemas.microsoft.com/office/drawing/2014/main" id="{9AF79470-7B8B-0DB0-3FC5-B38AD56ECA76}"/>
                </a:ext>
              </a:extLst>
            </p:cNvPr>
            <p:cNvSpPr txBox="1"/>
            <p:nvPr/>
          </p:nvSpPr>
          <p:spPr>
            <a:xfrm>
              <a:off x="14353989" y="36885050"/>
              <a:ext cx="14411651" cy="1323439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b="1" dirty="0"/>
                <a:t>Performance gains decrease with game complexity</a:t>
              </a:r>
              <a:r>
                <a:rPr lang="en-US" dirty="0"/>
                <a:t>, due to increased branching and reduced vectorization efficiency.</a:t>
              </a:r>
              <a:endParaRPr lang="de-DE" dirty="0">
                <a:latin typeface="Charter"/>
                <a:cs typeface="Arial"/>
              </a:endParaRPr>
            </a:p>
          </p:txBody>
        </p:sp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5169B063-DF0F-B05C-661C-265ECD3F772F}"/>
                </a:ext>
              </a:extLst>
            </p:cNvPr>
            <p:cNvSpPr txBox="1"/>
            <p:nvPr/>
          </p:nvSpPr>
          <p:spPr>
            <a:xfrm>
              <a:off x="14353990" y="38725306"/>
              <a:ext cx="14411650" cy="193899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dirty="0"/>
                <a:t>These results highlight the scalability and speed of JAX-powered, object-centric RL environments — making </a:t>
              </a:r>
              <a:r>
                <a:rPr lang="en-US" b="1" dirty="0" err="1"/>
                <a:t>JAXtari</a:t>
              </a:r>
              <a:r>
                <a:rPr lang="en-US" b="1" dirty="0"/>
                <a:t> a strong foundation for modern RL research</a:t>
              </a:r>
              <a:r>
                <a:rPr lang="en-US" dirty="0"/>
                <a:t>.</a:t>
              </a:r>
              <a:endParaRPr lang="de-DE" dirty="0">
                <a:latin typeface="Charter"/>
                <a:cs typeface="Arial"/>
              </a:endParaRPr>
            </a:p>
          </p:txBody>
        </p:sp>
      </p:grpSp>
      <p:pic>
        <p:nvPicPr>
          <p:cNvPr id="25" name="Grafik 24">
            <a:extLst>
              <a:ext uri="{FF2B5EF4-FFF2-40B4-BE49-F238E27FC236}">
                <a16:creationId xmlns:a16="http://schemas.microsoft.com/office/drawing/2014/main" id="{D7DE8356-B290-55E9-D53D-D71EF48943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580551" y="34211507"/>
            <a:ext cx="11955447" cy="72816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_A0-01">
  <a:themeElements>
    <a:clrScheme name="Poster_A0-0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oster_A0-01">
      <a:majorFont>
        <a:latin typeface="FrontPage"/>
        <a:ea typeface=""/>
        <a:cs typeface="Arial"/>
      </a:majorFont>
      <a:minorFont>
        <a:latin typeface="Charter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rter" pitchFamily="2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512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4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harter" pitchFamily="2" charset="0"/>
            <a:cs typeface="Arial" charset="0"/>
          </a:defRPr>
        </a:defPPr>
      </a:lstStyle>
    </a:lnDef>
  </a:objectDefaults>
  <a:extraClrSchemeLst>
    <a:extraClrScheme>
      <a:clrScheme name="Poster_A0-0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ster_A0-0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oster_A0-0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Poster_A0-01</Template>
  <TotalTime>0</TotalTime>
  <Words>371</Words>
  <Application>Microsoft Office PowerPoint</Application>
  <PresentationFormat>Benutzerdefiniert</PresentationFormat>
  <Paragraphs>48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Charter</vt:lpstr>
      <vt:lpstr>FrontPage</vt:lpstr>
      <vt:lpstr>Poster_A0-01</vt:lpstr>
      <vt:lpstr>PowerPoint-Präsentation</vt:lpstr>
    </vt:vector>
  </TitlesOfParts>
  <Company>TU Darmstadt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A0</dc:title>
  <dc:creator>Birgit Swoboda</dc:creator>
  <cp:lastModifiedBy>Sebastian Wette</cp:lastModifiedBy>
  <cp:revision>32</cp:revision>
  <cp:lastPrinted>2023-06-01T08:31:38Z</cp:lastPrinted>
  <dcterms:created xsi:type="dcterms:W3CDTF">2008-06-02T14:00:57Z</dcterms:created>
  <dcterms:modified xsi:type="dcterms:W3CDTF">2025-03-24T10:21:15Z</dcterms:modified>
</cp:coreProperties>
</file>