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gif" ContentType="image/gif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920" y="756720"/>
            <a:ext cx="1080360" cy="112356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5319720" y="3268080"/>
            <a:ext cx="1080360" cy="112356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2560" cy="96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 flipH="1">
            <a:off x="7594560" y="460080"/>
            <a:ext cx="1080360" cy="112356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 flipH="1" rot="10800000">
            <a:off x="466200" y="8056080"/>
            <a:ext cx="1080360" cy="112356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://docs.python.org.ar/tutorial/3/classes.html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es.wikipedia.org/wiki/Programaci%C3%B3n_imperativa" TargetMode="External"/><Relationship Id="rId2" Type="http://schemas.openxmlformats.org/officeDocument/2006/relationships/hyperlink" Target="https://es.wikipedia.org/wiki/Lenguaje_de_m%C3%A1quina" TargetMode="External"/><Relationship Id="rId3" Type="http://schemas.openxmlformats.org/officeDocument/2006/relationships/hyperlink" Target="https://es.wikipedia.org/wiki/Lenguaje_de_programaci%C3%B3n_C" TargetMode="External"/><Relationship Id="rId4" Type="http://schemas.openxmlformats.org/officeDocument/2006/relationships/hyperlink" Target="https://es.wikipedia.org/wiki/BASIC" TargetMode="External"/><Relationship Id="rId5" Type="http://schemas.openxmlformats.org/officeDocument/2006/relationships/hyperlink" Target="https://es.wikipedia.org/wiki/Pascal_(lenguaje_de_programaci%C3%B3n)" TargetMode="External"/><Relationship Id="rId6" Type="http://schemas.openxmlformats.org/officeDocument/2006/relationships/hyperlink" Target="https://es.wikipedia.org/wiki/Programaci%C3%B3n_orientada_a_objetos" TargetMode="External"/><Relationship Id="rId7" Type="http://schemas.openxmlformats.org/officeDocument/2006/relationships/hyperlink" Target="https://es.wikipedia.org/wiki/C%2B%2B" TargetMode="External"/><Relationship Id="rId8" Type="http://schemas.openxmlformats.org/officeDocument/2006/relationships/hyperlink" Target="https://es.wikipedia.org/wiki/Java" TargetMode="External"/><Relationship Id="rId9" Type="http://schemas.openxmlformats.org/officeDocument/2006/relationships/hyperlink" Target="https://es.wikipedia.org/wiki/Smalltalk" TargetMode="External"/><Relationship Id="rId10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044880" y="1444320"/>
            <a:ext cx="3053160" cy="15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Clases y objetos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044880" y="3116520"/>
            <a:ext cx="3053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AR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Ing. en Software</a:t>
            </a:r>
            <a:endParaRPr b="0" lang="es-A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Clase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Una clase es un nuevo tipo de dato. Contiene :</a:t>
            </a:r>
            <a:br/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– Otros datos (que pueden ser de cualquier tipo)</a:t>
            </a:r>
            <a:br/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– Funciones (métodos), que operan sobre esos datos.</a:t>
            </a:r>
            <a:br/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declaran en el código de la siguiente forma:</a:t>
            </a:r>
            <a:br/>
            <a:endParaRPr b="0" lang="es-AR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b="1" lang="es-AR" sz="2400" spc="-1" strike="noStrike">
                <a:solidFill>
                  <a:srgbClr val="200080"/>
                </a:solidFill>
                <a:latin typeface="Arial"/>
                <a:ea typeface="Arial"/>
              </a:rPr>
              <a:t>class</a:t>
            </a:r>
            <a:r>
              <a:rPr b="0" lang="es-AR" sz="2400" spc="-1" strike="noStrike">
                <a:solidFill>
                  <a:srgbClr val="000020"/>
                </a:solidFill>
                <a:latin typeface="Arial"/>
                <a:ea typeface="Arial"/>
              </a:rPr>
              <a:t> Clase</a:t>
            </a:r>
            <a:r>
              <a:rPr b="0" lang="es-AR" sz="2400" spc="-1" strike="noStrike">
                <a:solidFill>
                  <a:srgbClr val="308080"/>
                </a:solidFill>
                <a:latin typeface="Arial"/>
                <a:ea typeface="Arial"/>
              </a:rPr>
              <a:t>:</a:t>
            </a:r>
            <a:br/>
            <a:r>
              <a:rPr b="0" lang="es-AR" sz="2400" spc="-1" strike="noStrike">
                <a:solidFill>
                  <a:srgbClr val="000020"/>
                </a:solidFill>
                <a:latin typeface="Arial"/>
                <a:ea typeface="Arial"/>
              </a:rPr>
              <a:t>    código_de_la_clase</a:t>
            </a:r>
            <a:endParaRPr b="0" lang="es-AR" sz="2400" spc="-1" strike="noStrike">
              <a:latin typeface="Arial"/>
            </a:endParaRPr>
          </a:p>
          <a:p>
            <a:pPr marL="1371600" indent="457200"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 marL="1371600" indent="457200"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 marL="1371600" indent="45720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Clase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140" name="Shape 118" descr=""/>
          <p:cNvPicPr/>
          <p:nvPr/>
        </p:nvPicPr>
        <p:blipFill>
          <a:blip r:embed="rId1"/>
          <a:stretch/>
        </p:blipFill>
        <p:spPr>
          <a:xfrm>
            <a:off x="2773440" y="1408320"/>
            <a:ext cx="3359160" cy="277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Atributos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Las variables incluidas en una clase se denominan ATRIBUTOS.</a:t>
            </a:r>
            <a:endParaRPr b="0" lang="es-AR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1599"/>
              </a:spcBef>
            </a:pPr>
            <a:r>
              <a:rPr b="1" lang="es-AR" sz="2400" spc="-1" strike="noStrike">
                <a:solidFill>
                  <a:srgbClr val="200080"/>
                </a:solidFill>
                <a:latin typeface="Arial"/>
                <a:ea typeface="Arial"/>
              </a:rPr>
              <a:t>class</a:t>
            </a:r>
            <a:r>
              <a:rPr b="0" lang="es-AR" sz="2400" spc="-1" strike="noStrike">
                <a:solidFill>
                  <a:srgbClr val="000020"/>
                </a:solidFill>
                <a:latin typeface="Arial"/>
                <a:ea typeface="Arial"/>
              </a:rPr>
              <a:t> Clase</a:t>
            </a:r>
            <a:r>
              <a:rPr b="0" lang="es-AR" sz="2400" spc="-1" strike="noStrike">
                <a:solidFill>
                  <a:srgbClr val="308080"/>
                </a:solidFill>
                <a:latin typeface="Arial"/>
                <a:ea typeface="Arial"/>
              </a:rPr>
              <a:t>:</a:t>
            </a:r>
            <a:br/>
            <a:r>
              <a:rPr b="0" lang="es-AR" sz="2400" spc="-1" strike="noStrike">
                <a:solidFill>
                  <a:srgbClr val="000020"/>
                </a:solidFill>
                <a:latin typeface="Arial"/>
                <a:ea typeface="Arial"/>
              </a:rPr>
              <a:t>    atributo1 </a:t>
            </a:r>
            <a:r>
              <a:rPr b="0" lang="es-AR" sz="2400" spc="-1" strike="noStrike">
                <a:solidFill>
                  <a:srgbClr val="308080"/>
                </a:solidFill>
                <a:latin typeface="Arial"/>
                <a:ea typeface="Arial"/>
              </a:rPr>
              <a:t>=</a:t>
            </a:r>
            <a:r>
              <a:rPr b="0" lang="es-AR" sz="2400" spc="-1" strike="noStrike">
                <a:solidFill>
                  <a:srgbClr val="000020"/>
                </a:solidFill>
                <a:latin typeface="Arial"/>
                <a:ea typeface="Arial"/>
              </a:rPr>
              <a:t> valor1</a:t>
            </a:r>
            <a:br/>
            <a:r>
              <a:rPr b="0" lang="es-AR" sz="2400" spc="-1" strike="noStrike">
                <a:solidFill>
                  <a:srgbClr val="000020"/>
                </a:solidFill>
                <a:latin typeface="Arial"/>
                <a:ea typeface="Arial"/>
              </a:rPr>
              <a:t>    atributo2 </a:t>
            </a:r>
            <a:r>
              <a:rPr b="0" lang="es-AR" sz="2400" spc="-1" strike="noStrike">
                <a:solidFill>
                  <a:srgbClr val="308080"/>
                </a:solidFill>
                <a:latin typeface="Arial"/>
                <a:ea typeface="Arial"/>
              </a:rPr>
              <a:t>=</a:t>
            </a:r>
            <a:r>
              <a:rPr b="0" lang="es-AR" sz="2400" spc="-1" strike="noStrike">
                <a:solidFill>
                  <a:srgbClr val="000020"/>
                </a:solidFill>
                <a:latin typeface="Arial"/>
                <a:ea typeface="Arial"/>
              </a:rPr>
              <a:t> valor2</a:t>
            </a:r>
            <a:endParaRPr b="0" lang="es-AR" sz="2400" spc="-1" strike="noStrike">
              <a:latin typeface="Arial"/>
            </a:endParaRPr>
          </a:p>
          <a:p>
            <a:pPr marL="1371600" indent="457200"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 marL="1371600" indent="457200"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 marL="1371600" indent="457200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 es la mejor forma, ya avanzaremos sobre esto.</a:t>
            </a:r>
            <a:endParaRPr b="0" lang="es-AR" sz="1800" spc="-1" strike="noStrike">
              <a:latin typeface="Arial"/>
            </a:endParaRPr>
          </a:p>
          <a:p>
            <a:pPr marL="1371600" indent="45720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Métodos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Las clases pueden contener funciones. A éstas se les denomina MÉTODOS.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s-AR" sz="2400" spc="-1" strike="noStrike">
                <a:solidFill>
                  <a:srgbClr val="200080"/>
                </a:solidFill>
                <a:latin typeface="Arial"/>
                <a:ea typeface="Arial"/>
              </a:rPr>
              <a:t>class</a:t>
            </a:r>
            <a:r>
              <a:rPr b="0" lang="es-AR" sz="2400" spc="-1" strike="noStrike">
                <a:solidFill>
                  <a:srgbClr val="000020"/>
                </a:solidFill>
                <a:latin typeface="Arial"/>
                <a:ea typeface="Arial"/>
              </a:rPr>
              <a:t> MiClase</a:t>
            </a:r>
            <a:r>
              <a:rPr b="0" lang="es-AR" sz="2400" spc="-1" strike="noStrike">
                <a:solidFill>
                  <a:srgbClr val="308080"/>
                </a:solidFill>
                <a:latin typeface="Arial"/>
                <a:ea typeface="Arial"/>
              </a:rPr>
              <a:t>:</a:t>
            </a:r>
            <a:br/>
            <a:r>
              <a:rPr b="0" lang="es-AR" sz="2400" spc="-1" strike="noStrike">
                <a:solidFill>
                  <a:srgbClr val="000020"/>
                </a:solidFill>
                <a:latin typeface="Arial"/>
                <a:ea typeface="Arial"/>
              </a:rPr>
              <a:t>    </a:t>
            </a:r>
            <a:r>
              <a:rPr b="1" lang="es-AR" sz="2400" spc="-1" strike="noStrike">
                <a:solidFill>
                  <a:srgbClr val="200080"/>
                </a:solidFill>
                <a:latin typeface="Arial"/>
                <a:ea typeface="Arial"/>
              </a:rPr>
              <a:t>def</a:t>
            </a:r>
            <a:r>
              <a:rPr b="0" lang="es-AR" sz="2400" spc="-1" strike="noStrike">
                <a:solidFill>
                  <a:srgbClr val="000020"/>
                </a:solidFill>
                <a:latin typeface="Arial"/>
                <a:ea typeface="Arial"/>
              </a:rPr>
              <a:t> metodo</a:t>
            </a:r>
            <a:r>
              <a:rPr b="0" lang="es-AR" sz="2400" spc="-1" strike="noStrike">
                <a:solidFill>
                  <a:srgbClr val="308080"/>
                </a:solidFill>
                <a:latin typeface="Arial"/>
                <a:ea typeface="Arial"/>
              </a:rPr>
              <a:t>(</a:t>
            </a:r>
            <a:r>
              <a:rPr b="0" lang="es-AR" sz="2400" spc="-1" strike="noStrike">
                <a:solidFill>
                  <a:srgbClr val="000020"/>
                </a:solidFill>
                <a:latin typeface="Arial"/>
                <a:ea typeface="Arial"/>
              </a:rPr>
              <a:t>self</a:t>
            </a:r>
            <a:r>
              <a:rPr b="0" lang="es-AR" sz="2400" spc="-1" strike="noStrike">
                <a:solidFill>
                  <a:srgbClr val="308080"/>
                </a:solidFill>
                <a:latin typeface="Arial"/>
                <a:ea typeface="Arial"/>
              </a:rPr>
              <a:t>,</a:t>
            </a:r>
            <a:r>
              <a:rPr b="0" lang="es-AR" sz="2400" spc="-1" strike="noStrike">
                <a:solidFill>
                  <a:srgbClr val="000020"/>
                </a:solidFill>
                <a:latin typeface="Arial"/>
                <a:ea typeface="Arial"/>
              </a:rPr>
              <a:t> </a:t>
            </a:r>
            <a:r>
              <a:rPr b="0" lang="es-AR" sz="2400" spc="-1" strike="noStrike">
                <a:solidFill>
                  <a:srgbClr val="308080"/>
                </a:solidFill>
                <a:latin typeface="Arial"/>
                <a:ea typeface="Arial"/>
              </a:rPr>
              <a:t>[</a:t>
            </a:r>
            <a:r>
              <a:rPr b="0" lang="es-AR" sz="2400" spc="-1" strike="noStrike">
                <a:solidFill>
                  <a:srgbClr val="000020"/>
                </a:solidFill>
                <a:latin typeface="Arial"/>
                <a:ea typeface="Arial"/>
              </a:rPr>
              <a:t>parametros</a:t>
            </a:r>
            <a:r>
              <a:rPr b="0" lang="es-AR" sz="2400" spc="-1" strike="noStrike">
                <a:solidFill>
                  <a:srgbClr val="308080"/>
                </a:solidFill>
                <a:latin typeface="Arial"/>
                <a:ea typeface="Arial"/>
              </a:rPr>
              <a:t>]):</a:t>
            </a:r>
            <a:br/>
            <a:r>
              <a:rPr b="0" lang="es-AR" sz="2400" spc="-1" strike="noStrike">
                <a:solidFill>
                  <a:srgbClr val="000020"/>
                </a:solidFill>
                <a:latin typeface="Arial"/>
                <a:ea typeface="Arial"/>
              </a:rPr>
              <a:t>         codigo_metodo</a:t>
            </a:r>
            <a:br/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self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: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 el primer parámetro de cualquier método.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Hace referencia a la propia clase (y a su contenido).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 un parámetro implícito. No hace falta enviarlo.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Objeto - Instancia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Una vez definida la clase, podemos crear una instancia de la clase, un objeto.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Basta con ejecutar la instrucción de asignación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</a:pPr>
            <a:r>
              <a:rPr b="0" lang="es-AR" sz="2400" spc="-1" strike="noStrike">
                <a:solidFill>
                  <a:srgbClr val="000020"/>
                </a:solidFill>
                <a:latin typeface="Arial"/>
                <a:ea typeface="Arial"/>
              </a:rPr>
              <a:t>objeto </a:t>
            </a:r>
            <a:r>
              <a:rPr b="0" lang="es-AR" sz="2400" spc="-1" strike="noStrike">
                <a:solidFill>
                  <a:srgbClr val="308080"/>
                </a:solidFill>
                <a:latin typeface="Arial"/>
                <a:ea typeface="Arial"/>
              </a:rPr>
              <a:t>=</a:t>
            </a:r>
            <a:r>
              <a:rPr b="0" lang="es-AR" sz="2400" spc="-1" strike="noStrike">
                <a:solidFill>
                  <a:srgbClr val="000020"/>
                </a:solidFill>
                <a:latin typeface="Arial"/>
                <a:ea typeface="Arial"/>
              </a:rPr>
              <a:t> MiClase</a:t>
            </a:r>
            <a:r>
              <a:rPr b="0" lang="es-AR" sz="2400" spc="-1" strike="noStrike">
                <a:solidFill>
                  <a:srgbClr val="308080"/>
                </a:solidFill>
                <a:latin typeface="Arial"/>
                <a:ea typeface="Arial"/>
              </a:rPr>
              <a:t>()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Si hacemos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print objeto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python nos entrega. 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&lt;__main__.MiClase at 0x7f6ef0e7f048&gt;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Donde __main__ es nombre del scope  en el que se ejecuta el código de nivel superior.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Y “at NumeroHexa” es el lugar de memoria donde lo almaceno Python.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Objeto - Instancia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Entonces un objeto: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Toma todas las características de la clase, pero ahora ocupa un lugar de memoria con sus atributos y métodos.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Como analogía, una clase puede ser pensada como una plantilla y un objeto es una copia de esa plantilla que además tiene rellenados los datos. 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Objetos y Clases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150" name="Shape 148" descr=""/>
          <p:cNvPicPr/>
          <p:nvPr/>
        </p:nvPicPr>
        <p:blipFill>
          <a:blip r:embed="rId1"/>
          <a:srcRect l="36013" t="5726" r="12037" b="5726"/>
          <a:stretch/>
        </p:blipFill>
        <p:spPr>
          <a:xfrm>
            <a:off x="2570400" y="1370160"/>
            <a:ext cx="3418200" cy="288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Constructor.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Constructor es una subrutina cuya misión es inicializar un objeto de una clase.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En el constructor se asignan los valores iniciales del nuevo objeto.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Dependiendo del lenguaje tienen más funcionalidades como la toma de memoria para el objeto.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__init__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Las clases de Python no tienen constructores o destructores explícitos. Las clases de Python tienen algo similar a un constructor: el método __init__.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 la manera en la que vamos a declarar nuestros atributos.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55" name="Shape 161" descr=""/>
          <p:cNvPicPr/>
          <p:nvPr/>
        </p:nvPicPr>
        <p:blipFill>
          <a:blip r:embed="rId1"/>
          <a:srcRect l="0" t="18865" r="0" b="0"/>
          <a:stretch/>
        </p:blipFill>
        <p:spPr>
          <a:xfrm>
            <a:off x="2468880" y="2249280"/>
            <a:ext cx="3970440" cy="111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__init__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•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__init__ se llama inmediatamente tras crear una instancia de la clase.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•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Sería tentador pero incorrecto denominar a esto el constructor de la clase. Es tentador porque parece igual a un constructor (por convención, __init__ es el primer método definido para la clase), actúa como uno (es el primer pedazo de código que se ejecuta en una instancia de la clase recién creada), e incluso suena como uno.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•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Incorrecto, porque el objeto ya ha sido construido para cuando se llama a __init__, y ya tiene una referencia válida a la nueva instancia de la clase. Pero __init__ es lo más parecido a un constructor que va a encontrar en Python,  cumple el mismo papel.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Repaso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 la materia Modelado: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¿Que es una clase?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¿Que es un atributo?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¿Que es un método?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23" name="Shape 70" descr=""/>
          <p:cNvPicPr/>
          <p:nvPr/>
        </p:nvPicPr>
        <p:blipFill>
          <a:blip r:embed="rId1"/>
          <a:stretch/>
        </p:blipFill>
        <p:spPr>
          <a:xfrm>
            <a:off x="4024440" y="1256040"/>
            <a:ext cx="3359160" cy="277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Ejemplo bolsa Basico.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893320" y="1231920"/>
            <a:ext cx="2321640" cy="20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42000"/>
              </a:lnSpc>
            </a:pPr>
            <a:r>
              <a:rPr b="1" lang="es-AR" sz="1000" spc="-1" strike="noStrike">
                <a:solidFill>
                  <a:srgbClr val="007020"/>
                </a:solidFill>
                <a:latin typeface="Consolas"/>
                <a:ea typeface="Consolas"/>
              </a:rPr>
              <a:t>class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1" lang="es-AR" sz="1000" spc="-1" strike="noStrike">
                <a:solidFill>
                  <a:srgbClr val="0e84b5"/>
                </a:solidFill>
                <a:latin typeface="Consolas"/>
                <a:ea typeface="Consolas"/>
              </a:rPr>
              <a:t>Bolsa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br/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   </a:t>
            </a:r>
            <a:r>
              <a:rPr b="1" lang="es-AR" sz="1000" spc="-1" strike="noStrike">
                <a:solidFill>
                  <a:srgbClr val="007020"/>
                </a:solidFill>
                <a:latin typeface="Consolas"/>
                <a:ea typeface="Consolas"/>
              </a:rPr>
              <a:t>def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0" lang="es-AR" sz="1000" spc="-1" strike="noStrike">
                <a:solidFill>
                  <a:srgbClr val="06287e"/>
                </a:solidFill>
                <a:latin typeface="Consolas"/>
                <a:ea typeface="Consolas"/>
              </a:rPr>
              <a:t>__init__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(</a:t>
            </a:r>
            <a:r>
              <a:rPr b="0" lang="es-AR" sz="1000" spc="-1" strike="noStrike">
                <a:solidFill>
                  <a:srgbClr val="007020"/>
                </a:solidFill>
                <a:latin typeface="Consolas"/>
                <a:ea typeface="Consolas"/>
              </a:rPr>
              <a:t>self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):</a:t>
            </a:r>
            <a:br/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       </a:t>
            </a:r>
            <a:r>
              <a:rPr b="0" lang="es-AR" sz="1000" spc="-1" strike="noStrike">
                <a:solidFill>
                  <a:srgbClr val="007020"/>
                </a:solidFill>
                <a:latin typeface="Consolas"/>
                <a:ea typeface="Consolas"/>
              </a:rPr>
              <a:t>self</a:t>
            </a:r>
            <a:r>
              <a:rPr b="0" lang="es-AR" sz="1000" spc="-1" strike="noStrike">
                <a:solidFill>
                  <a:srgbClr val="666666"/>
                </a:solidFill>
                <a:latin typeface="Consolas"/>
                <a:ea typeface="Consolas"/>
              </a:rPr>
              <a:t>.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datos </a:t>
            </a:r>
            <a:r>
              <a:rPr b="0" lang="es-AR" sz="1000" spc="-1" strike="noStrike">
                <a:solidFill>
                  <a:srgbClr val="666666"/>
                </a:solidFill>
                <a:latin typeface="Consolas"/>
                <a:ea typeface="Consolas"/>
              </a:rPr>
              <a:t>=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[]</a:t>
            </a:r>
            <a:br/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   </a:t>
            </a:r>
            <a:r>
              <a:rPr b="1" lang="es-AR" sz="1000" spc="-1" strike="noStrike">
                <a:solidFill>
                  <a:srgbClr val="007020"/>
                </a:solidFill>
                <a:latin typeface="Consolas"/>
                <a:ea typeface="Consolas"/>
              </a:rPr>
              <a:t>def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0" lang="es-AR" sz="1000" spc="-1" strike="noStrike">
                <a:solidFill>
                  <a:srgbClr val="06287e"/>
                </a:solidFill>
                <a:latin typeface="Consolas"/>
                <a:ea typeface="Consolas"/>
              </a:rPr>
              <a:t>agregar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(</a:t>
            </a:r>
            <a:r>
              <a:rPr b="0" lang="es-AR" sz="1000" spc="-1" strike="noStrike">
                <a:solidFill>
                  <a:srgbClr val="007020"/>
                </a:solidFill>
                <a:latin typeface="Consolas"/>
                <a:ea typeface="Consolas"/>
              </a:rPr>
              <a:t>self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, x):</a:t>
            </a:r>
            <a:br/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       </a:t>
            </a:r>
            <a:r>
              <a:rPr b="0" lang="es-AR" sz="1000" spc="-1" strike="noStrike">
                <a:solidFill>
                  <a:srgbClr val="007020"/>
                </a:solidFill>
                <a:latin typeface="Consolas"/>
                <a:ea typeface="Consolas"/>
              </a:rPr>
              <a:t>self</a:t>
            </a:r>
            <a:r>
              <a:rPr b="0" lang="es-AR" sz="1000" spc="-1" strike="noStrike">
                <a:solidFill>
                  <a:srgbClr val="666666"/>
                </a:solidFill>
                <a:latin typeface="Consolas"/>
                <a:ea typeface="Consolas"/>
              </a:rPr>
              <a:t>.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datos</a:t>
            </a:r>
            <a:r>
              <a:rPr b="0" lang="es-AR" sz="1000" spc="-1" strike="noStrike">
                <a:solidFill>
                  <a:srgbClr val="666666"/>
                </a:solidFill>
                <a:latin typeface="Consolas"/>
                <a:ea typeface="Consolas"/>
              </a:rPr>
              <a:t>.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append(x)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42000"/>
              </a:lnSpc>
              <a:spcBef>
                <a:spcPts val="799"/>
              </a:spcBef>
            </a:pP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bolsita = Bolsa()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42000"/>
              </a:lnSpc>
              <a:spcBef>
                <a:spcPts val="799"/>
              </a:spcBef>
            </a:pP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bolsita.agregar(1)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42000"/>
              </a:lnSpc>
              <a:spcBef>
                <a:spcPts val="799"/>
              </a:spcBef>
            </a:pPr>
            <a:br/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1599"/>
              </a:spcAft>
            </a:pPr>
            <a:endParaRPr b="0" lang="es-AR" sz="1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5672880" y="1343880"/>
            <a:ext cx="2196360" cy="6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__init__ solo inicializa la variable en vacía.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 flipH="1">
            <a:off x="4599000" y="1658160"/>
            <a:ext cx="1071000" cy="16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"/>
          <p:cNvSpPr/>
          <p:nvPr/>
        </p:nvSpPr>
        <p:spPr>
          <a:xfrm>
            <a:off x="2091960" y="2291760"/>
            <a:ext cx="1051200" cy="3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6"/>
          <p:cNvSpPr/>
          <p:nvPr/>
        </p:nvSpPr>
        <p:spPr>
          <a:xfrm>
            <a:off x="384120" y="1940040"/>
            <a:ext cx="2196360" cy="6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Con </a:t>
            </a:r>
            <a:r>
              <a:rPr b="1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self</a:t>
            </a: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 se accede a las variables.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5394960" y="2647800"/>
            <a:ext cx="2196360" cy="6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Instancia.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 rot="10800000">
            <a:off x="4469760" y="2675880"/>
            <a:ext cx="925200" cy="19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9"/>
          <p:cNvSpPr/>
          <p:nvPr/>
        </p:nvSpPr>
        <p:spPr>
          <a:xfrm>
            <a:off x="874080" y="3361320"/>
            <a:ext cx="2196360" cy="6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Llamada al método.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 flipH="1" rot="10800000">
            <a:off x="1998360" y="3768840"/>
            <a:ext cx="984960" cy="38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Ejemplo bolsa tamaño.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11760" y="1225080"/>
            <a:ext cx="3049560" cy="19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42000"/>
              </a:lnSpc>
            </a:pPr>
            <a:r>
              <a:rPr b="1" lang="es-AR" sz="1000" spc="-1" strike="noStrike">
                <a:solidFill>
                  <a:srgbClr val="007020"/>
                </a:solidFill>
                <a:latin typeface="Consolas"/>
                <a:ea typeface="Consolas"/>
              </a:rPr>
              <a:t>class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1" lang="es-AR" sz="1000" spc="-1" strike="noStrike">
                <a:solidFill>
                  <a:srgbClr val="0e84b5"/>
                </a:solidFill>
                <a:latin typeface="Consolas"/>
                <a:ea typeface="Consolas"/>
              </a:rPr>
              <a:t>Bolsa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br/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   </a:t>
            </a:r>
            <a:r>
              <a:rPr b="1" lang="es-AR" sz="1000" spc="-1" strike="noStrike">
                <a:solidFill>
                  <a:srgbClr val="007020"/>
                </a:solidFill>
                <a:latin typeface="Consolas"/>
                <a:ea typeface="Consolas"/>
              </a:rPr>
              <a:t>def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0" lang="es-AR" sz="1000" spc="-1" strike="noStrike">
                <a:solidFill>
                  <a:srgbClr val="06287e"/>
                </a:solidFill>
                <a:latin typeface="Consolas"/>
                <a:ea typeface="Consolas"/>
              </a:rPr>
              <a:t>__init__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(</a:t>
            </a:r>
            <a:r>
              <a:rPr b="0" lang="es-AR" sz="1000" spc="-1" strike="noStrike">
                <a:solidFill>
                  <a:srgbClr val="007020"/>
                </a:solidFill>
                <a:latin typeface="Consolas"/>
                <a:ea typeface="Consolas"/>
              </a:rPr>
              <a:t>self, tamanio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):</a:t>
            </a:r>
            <a:br/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       </a:t>
            </a:r>
            <a:r>
              <a:rPr b="0" lang="es-AR" sz="1000" spc="-1" strike="noStrike">
                <a:solidFill>
                  <a:srgbClr val="007020"/>
                </a:solidFill>
                <a:latin typeface="Consolas"/>
                <a:ea typeface="Consolas"/>
              </a:rPr>
              <a:t>self</a:t>
            </a:r>
            <a:r>
              <a:rPr b="0" lang="es-AR" sz="1000" spc="-1" strike="noStrike">
                <a:solidFill>
                  <a:srgbClr val="666666"/>
                </a:solidFill>
                <a:latin typeface="Consolas"/>
                <a:ea typeface="Consolas"/>
              </a:rPr>
              <a:t>.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datos </a:t>
            </a:r>
            <a:r>
              <a:rPr b="0" lang="es-AR" sz="1000" spc="-1" strike="noStrike">
                <a:solidFill>
                  <a:srgbClr val="666666"/>
                </a:solidFill>
                <a:latin typeface="Consolas"/>
                <a:ea typeface="Consolas"/>
              </a:rPr>
              <a:t>=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[]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42000"/>
              </a:lnSpc>
              <a:spcBef>
                <a:spcPts val="799"/>
              </a:spcBef>
            </a:pPr>
            <a:r>
              <a:rPr b="0" lang="es-AR" sz="1000" spc="-1" strike="noStrike">
                <a:solidFill>
                  <a:srgbClr val="007020"/>
                </a:solidFill>
                <a:latin typeface="Consolas"/>
                <a:ea typeface="Consolas"/>
              </a:rPr>
              <a:t> </a:t>
            </a:r>
            <a:r>
              <a:rPr b="0" lang="es-AR" sz="1000" spc="-1" strike="noStrike">
                <a:solidFill>
                  <a:srgbClr val="007020"/>
                </a:solidFill>
                <a:latin typeface="Consolas"/>
                <a:ea typeface="Consolas"/>
              </a:rPr>
              <a:t>self</a:t>
            </a:r>
            <a:r>
              <a:rPr b="0" lang="es-AR" sz="1000" spc="-1" strike="noStrike">
                <a:solidFill>
                  <a:srgbClr val="666666"/>
                </a:solidFill>
                <a:latin typeface="Consolas"/>
                <a:ea typeface="Consolas"/>
              </a:rPr>
              <a:t>.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tamanio </a:t>
            </a:r>
            <a:r>
              <a:rPr b="0" lang="es-AR" sz="1000" spc="-1" strike="noStrike">
                <a:solidFill>
                  <a:srgbClr val="666666"/>
                </a:solidFill>
                <a:latin typeface="Consolas"/>
                <a:ea typeface="Consolas"/>
              </a:rPr>
              <a:t>=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tamanio</a:t>
            </a:r>
            <a:br/>
            <a:br/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   </a:t>
            </a:r>
            <a:r>
              <a:rPr b="1" lang="es-AR" sz="1000" spc="-1" strike="noStrike">
                <a:solidFill>
                  <a:srgbClr val="007020"/>
                </a:solidFill>
                <a:latin typeface="Consolas"/>
                <a:ea typeface="Consolas"/>
              </a:rPr>
              <a:t>def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0" lang="es-AR" sz="1000" spc="-1" strike="noStrike">
                <a:solidFill>
                  <a:srgbClr val="06287e"/>
                </a:solidFill>
                <a:latin typeface="Consolas"/>
                <a:ea typeface="Consolas"/>
              </a:rPr>
              <a:t>agregar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(</a:t>
            </a:r>
            <a:r>
              <a:rPr b="0" lang="es-AR" sz="1000" spc="-1" strike="noStrike">
                <a:solidFill>
                  <a:srgbClr val="007020"/>
                </a:solidFill>
                <a:latin typeface="Consolas"/>
                <a:ea typeface="Consolas"/>
              </a:rPr>
              <a:t>self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, x):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42000"/>
              </a:lnSpc>
              <a:spcBef>
                <a:spcPts val="799"/>
              </a:spcBef>
            </a:pP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if self.tamanio &lt; len(self.datos)</a:t>
            </a:r>
            <a:br/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        </a:t>
            </a:r>
            <a:r>
              <a:rPr b="0" lang="es-AR" sz="1000" spc="-1" strike="noStrike">
                <a:solidFill>
                  <a:srgbClr val="007020"/>
                </a:solidFill>
                <a:latin typeface="Consolas"/>
                <a:ea typeface="Consolas"/>
              </a:rPr>
              <a:t>self</a:t>
            </a:r>
            <a:r>
              <a:rPr b="0" lang="es-AR" sz="1000" spc="-1" strike="noStrike">
                <a:solidFill>
                  <a:srgbClr val="666666"/>
                </a:solidFill>
                <a:latin typeface="Consolas"/>
                <a:ea typeface="Consolas"/>
              </a:rPr>
              <a:t>.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datos</a:t>
            </a:r>
            <a:r>
              <a:rPr b="0" lang="es-AR" sz="1000" spc="-1" strike="noStrike">
                <a:solidFill>
                  <a:srgbClr val="666666"/>
                </a:solidFill>
                <a:latin typeface="Consolas"/>
                <a:ea typeface="Consolas"/>
              </a:rPr>
              <a:t>.</a:t>
            </a: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append(x)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42000"/>
              </a:lnSpc>
              <a:spcBef>
                <a:spcPts val="799"/>
              </a:spcBef>
            </a:pP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bolsita = Bolsa(10)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42000"/>
              </a:lnSpc>
              <a:spcBef>
                <a:spcPts val="799"/>
              </a:spcBef>
            </a:pPr>
            <a:r>
              <a:rPr b="0" lang="es-AR" sz="1000" spc="-1" strike="noStrike">
                <a:solidFill>
                  <a:srgbClr val="333333"/>
                </a:solidFill>
                <a:latin typeface="Consolas"/>
                <a:ea typeface="Consolas"/>
              </a:rPr>
              <a:t>bolsita.agregar(1)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1599"/>
              </a:spcAft>
            </a:pPr>
            <a:endParaRPr b="0" lang="es-AR" sz="1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143960" y="2257200"/>
            <a:ext cx="2196360" cy="6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__init__  recibe e inicializa el tamaño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 rot="10800000">
            <a:off x="2569680" y="1649520"/>
            <a:ext cx="1594080" cy="75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 rot="10800000">
            <a:off x="2490120" y="2205720"/>
            <a:ext cx="165384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"/>
          <p:cNvSpPr/>
          <p:nvPr/>
        </p:nvSpPr>
        <p:spPr>
          <a:xfrm rot="10800000">
            <a:off x="1716120" y="3483360"/>
            <a:ext cx="1851840" cy="1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7"/>
          <p:cNvSpPr/>
          <p:nvPr/>
        </p:nvSpPr>
        <p:spPr>
          <a:xfrm>
            <a:off x="3601080" y="3416040"/>
            <a:ext cx="234180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cuando creo la instancia le paso el valor, mirar que no tengo que pasar self</a:t>
            </a:r>
            <a:endParaRPr b="0" lang="es-AR" sz="1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Ejemplo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176" name="Shape 198" descr=""/>
          <p:cNvPicPr/>
          <p:nvPr/>
        </p:nvPicPr>
        <p:blipFill>
          <a:blip r:embed="rId1"/>
          <a:srcRect l="0" t="4712" r="0" b="0"/>
          <a:stretch/>
        </p:blipFill>
        <p:spPr>
          <a:xfrm>
            <a:off x="1757880" y="1226880"/>
            <a:ext cx="5533920" cy="365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Práctico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Crear una clase persona, con atributos nombre, apellido, edad y métodos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cumpleanios()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suma 1 a la edad y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comotellamas()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te imprime una frase como “Me llamo Jose Perez”.</a:t>
            </a:r>
            <a:endParaRPr b="0" lang="es-AR" sz="18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AutoNum type="alphaLcPeriod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Crear las instancias de objetos con mi nombre y el de mis compañeros.</a:t>
            </a:r>
            <a:endParaRPr b="0" lang="es-AR" sz="14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Crear la clase auto, con los atributos, marca, modelo, kilometraje (arranca en cero no se inicializa por atributo), consumo (litro por 1km). Y los métodos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viaje(km)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, que se le pasa los kilómetros recorri,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cuantogaste(precio),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le paso el precio de la nafta y me devuelve cuanto gaste según kilometraje y consumo.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73640" y="1806480"/>
            <a:ext cx="7595280" cy="15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Herencia y sobrecarga</a:t>
            </a:r>
            <a:endParaRPr b="0" lang="es-AR" sz="4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Herencia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“</a:t>
            </a: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 la propiedad de crear nuevos datos a partir de los ya existentes (progenitores). Heredamos sus atributos y métodos. Podemos sobrescribirlos para adaptarlos a la clase heredada (clase hija).”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•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La herencia es el mecanismo de reutilización de código por excelencia en Programación Orientada a Objetos.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•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Sirve para ampliar, particularizar o mejorar determinadas clases en otras nuevas. Las clases padre/madre siguen vigentes, por lo que no es necesario retocar el código que ya funcionaba.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Herencia 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11760" y="1212120"/>
            <a:ext cx="8519040" cy="344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Esta propiedad nos permite crear nuevas clases a partir de clases existentes,</a:t>
            </a:r>
            <a:br/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conservando las propiedades de la clase original y añadiendo otras nuevas.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599"/>
              </a:spcBef>
            </a:pPr>
            <a:r>
              <a:rPr b="1" lang="es-AR" sz="1100" spc="-1" strike="noStrike">
                <a:solidFill>
                  <a:srgbClr val="0033cc"/>
                </a:solidFill>
                <a:latin typeface="Arial"/>
                <a:ea typeface="Arial"/>
              </a:rPr>
              <a:t>class</a:t>
            </a:r>
            <a:r>
              <a:rPr b="0" lang="es-AR" sz="1100" spc="-1" strike="noStrike">
                <a:solidFill>
                  <a:srgbClr val="000000"/>
                </a:solidFill>
                <a:latin typeface="Arial"/>
                <a:ea typeface="Arial"/>
              </a:rPr>
              <a:t> Instrumento: </a:t>
            </a:r>
            <a:br/>
            <a:r>
              <a:rPr b="0" lang="es-AR" sz="11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s-AR" sz="1100" spc="-1" strike="noStrike">
                <a:solidFill>
                  <a:srgbClr val="0033cc"/>
                </a:solidFill>
                <a:latin typeface="Arial"/>
                <a:ea typeface="Arial"/>
              </a:rPr>
              <a:t>pass</a:t>
            </a:r>
            <a:br/>
            <a:r>
              <a:rPr b="1" lang="es-AR" sz="1100" spc="-1" strike="noStrike">
                <a:solidFill>
                  <a:srgbClr val="0033cc"/>
                </a:solidFill>
                <a:latin typeface="Arial"/>
                <a:ea typeface="Arial"/>
              </a:rPr>
              <a:t>class</a:t>
            </a:r>
            <a:r>
              <a:rPr b="0" lang="es-AR" sz="1100" spc="-1" strike="noStrike">
                <a:solidFill>
                  <a:srgbClr val="000000"/>
                </a:solidFill>
                <a:latin typeface="Arial"/>
                <a:ea typeface="Arial"/>
              </a:rPr>
              <a:t> Guitarra(Instrumento):</a:t>
            </a:r>
            <a:br/>
            <a:r>
              <a:rPr b="0" lang="es-AR" sz="11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s-AR" sz="1100" spc="-1" strike="noStrike">
                <a:solidFill>
                  <a:srgbClr val="0033cc"/>
                </a:solidFill>
                <a:latin typeface="Arial"/>
                <a:ea typeface="Arial"/>
              </a:rPr>
              <a:t>pass</a:t>
            </a:r>
            <a:br/>
            <a:r>
              <a:rPr b="1" lang="es-AR" sz="1100" spc="-1" strike="noStrike">
                <a:solidFill>
                  <a:srgbClr val="0033cc"/>
                </a:solidFill>
                <a:latin typeface="Arial"/>
                <a:ea typeface="Arial"/>
              </a:rPr>
              <a:t>class</a:t>
            </a:r>
            <a:r>
              <a:rPr b="0" lang="es-AR" sz="1100" spc="-1" strike="noStrike">
                <a:solidFill>
                  <a:srgbClr val="000000"/>
                </a:solidFill>
                <a:latin typeface="Arial"/>
                <a:ea typeface="Arial"/>
              </a:rPr>
              <a:t> Bajo(Instrumento):</a:t>
            </a:r>
            <a:br/>
            <a:r>
              <a:rPr b="0" lang="es-AR" sz="11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s-AR" sz="1100" spc="-1" strike="noStrike">
                <a:solidFill>
                  <a:srgbClr val="0033cc"/>
                </a:solidFill>
                <a:latin typeface="Arial"/>
                <a:ea typeface="Arial"/>
              </a:rPr>
              <a:t>pass</a:t>
            </a:r>
            <a:endParaRPr b="0" lang="es-AR" sz="11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Lo interesante de la herencia, es que las clases “hijas” o subclases, pueden definir métodos propios que no existen en el “padre”, y también pueden redefinir métodos que sí existen en el “padre”</a:t>
            </a:r>
            <a:endParaRPr b="0" lang="es-A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Por ejemplo: podríamos redefinir la clase tocar de cada uno de los instrumentos.</a:t>
            </a:r>
            <a:endParaRPr b="0" lang="es-A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398040" y="2048040"/>
            <a:ext cx="1289520" cy="4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Clase Padre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3600000" y="3168000"/>
            <a:ext cx="1289520" cy="4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Clases Hijas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 flipH="1">
            <a:off x="1511640" y="2232000"/>
            <a:ext cx="181584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6"/>
          <p:cNvSpPr/>
          <p:nvPr/>
        </p:nvSpPr>
        <p:spPr>
          <a:xfrm rot="10800000">
            <a:off x="2376360" y="3085920"/>
            <a:ext cx="1176840" cy="36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7"/>
          <p:cNvSpPr/>
          <p:nvPr/>
        </p:nvSpPr>
        <p:spPr>
          <a:xfrm flipH="1">
            <a:off x="2175480" y="3449160"/>
            <a:ext cx="136908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Sobrecarga de Métodos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En C++ y Java admiten la sobrecarga de funciones por lista de argumentos, e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 decir una clase puede tener varios métodos con el mismo nombre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, pero con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argumentos en distinta cantidad, o de distinto tipo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Python no admite sobrecarga de funciones. 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Los métodos se definen sólo por su nombre y hay un único método por clase con un nombre dado.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Sobrecarga de Métodos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Python sustituye de manera que si una clase sucesora tiene un método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__init__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, siempre sustituye al método __init__ de su clase padre, incluso si éste lo define con una lista de argumentos diferentes. Y se aplica lo mismo a cualquier otro método.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Por lo cual cuando creamos una clase derivada a partir de una clase padre y tenemos que la clase derivada proporciona o requiere su propio método __init__ , este método de la clase derivada debe llamar explícitamente el método __init__ de la clase base.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Sobrecarga __init__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a663b8"/>
                </a:solidFill>
                <a:latin typeface="Consolas"/>
                <a:ea typeface="Consolas"/>
              </a:rPr>
              <a:t>class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Persona:</a:t>
            </a:r>
            <a:br/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   </a:t>
            </a:r>
            <a:r>
              <a:rPr b="0" lang="es-AR" sz="1200" spc="-1" strike="noStrike">
                <a:solidFill>
                  <a:srgbClr val="06960e"/>
                </a:solidFill>
                <a:latin typeface="Consolas"/>
                <a:ea typeface="Consolas"/>
              </a:rPr>
              <a:t>"Clase que representa una persona."</a:t>
            </a:r>
            <a:br/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   </a:t>
            </a:r>
            <a:r>
              <a:rPr b="0" lang="es-AR" sz="1200" spc="-1" strike="noStrike">
                <a:solidFill>
                  <a:srgbClr val="a663b8"/>
                </a:solidFill>
                <a:latin typeface="Consolas"/>
                <a:ea typeface="Consolas"/>
              </a:rPr>
              <a:t>def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0" lang="es-AR" sz="1200" spc="-1" strike="noStrike">
                <a:solidFill>
                  <a:srgbClr val="ff9400"/>
                </a:solidFill>
                <a:latin typeface="Consolas"/>
                <a:ea typeface="Consolas"/>
              </a:rPr>
              <a:t>__init__</a:t>
            </a:r>
            <a:r>
              <a:rPr b="0" lang="es-AR" sz="1200" spc="-1" strike="noStrike">
                <a:solidFill>
                  <a:srgbClr val="222222"/>
                </a:solidFill>
                <a:latin typeface="Consolas"/>
                <a:ea typeface="Consolas"/>
              </a:rPr>
              <a:t>(</a:t>
            </a:r>
            <a:r>
              <a:rPr b="0" lang="es-AR" sz="1200" spc="-1" strike="noStrike">
                <a:solidFill>
                  <a:srgbClr val="a663b8"/>
                </a:solidFill>
                <a:latin typeface="Consolas"/>
                <a:ea typeface="Consolas"/>
              </a:rPr>
              <a:t>self</a:t>
            </a:r>
            <a:r>
              <a:rPr b="0" lang="es-AR" sz="1200" spc="-1" strike="noStrike">
                <a:solidFill>
                  <a:srgbClr val="19adb1"/>
                </a:solidFill>
                <a:latin typeface="Consolas"/>
                <a:ea typeface="Consolas"/>
              </a:rPr>
              <a:t>,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identificacion</a:t>
            </a:r>
            <a:r>
              <a:rPr b="0" lang="es-AR" sz="1200" spc="-1" strike="noStrike">
                <a:solidFill>
                  <a:srgbClr val="19adb1"/>
                </a:solidFill>
                <a:latin typeface="Consolas"/>
                <a:ea typeface="Consolas"/>
              </a:rPr>
              <a:t>,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nombre</a:t>
            </a:r>
            <a:r>
              <a:rPr b="0" lang="es-AR" sz="1200" spc="-1" strike="noStrike">
                <a:solidFill>
                  <a:srgbClr val="19adb1"/>
                </a:solidFill>
                <a:latin typeface="Consolas"/>
                <a:ea typeface="Consolas"/>
              </a:rPr>
              <a:t>,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apellido</a:t>
            </a:r>
            <a:r>
              <a:rPr b="0" lang="es-AR" sz="1200" spc="-1" strike="noStrike">
                <a:solidFill>
                  <a:srgbClr val="222222"/>
                </a:solidFill>
                <a:latin typeface="Consolas"/>
                <a:ea typeface="Consolas"/>
              </a:rPr>
              <a:t>)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br/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       </a:t>
            </a:r>
            <a:r>
              <a:rPr b="0" lang="es-AR" sz="1200" spc="-1" strike="noStrike">
                <a:solidFill>
                  <a:srgbClr val="06960e"/>
                </a:solidFill>
                <a:latin typeface="Consolas"/>
                <a:ea typeface="Consolas"/>
              </a:rPr>
              <a:t>"Constructor de Persona"</a:t>
            </a:r>
            <a:br/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       </a:t>
            </a:r>
            <a:r>
              <a:rPr b="0" lang="es-AR" sz="1200" spc="-1" strike="noStrike">
                <a:solidFill>
                  <a:srgbClr val="a663b8"/>
                </a:solidFill>
                <a:latin typeface="Consolas"/>
                <a:ea typeface="Consolas"/>
              </a:rPr>
              <a:t>self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.identificacion </a:t>
            </a:r>
            <a:r>
              <a:rPr b="0" lang="es-AR" sz="1200" spc="-1" strike="noStrike">
                <a:solidFill>
                  <a:srgbClr val="19adb1"/>
                </a:solidFill>
                <a:latin typeface="Consolas"/>
                <a:ea typeface="Consolas"/>
              </a:rPr>
              <a:t>=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identificacion</a:t>
            </a:r>
            <a:br/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       </a:t>
            </a:r>
            <a:r>
              <a:rPr b="0" lang="es-AR" sz="1200" spc="-1" strike="noStrike">
                <a:solidFill>
                  <a:srgbClr val="a663b8"/>
                </a:solidFill>
                <a:latin typeface="Consolas"/>
                <a:ea typeface="Consolas"/>
              </a:rPr>
              <a:t>self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.nombre </a:t>
            </a:r>
            <a:r>
              <a:rPr b="0" lang="es-AR" sz="1200" spc="-1" strike="noStrike">
                <a:solidFill>
                  <a:srgbClr val="19adb1"/>
                </a:solidFill>
                <a:latin typeface="Consolas"/>
                <a:ea typeface="Consolas"/>
              </a:rPr>
              <a:t>=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nombre</a:t>
            </a:r>
            <a:br/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       </a:t>
            </a:r>
            <a:r>
              <a:rPr b="0" lang="es-AR" sz="1200" spc="-1" strike="noStrike">
                <a:solidFill>
                  <a:srgbClr val="a663b8"/>
                </a:solidFill>
                <a:latin typeface="Consolas"/>
                <a:ea typeface="Consolas"/>
              </a:rPr>
              <a:t>self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.apellido </a:t>
            </a:r>
            <a:r>
              <a:rPr b="0" lang="es-AR" sz="1200" spc="-1" strike="noStrike">
                <a:solidFill>
                  <a:srgbClr val="19adb1"/>
                </a:solidFill>
                <a:latin typeface="Consolas"/>
                <a:ea typeface="Consolas"/>
              </a:rPr>
              <a:t>=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apellido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a663b8"/>
                </a:solidFill>
                <a:latin typeface="Consolas"/>
                <a:ea typeface="Consolas"/>
              </a:rPr>
              <a:t>class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1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Alumno</a:t>
            </a:r>
            <a:r>
              <a:rPr b="0" lang="es-AR" sz="1200" spc="-1" strike="noStrike">
                <a:solidFill>
                  <a:srgbClr val="222222"/>
                </a:solidFill>
                <a:latin typeface="Consolas"/>
                <a:ea typeface="Consolas"/>
              </a:rPr>
              <a:t>(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Persona</a:t>
            </a:r>
            <a:r>
              <a:rPr b="0" lang="es-AR" sz="1200" spc="-1" strike="noStrike">
                <a:solidFill>
                  <a:srgbClr val="222222"/>
                </a:solidFill>
                <a:latin typeface="Consolas"/>
                <a:ea typeface="Consolas"/>
              </a:rPr>
              <a:t>)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br/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   </a:t>
            </a:r>
            <a:r>
              <a:rPr b="0" lang="es-AR" sz="1200" spc="-1" strike="noStrike">
                <a:solidFill>
                  <a:srgbClr val="06960e"/>
                </a:solidFill>
                <a:latin typeface="Consolas"/>
                <a:ea typeface="Consolas"/>
              </a:rPr>
              <a:t>"Clase que representa a un alumno."</a:t>
            </a:r>
            <a:br/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   </a:t>
            </a:r>
            <a:r>
              <a:rPr b="0" lang="es-AR" sz="1200" spc="-1" strike="noStrike">
                <a:solidFill>
                  <a:srgbClr val="a663b8"/>
                </a:solidFill>
                <a:latin typeface="Consolas"/>
                <a:ea typeface="Consolas"/>
              </a:rPr>
              <a:t>def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0" lang="es-AR" sz="1200" spc="-1" strike="noStrike">
                <a:solidFill>
                  <a:srgbClr val="ff9400"/>
                </a:solidFill>
                <a:latin typeface="Consolas"/>
                <a:ea typeface="Consolas"/>
              </a:rPr>
              <a:t>__init__</a:t>
            </a:r>
            <a:r>
              <a:rPr b="0" lang="es-AR" sz="1200" spc="-1" strike="noStrike">
                <a:solidFill>
                  <a:srgbClr val="222222"/>
                </a:solidFill>
                <a:latin typeface="Consolas"/>
                <a:ea typeface="Consolas"/>
              </a:rPr>
              <a:t>(</a:t>
            </a:r>
            <a:r>
              <a:rPr b="0" lang="es-AR" sz="1200" spc="-1" strike="noStrike">
                <a:solidFill>
                  <a:srgbClr val="a663b8"/>
                </a:solidFill>
                <a:latin typeface="Consolas"/>
                <a:ea typeface="Consolas"/>
              </a:rPr>
              <a:t>self</a:t>
            </a:r>
            <a:r>
              <a:rPr b="0" lang="es-AR" sz="1200" spc="-1" strike="noStrike">
                <a:solidFill>
                  <a:srgbClr val="19adb1"/>
                </a:solidFill>
                <a:latin typeface="Consolas"/>
                <a:ea typeface="Consolas"/>
              </a:rPr>
              <a:t>,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identificacion</a:t>
            </a:r>
            <a:r>
              <a:rPr b="0" lang="es-AR" sz="1200" spc="-1" strike="noStrike">
                <a:solidFill>
                  <a:srgbClr val="19adb1"/>
                </a:solidFill>
                <a:latin typeface="Consolas"/>
                <a:ea typeface="Consolas"/>
              </a:rPr>
              <a:t>,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nombre</a:t>
            </a:r>
            <a:r>
              <a:rPr b="0" lang="es-AR" sz="1200" spc="-1" strike="noStrike">
                <a:solidFill>
                  <a:srgbClr val="19adb1"/>
                </a:solidFill>
                <a:latin typeface="Consolas"/>
                <a:ea typeface="Consolas"/>
              </a:rPr>
              <a:t>,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apellido</a:t>
            </a:r>
            <a:r>
              <a:rPr b="0" lang="es-AR" sz="1200" spc="-1" strike="noStrike">
                <a:solidFill>
                  <a:srgbClr val="19adb1"/>
                </a:solidFill>
                <a:latin typeface="Consolas"/>
                <a:ea typeface="Consolas"/>
              </a:rPr>
              <a:t>,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padron</a:t>
            </a:r>
            <a:r>
              <a:rPr b="0" lang="es-AR" sz="1200" spc="-1" strike="noStrike">
                <a:solidFill>
                  <a:srgbClr val="222222"/>
                </a:solidFill>
                <a:latin typeface="Consolas"/>
                <a:ea typeface="Consolas"/>
              </a:rPr>
              <a:t>)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br/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       </a:t>
            </a:r>
            <a:r>
              <a:rPr b="0" lang="es-AR" sz="1200" spc="-1" strike="noStrike">
                <a:solidFill>
                  <a:srgbClr val="06960e"/>
                </a:solidFill>
                <a:latin typeface="Consolas"/>
                <a:ea typeface="Consolas"/>
              </a:rPr>
              <a:t>"Constructor de Alumno"</a:t>
            </a:r>
            <a:br/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       </a:t>
            </a:r>
            <a:r>
              <a:rPr b="0" lang="es-AR" sz="1200" spc="-1" strike="noStrike">
                <a:solidFill>
                  <a:srgbClr val="8a8a8a"/>
                </a:solidFill>
                <a:latin typeface="Consolas"/>
                <a:ea typeface="Consolas"/>
              </a:rPr>
              <a:t># llamamos al constructor de Persona</a:t>
            </a:r>
            <a:br/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       Persona.</a:t>
            </a:r>
            <a:r>
              <a:rPr b="0" lang="es-AR" sz="1200" spc="-1" strike="noStrike">
                <a:solidFill>
                  <a:srgbClr val="ff9400"/>
                </a:solidFill>
                <a:latin typeface="Consolas"/>
                <a:ea typeface="Consolas"/>
              </a:rPr>
              <a:t>__init__</a:t>
            </a:r>
            <a:r>
              <a:rPr b="0" lang="es-AR" sz="1200" spc="-1" strike="noStrike">
                <a:solidFill>
                  <a:srgbClr val="222222"/>
                </a:solidFill>
                <a:latin typeface="Consolas"/>
                <a:ea typeface="Consolas"/>
              </a:rPr>
              <a:t>(</a:t>
            </a:r>
            <a:r>
              <a:rPr b="0" lang="es-AR" sz="1200" spc="-1" strike="noStrike">
                <a:solidFill>
                  <a:srgbClr val="a663b8"/>
                </a:solidFill>
                <a:latin typeface="Consolas"/>
                <a:ea typeface="Consolas"/>
              </a:rPr>
              <a:t>self</a:t>
            </a:r>
            <a:r>
              <a:rPr b="0" lang="es-AR" sz="1200" spc="-1" strike="noStrike">
                <a:solidFill>
                  <a:srgbClr val="19adb1"/>
                </a:solidFill>
                <a:latin typeface="Consolas"/>
                <a:ea typeface="Consolas"/>
              </a:rPr>
              <a:t>,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identificacion</a:t>
            </a:r>
            <a:r>
              <a:rPr b="0" lang="es-AR" sz="1200" spc="-1" strike="noStrike">
                <a:solidFill>
                  <a:srgbClr val="19adb1"/>
                </a:solidFill>
                <a:latin typeface="Consolas"/>
                <a:ea typeface="Consolas"/>
              </a:rPr>
              <a:t>,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nombre</a:t>
            </a:r>
            <a:r>
              <a:rPr b="0" lang="es-AR" sz="1200" spc="-1" strike="noStrike">
                <a:solidFill>
                  <a:srgbClr val="19adb1"/>
                </a:solidFill>
                <a:latin typeface="Consolas"/>
                <a:ea typeface="Consolas"/>
              </a:rPr>
              <a:t>,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apellido</a:t>
            </a:r>
            <a:r>
              <a:rPr b="0" lang="es-AR" sz="1200" spc="-1" strike="noStrike">
                <a:solidFill>
                  <a:srgbClr val="222222"/>
                </a:solidFill>
                <a:latin typeface="Consolas"/>
                <a:ea typeface="Consolas"/>
              </a:rPr>
              <a:t>)</a:t>
            </a:r>
            <a:br/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       </a:t>
            </a:r>
            <a:r>
              <a:rPr b="0" lang="es-AR" sz="1200" spc="-1" strike="noStrike">
                <a:solidFill>
                  <a:srgbClr val="8a8a8a"/>
                </a:solidFill>
                <a:latin typeface="Consolas"/>
                <a:ea typeface="Consolas"/>
              </a:rPr>
              <a:t># agregamos el nuevo atributo</a:t>
            </a:r>
            <a:br/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       </a:t>
            </a:r>
            <a:r>
              <a:rPr b="0" lang="es-AR" sz="1200" spc="-1" strike="noStrike">
                <a:solidFill>
                  <a:srgbClr val="a663b8"/>
                </a:solidFill>
                <a:latin typeface="Consolas"/>
                <a:ea typeface="Consolas"/>
              </a:rPr>
              <a:t>self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.padron </a:t>
            </a:r>
            <a:r>
              <a:rPr b="0" lang="es-AR" sz="1200" spc="-1" strike="noStrike">
                <a:solidFill>
                  <a:srgbClr val="19adb1"/>
                </a:solidFill>
                <a:latin typeface="Consolas"/>
                <a:ea typeface="Consolas"/>
              </a:rPr>
              <a:t>=</a:t>
            </a:r>
            <a:r>
              <a:rPr b="0" lang="es-AR" sz="1200" spc="-1" strike="noStrike">
                <a:solidFill>
                  <a:srgbClr val="333333"/>
                </a:solidFill>
                <a:latin typeface="Consolas"/>
                <a:ea typeface="Consolas"/>
              </a:rPr>
              <a:t> padron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100"/>
              </a:spcBef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spcAft>
                <a:spcPts val="1599"/>
              </a:spcAft>
            </a:pPr>
            <a:endParaRPr b="0" lang="es-AR" sz="1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Objetivo de la clase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Aprender qué es una clase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Qué es una instancia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Componentes de una clase.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Cómo se implementa en python.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Ejemplo Herencia 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Tenemos el siguiente problema, definimos una clase vehículo la cual tiene como atributo </a:t>
            </a:r>
            <a:r>
              <a:rPr b="1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caballos de fuerza</a:t>
            </a: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y como métodos </a:t>
            </a:r>
            <a:r>
              <a:rPr b="1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arrancar</a:t>
            </a: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y </a:t>
            </a:r>
            <a:r>
              <a:rPr b="1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detener</a:t>
            </a: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.</a:t>
            </a:r>
            <a:endParaRPr b="0" lang="es-A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Sabemos que todos los vehículos van a compartir estas características, pero cada uno va agregar nuevos atributos y métodos.</a:t>
            </a:r>
            <a:endParaRPr b="0" lang="es-A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Por ejemplo un auto podría agregar </a:t>
            </a:r>
            <a:r>
              <a:rPr b="1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cantidad de puertas</a:t>
            </a: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y los métodos </a:t>
            </a:r>
            <a:r>
              <a:rPr b="1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abrir y cerrar puerta</a:t>
            </a:r>
            <a:endParaRPr b="0" lang="es-A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Y algo tan distinto como una pala mecanica debería agregar como atributo cuanto </a:t>
            </a:r>
            <a:r>
              <a:rPr b="1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peso maximo levanta </a:t>
            </a:r>
            <a:r>
              <a:rPr b="0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y los métodos </a:t>
            </a:r>
            <a:r>
              <a:rPr b="1" i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levantar y bajar pala. </a:t>
            </a:r>
            <a:endParaRPr b="0" lang="es-A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Ejemplo Herencia 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198" name="Shape 256" descr=""/>
          <p:cNvPicPr/>
          <p:nvPr/>
        </p:nvPicPr>
        <p:blipFill>
          <a:blip r:embed="rId1"/>
          <a:stretch/>
        </p:blipFill>
        <p:spPr>
          <a:xfrm>
            <a:off x="1889280" y="1707840"/>
            <a:ext cx="5212800" cy="255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11760" y="969840"/>
            <a:ext cx="36478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Un ejemplo se vería asi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11760" y="2448000"/>
            <a:ext cx="422136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class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Vehiculo:</a:t>
            </a:r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def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__init__(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, caballosdefuerza):</a:t>
            </a:r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.caballosdefuerza = caballosdefuerza</a:t>
            </a:r>
            <a:br/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def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arracar(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):</a:t>
            </a:r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print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lang="es-AR" sz="900" spc="-1" strike="noStrike">
                <a:solidFill>
                  <a:srgbClr val="cc9933"/>
                </a:solidFill>
                <a:latin typeface="Arial"/>
                <a:ea typeface="Arial"/>
              </a:rPr>
              <a:t>"Arranca el vehiculo"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br/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def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frenar(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):</a:t>
            </a:r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print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lang="es-AR" sz="900" spc="-1" strike="noStrike">
                <a:solidFill>
                  <a:srgbClr val="cc9933"/>
                </a:solidFill>
                <a:latin typeface="Arial"/>
                <a:ea typeface="Arial"/>
              </a:rPr>
              <a:t>"Frena el vehiculo"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s-AR" sz="9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4533480" y="327600"/>
            <a:ext cx="422136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class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Automovil(Vehiculo):</a:t>
            </a:r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def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__init__(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, caballosdefuerza, cantidadpuertas):</a:t>
            </a:r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    Vehiculo.__init__(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, caballosdefuerza)</a:t>
            </a:r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.cantidadpuertas = cantidadpuertas</a:t>
            </a:r>
            <a:br/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def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abrirpuerta(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):</a:t>
            </a:r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print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lang="es-AR" sz="900" spc="-1" strike="noStrike">
                <a:solidFill>
                  <a:srgbClr val="cc9933"/>
                </a:solidFill>
                <a:latin typeface="Arial"/>
                <a:ea typeface="Arial"/>
              </a:rPr>
              <a:t>"Abro una de las "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.cantidadpuertas, </a:t>
            </a:r>
            <a:r>
              <a:rPr b="1" lang="es-AR" sz="900" spc="-1" strike="noStrike">
                <a:solidFill>
                  <a:srgbClr val="cc9933"/>
                </a:solidFill>
                <a:latin typeface="Arial"/>
                <a:ea typeface="Arial"/>
              </a:rPr>
              <a:t>" puertas"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br/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def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cierropuerta(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):</a:t>
            </a:r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print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lang="es-AR" sz="900" spc="-1" strike="noStrike">
                <a:solidFill>
                  <a:srgbClr val="cc9933"/>
                </a:solidFill>
                <a:latin typeface="Arial"/>
                <a:ea typeface="Arial"/>
              </a:rPr>
              <a:t>"Cierro una de las "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.cantidadpuertas, </a:t>
            </a:r>
            <a:r>
              <a:rPr b="1" lang="es-AR" sz="900" spc="-1" strike="noStrike">
                <a:solidFill>
                  <a:srgbClr val="cc9933"/>
                </a:solidFill>
                <a:latin typeface="Arial"/>
                <a:ea typeface="Arial"/>
              </a:rPr>
              <a:t>" puertas"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br/>
            <a:br/>
            <a:br/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class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PalaMecanica(Vehiculo):</a:t>
            </a:r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def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__init__(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, caballosdefuerza, pesomaximo):</a:t>
            </a:r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    Vehiculo.__init__(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, caballosdefuerza)</a:t>
            </a:r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.pesomaximo = pesomaximo</a:t>
            </a:r>
            <a:br/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def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levantarpala(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):</a:t>
            </a:r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print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lang="es-AR" sz="900" spc="-1" strike="noStrike">
                <a:solidFill>
                  <a:srgbClr val="cc9933"/>
                </a:solidFill>
                <a:latin typeface="Arial"/>
                <a:ea typeface="Arial"/>
              </a:rPr>
              <a:t>"Subo hasta "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.pesomaximo, </a:t>
            </a:r>
            <a:r>
              <a:rPr b="1" lang="es-AR" sz="900" spc="-1" strike="noStrike">
                <a:solidFill>
                  <a:srgbClr val="cc9933"/>
                </a:solidFill>
                <a:latin typeface="Arial"/>
                <a:ea typeface="Arial"/>
              </a:rPr>
              <a:t>" kilos"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br/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def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bajarpala(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):</a:t>
            </a:r>
            <a:br/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s-AR" sz="900" spc="-1" strike="noStrike">
                <a:solidFill>
                  <a:srgbClr val="0033cc"/>
                </a:solidFill>
                <a:latin typeface="Arial"/>
                <a:ea typeface="Arial"/>
              </a:rPr>
              <a:t>print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lang="es-AR" sz="900" spc="-1" strike="noStrike">
                <a:solidFill>
                  <a:srgbClr val="cc9933"/>
                </a:solidFill>
                <a:latin typeface="Arial"/>
                <a:ea typeface="Arial"/>
              </a:rPr>
              <a:t>"Bajo hasta "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s-AR" sz="900" spc="-1" strike="noStrike">
                <a:solidFill>
                  <a:srgbClr val="00aaaa"/>
                </a:solidFill>
                <a:latin typeface="Arial"/>
                <a:ea typeface="Arial"/>
              </a:rPr>
              <a:t>self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.pesomaximo, </a:t>
            </a:r>
            <a:r>
              <a:rPr b="1" lang="es-AR" sz="900" spc="-1" strike="noStrike">
                <a:solidFill>
                  <a:srgbClr val="cc9933"/>
                </a:solidFill>
                <a:latin typeface="Arial"/>
                <a:ea typeface="Arial"/>
              </a:rPr>
              <a:t>" kilos"</a:t>
            </a:r>
            <a:r>
              <a:rPr b="0" lang="es-AR" sz="9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s-AR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599"/>
              </a:spcAft>
            </a:pPr>
            <a:endParaRPr b="0" lang="es-AR" sz="9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Práctico.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1.Vamos a jugar con el código del ejemplo de vehiculos (herencia.py) e ipython. Vamos a importar y crear las instancias de cada objeto y llamar a sus métodos para ver como se comporta.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Práctico.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2.Crear una clase padre Instrumento y las clases hijas Guitarra, Piano y Saxofón.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 instrumento le vamos a agregar el atributo tipo y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los métodos sonar y afinar.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 guitarra un atributo cuerda y un método punteo.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 piano un atributo teclas y un método concierto.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 saxo atributo tamaño y método escala.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206" name="Shape 270" descr=""/>
          <p:cNvPicPr/>
          <p:nvPr/>
        </p:nvPicPr>
        <p:blipFill>
          <a:blip r:embed="rId1"/>
          <a:stretch/>
        </p:blipFill>
        <p:spPr>
          <a:xfrm>
            <a:off x="6480360" y="2620800"/>
            <a:ext cx="2518920" cy="198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11760" y="6814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Material de estudio y Ejercicios.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Traer resumen </a:t>
            </a:r>
            <a:r>
              <a:rPr b="0" lang="es-AR" sz="1800" spc="-1" strike="noStrike" u="sng">
                <a:solidFill>
                  <a:srgbClr val="0000ff"/>
                </a:solidFill>
                <a:uFillTx/>
                <a:latin typeface="Open Sans"/>
                <a:ea typeface="Open Sans"/>
                <a:hlinkClick r:id="rId1"/>
              </a:rPr>
              <a:t>http://docs.python.org.ar/tutorial/3/classes.html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hasta 10.5 en lapicera.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Paradigma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Definición: se utiliza en la vida cotidiana como sinónimo de “ejemplo” o para hacer referencia en caso de algo que se toma como “modelo digno de seguir”.</a:t>
            </a:r>
            <a:endParaRPr b="0" lang="es-AR" sz="14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En ciencia: se refiere al conjunto de prácticas que definen una disciplina científica.</a:t>
            </a:r>
            <a:endParaRPr b="0" lang="es-AR" sz="14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Paradigma de programación: representa un enfoque particular o filosofía para diseñar soluciones. Los paradigmas difieren unos de otros, en los conceptos y la forma de abstraer los elementos involucrados en un problema, así como en los pasos que integran su solución del problema, en otras palabras, el cómputo.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Paradigma Programación.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2000"/>
              </a:lnSpc>
              <a:spcBef>
                <a:spcPts val="601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En general la mayoría son variantes de los dos tipos principales, imperativa y declarativa:</a:t>
            </a:r>
            <a:endParaRPr b="0" lang="es-AR" sz="1200" spc="-1" strike="noStrike">
              <a:latin typeface="Arial"/>
            </a:endParaRPr>
          </a:p>
          <a:p>
            <a:pPr marL="685800" indent="-303480">
              <a:lnSpc>
                <a:spcPct val="16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1" lang="es-AR" sz="1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Programación imperativa</a:t>
            </a:r>
            <a:r>
              <a:rPr b="1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 o por procedimientos: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 Es el más usado en general, se basa en dar instrucciones al ordenador de como hacer las cosas en forma de algoritmos. La programación imperativa es la más usada y la más antigua, el ejemplo principal es el </a:t>
            </a:r>
            <a:r>
              <a:rPr b="0" lang="es-AR" sz="1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Lenguaje de máquina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. Ejemplos de lenguajes puros de este paradigma serían el </a:t>
            </a:r>
            <a:r>
              <a:rPr b="0" lang="es-AR" sz="1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C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s-AR" sz="1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BASIC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 o </a:t>
            </a:r>
            <a:r>
              <a:rPr b="0" lang="es-AR" sz="1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5"/>
              </a:rPr>
              <a:t>Pascal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s-AR" sz="1200" spc="-1" strike="noStrike">
              <a:latin typeface="Arial"/>
            </a:endParaRPr>
          </a:p>
          <a:p>
            <a:pPr lvl="1" marL="1359000" indent="-3034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s-AR" sz="1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6"/>
              </a:rPr>
              <a:t>Programación orientada a objetos</a:t>
            </a:r>
            <a:r>
              <a:rPr b="1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 Está basada en el imperativo, pero encapsula elementos denominados objetos que incluyen tanto variables como funciones. Está representado por </a:t>
            </a:r>
            <a:r>
              <a:rPr b="0" lang="es-AR" sz="1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7"/>
              </a:rPr>
              <a:t>C++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 o </a:t>
            </a:r>
            <a:r>
              <a:rPr b="0" lang="es-AR" sz="1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8"/>
              </a:rPr>
              <a:t>Java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, pero el más representativo sería </a:t>
            </a:r>
            <a:r>
              <a:rPr b="0" lang="es-AR" sz="1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9"/>
              </a:rPr>
              <a:t>Smalltalk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 que está completamente orientado a objetos.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1599"/>
              </a:spcAft>
            </a:pPr>
            <a:endParaRPr b="0" lang="es-AR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Paradigma imperativo.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• </a:t>
            </a:r>
            <a:r>
              <a:rPr b="0" lang="es-A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Consiste en una secuencia de instrucciones que el ordenador debe ejecutar.</a:t>
            </a:r>
            <a:endParaRPr b="0" lang="es-AR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99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• </a:t>
            </a:r>
            <a:r>
              <a:rPr b="0" lang="es-A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Los elementos más importantes en esta forma de programar son:</a:t>
            </a:r>
            <a:endParaRPr b="0" lang="es-AR" sz="12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1599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1. </a:t>
            </a:r>
            <a:r>
              <a:rPr b="1" lang="es-A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Variables</a:t>
            </a:r>
            <a:r>
              <a:rPr b="0" lang="es-A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, zonas de memoria donde guardamos información.</a:t>
            </a:r>
            <a:endParaRPr b="0" lang="es-AR" sz="12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1599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2. </a:t>
            </a:r>
            <a:r>
              <a:rPr b="1" lang="es-A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Tipos de datos,</a:t>
            </a:r>
            <a:r>
              <a:rPr b="0" lang="es-A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son los valores que se pueden almacenar.</a:t>
            </a:r>
            <a:endParaRPr b="0" lang="es-AR" sz="12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1599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3. </a:t>
            </a:r>
            <a:r>
              <a:rPr b="1" lang="es-A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Expresiones</a:t>
            </a:r>
            <a:r>
              <a:rPr b="0" lang="es-A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, corresponde a operaciones entre variables (del mismo o distinto tipo)</a:t>
            </a:r>
            <a:endParaRPr b="0" lang="es-AR" sz="12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1599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4. </a:t>
            </a:r>
            <a:r>
              <a:rPr b="1" lang="es-A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Estructuras de control,</a:t>
            </a:r>
            <a:r>
              <a:rPr b="0" lang="es-A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que permiten ejecutar un conjunto de instrucciones varias veces, ejecutar una parte del código u otra en función de que se cumpla una condición o abortar la ejecución del programa.</a:t>
            </a:r>
            <a:endParaRPr b="0" lang="es-A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11760" y="144000"/>
            <a:ext cx="8519040" cy="44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</a:t>
            </a:r>
            <a:endParaRPr b="0" lang="es-AR" sz="1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s-AR" sz="1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double firstNumber, secondNumber, temporaryVariable;</a:t>
            </a:r>
            <a:endParaRPr b="0" lang="es-AR" sz="1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scanf("%lf", &amp;firstNumber);</a:t>
            </a:r>
            <a:endParaRPr b="0" lang="es-AR" sz="1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scanf("%lf",&amp;secondNumber);</a:t>
            </a:r>
            <a:endParaRPr b="0" lang="es-AR" sz="1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// Value of firstNumber is assigned to temporaryVariable</a:t>
            </a:r>
            <a:endParaRPr b="0" lang="es-AR" sz="1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temporaryVariable = firstNumber;</a:t>
            </a:r>
            <a:endParaRPr b="0" lang="es-AR" sz="1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// Value of secondNumber is assigned to firstNumber</a:t>
            </a:r>
            <a:endParaRPr b="0" lang="es-AR" sz="1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firstNumber = secondNumber;</a:t>
            </a:r>
            <a:endParaRPr b="0" lang="es-AR" sz="1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// Value of temporaryVariable (which contains the initial value of firstNumber) is assigned to secondNumber</a:t>
            </a:r>
            <a:endParaRPr b="0" lang="es-AR" sz="1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secondNumber = temporaryVariable;</a:t>
            </a:r>
            <a:endParaRPr b="0" lang="es-AR" sz="1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printf("\nAfter swapping, firstNumber = %.2lf\n", firstNumber);</a:t>
            </a:r>
            <a:endParaRPr b="0" lang="es-AR" sz="1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printf("After swapping, secondNumber = %.2lf", secondNumber);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s-AR" sz="1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 b="0" lang="es-AR" sz="1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s-A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s-AR" sz="1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30840" y="86400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Paradigma Orientado a Objetos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1760" y="194400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fundamenta en la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“fusión” de datos y funciones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(métodos) que operan sobre esos datos dentro de un nuevo tipo de dato.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Al nuevo tipo de dato se le llama CLASE. A cada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instancia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de una clase se le llama OBJETO.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Los conceptos del mundo real se vuelven relevantes para nuestro problema: se modelan a través de clases y objetos, y nuestro programa consistirá en una serie de interacciones entre estos objetos.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Ventajas de la POO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1760" y="119880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Fomenta la reutilización y extensión del código.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Permite crear sistemas más complejos.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Relacionar el sistema al mundo real.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Facilita la creación de programas visuales.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Construcción de prototipos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Agiliza el desarrollo de software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Facilita el trabajo en equipo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Facilita el mantenimiento del software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2018-05-24T15:17:07Z</dcterms:modified>
  <cp:revision>14</cp:revision>
  <dc:subject/>
  <dc:title/>
</cp:coreProperties>
</file>