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26" name="PlaceHolder 2"/>
          <p:cNvSpPr>
            <a:spLocks noGrp="1"/>
          </p:cNvSpPr>
          <p:nvPr>
            <p:ph type="body"/>
          </p:nvPr>
        </p:nvSpPr>
        <p:spPr>
          <a:xfrm>
            <a:off x="311760" y="1225080"/>
            <a:ext cx="8519760" cy="1599480"/>
          </a:xfrm>
          <a:prstGeom prst="rect">
            <a:avLst/>
          </a:prstGeom>
        </p:spPr>
        <p:txBody>
          <a:bodyPr lIns="0" rIns="0" tIns="0" bIns="0">
            <a:normAutofit/>
          </a:bodyPr>
          <a:p>
            <a:endParaRPr b="0" lang="es-AR" sz="3200" spc="-1" strike="noStrike">
              <a:latin typeface="Arial"/>
            </a:endParaRPr>
          </a:p>
        </p:txBody>
      </p:sp>
      <p:sp>
        <p:nvSpPr>
          <p:cNvPr id="27" name="PlaceHolder 3"/>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29"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30"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31" name="PlaceHolder 4"/>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
        <p:nvSpPr>
          <p:cNvPr id="32" name="PlaceHolder 5"/>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34" name="PlaceHolder 2"/>
          <p:cNvSpPr>
            <a:spLocks noGrp="1"/>
          </p:cNvSpPr>
          <p:nvPr>
            <p:ph type="body"/>
          </p:nvPr>
        </p:nvSpPr>
        <p:spPr>
          <a:xfrm>
            <a:off x="311760" y="1225080"/>
            <a:ext cx="2743200" cy="1599480"/>
          </a:xfrm>
          <a:prstGeom prst="rect">
            <a:avLst/>
          </a:prstGeom>
        </p:spPr>
        <p:txBody>
          <a:bodyPr lIns="0" rIns="0" tIns="0" bIns="0">
            <a:normAutofit/>
          </a:bodyPr>
          <a:p>
            <a:endParaRPr b="0" lang="es-AR" sz="3200" spc="-1" strike="noStrike">
              <a:latin typeface="Arial"/>
            </a:endParaRPr>
          </a:p>
        </p:txBody>
      </p:sp>
      <p:sp>
        <p:nvSpPr>
          <p:cNvPr id="35" name="PlaceHolder 3"/>
          <p:cNvSpPr>
            <a:spLocks noGrp="1"/>
          </p:cNvSpPr>
          <p:nvPr>
            <p:ph type="body"/>
          </p:nvPr>
        </p:nvSpPr>
        <p:spPr>
          <a:xfrm>
            <a:off x="3192480" y="1225080"/>
            <a:ext cx="2743200" cy="1599480"/>
          </a:xfrm>
          <a:prstGeom prst="rect">
            <a:avLst/>
          </a:prstGeom>
        </p:spPr>
        <p:txBody>
          <a:bodyPr lIns="0" rIns="0" tIns="0" bIns="0">
            <a:normAutofit/>
          </a:bodyPr>
          <a:p>
            <a:endParaRPr b="0" lang="es-AR" sz="3200" spc="-1" strike="noStrike">
              <a:latin typeface="Arial"/>
            </a:endParaRPr>
          </a:p>
        </p:txBody>
      </p:sp>
      <p:sp>
        <p:nvSpPr>
          <p:cNvPr id="36" name="PlaceHolder 4"/>
          <p:cNvSpPr>
            <a:spLocks noGrp="1"/>
          </p:cNvSpPr>
          <p:nvPr>
            <p:ph type="body"/>
          </p:nvPr>
        </p:nvSpPr>
        <p:spPr>
          <a:xfrm>
            <a:off x="6073200" y="1225080"/>
            <a:ext cx="2743200" cy="1599480"/>
          </a:xfrm>
          <a:prstGeom prst="rect">
            <a:avLst/>
          </a:prstGeom>
        </p:spPr>
        <p:txBody>
          <a:bodyPr lIns="0" rIns="0" tIns="0" bIns="0">
            <a:normAutofit/>
          </a:bodyPr>
          <a:p>
            <a:endParaRPr b="0" lang="es-AR" sz="3200" spc="-1" strike="noStrike">
              <a:latin typeface="Arial"/>
            </a:endParaRPr>
          </a:p>
        </p:txBody>
      </p:sp>
      <p:sp>
        <p:nvSpPr>
          <p:cNvPr id="37" name="PlaceHolder 5"/>
          <p:cNvSpPr>
            <a:spLocks noGrp="1"/>
          </p:cNvSpPr>
          <p:nvPr>
            <p:ph type="body"/>
          </p:nvPr>
        </p:nvSpPr>
        <p:spPr>
          <a:xfrm>
            <a:off x="6073200" y="2976840"/>
            <a:ext cx="2743200" cy="1599480"/>
          </a:xfrm>
          <a:prstGeom prst="rect">
            <a:avLst/>
          </a:prstGeom>
        </p:spPr>
        <p:txBody>
          <a:bodyPr lIns="0" rIns="0" tIns="0" bIns="0">
            <a:normAutofit/>
          </a:bodyPr>
          <a:p>
            <a:endParaRPr b="0" lang="es-AR" sz="3200" spc="-1" strike="noStrike">
              <a:latin typeface="Arial"/>
            </a:endParaRPr>
          </a:p>
        </p:txBody>
      </p:sp>
      <p:sp>
        <p:nvSpPr>
          <p:cNvPr id="38" name="PlaceHolder 6"/>
          <p:cNvSpPr>
            <a:spLocks noGrp="1"/>
          </p:cNvSpPr>
          <p:nvPr>
            <p:ph type="body"/>
          </p:nvPr>
        </p:nvSpPr>
        <p:spPr>
          <a:xfrm>
            <a:off x="3192480" y="2976840"/>
            <a:ext cx="2743200" cy="1599480"/>
          </a:xfrm>
          <a:prstGeom prst="rect">
            <a:avLst/>
          </a:prstGeom>
        </p:spPr>
        <p:txBody>
          <a:bodyPr lIns="0" rIns="0" tIns="0" bIns="0">
            <a:normAutofit/>
          </a:bodyPr>
          <a:p>
            <a:endParaRPr b="0" lang="es-AR" sz="3200" spc="-1" strike="noStrike">
              <a:latin typeface="Arial"/>
            </a:endParaRPr>
          </a:p>
        </p:txBody>
      </p:sp>
      <p:sp>
        <p:nvSpPr>
          <p:cNvPr id="39" name="PlaceHolder 7"/>
          <p:cNvSpPr>
            <a:spLocks noGrp="1"/>
          </p:cNvSpPr>
          <p:nvPr>
            <p:ph type="body"/>
          </p:nvPr>
        </p:nvSpPr>
        <p:spPr>
          <a:xfrm>
            <a:off x="311760" y="2976840"/>
            <a:ext cx="274320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44" name="PlaceHolder 2"/>
          <p:cNvSpPr>
            <a:spLocks noGrp="1"/>
          </p:cNvSpPr>
          <p:nvPr>
            <p:ph type="subTitle"/>
          </p:nvPr>
        </p:nvSpPr>
        <p:spPr>
          <a:xfrm>
            <a:off x="311760" y="1225080"/>
            <a:ext cx="8519760" cy="33534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46" name="PlaceHolder 2"/>
          <p:cNvSpPr>
            <a:spLocks noGrp="1"/>
          </p:cNvSpPr>
          <p:nvPr>
            <p:ph type="body"/>
          </p:nvPr>
        </p:nvSpPr>
        <p:spPr>
          <a:xfrm>
            <a:off x="311760" y="1225080"/>
            <a:ext cx="851976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48"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49" name="PlaceHolder 3"/>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316080"/>
            <a:ext cx="8519760" cy="385128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53"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54" name="PlaceHolder 3"/>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
        <p:nvSpPr>
          <p:cNvPr id="55" name="PlaceHolder 4"/>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5" name="PlaceHolder 2"/>
          <p:cNvSpPr>
            <a:spLocks noGrp="1"/>
          </p:cNvSpPr>
          <p:nvPr>
            <p:ph type="subTitle"/>
          </p:nvPr>
        </p:nvSpPr>
        <p:spPr>
          <a:xfrm>
            <a:off x="311760" y="1225080"/>
            <a:ext cx="8519760" cy="33534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57"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58"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59" name="PlaceHolder 4"/>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61"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62"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63" name="PlaceHolder 4"/>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65" name="PlaceHolder 2"/>
          <p:cNvSpPr>
            <a:spLocks noGrp="1"/>
          </p:cNvSpPr>
          <p:nvPr>
            <p:ph type="body"/>
          </p:nvPr>
        </p:nvSpPr>
        <p:spPr>
          <a:xfrm>
            <a:off x="311760" y="1225080"/>
            <a:ext cx="8519760" cy="1599480"/>
          </a:xfrm>
          <a:prstGeom prst="rect">
            <a:avLst/>
          </a:prstGeom>
        </p:spPr>
        <p:txBody>
          <a:bodyPr lIns="0" rIns="0" tIns="0" bIns="0">
            <a:normAutofit/>
          </a:bodyPr>
          <a:p>
            <a:endParaRPr b="0" lang="es-AR" sz="3200" spc="-1" strike="noStrike">
              <a:latin typeface="Arial"/>
            </a:endParaRPr>
          </a:p>
        </p:txBody>
      </p:sp>
      <p:sp>
        <p:nvSpPr>
          <p:cNvPr id="66" name="PlaceHolder 3"/>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68"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69"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70" name="PlaceHolder 4"/>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
        <p:nvSpPr>
          <p:cNvPr id="71" name="PlaceHolder 5"/>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73" name="PlaceHolder 2"/>
          <p:cNvSpPr>
            <a:spLocks noGrp="1"/>
          </p:cNvSpPr>
          <p:nvPr>
            <p:ph type="body"/>
          </p:nvPr>
        </p:nvSpPr>
        <p:spPr>
          <a:xfrm>
            <a:off x="311760" y="1225080"/>
            <a:ext cx="2743200" cy="1599480"/>
          </a:xfrm>
          <a:prstGeom prst="rect">
            <a:avLst/>
          </a:prstGeom>
        </p:spPr>
        <p:txBody>
          <a:bodyPr lIns="0" rIns="0" tIns="0" bIns="0">
            <a:normAutofit/>
          </a:bodyPr>
          <a:p>
            <a:endParaRPr b="0" lang="es-AR" sz="3200" spc="-1" strike="noStrike">
              <a:latin typeface="Arial"/>
            </a:endParaRPr>
          </a:p>
        </p:txBody>
      </p:sp>
      <p:sp>
        <p:nvSpPr>
          <p:cNvPr id="74" name="PlaceHolder 3"/>
          <p:cNvSpPr>
            <a:spLocks noGrp="1"/>
          </p:cNvSpPr>
          <p:nvPr>
            <p:ph type="body"/>
          </p:nvPr>
        </p:nvSpPr>
        <p:spPr>
          <a:xfrm>
            <a:off x="3192480" y="1225080"/>
            <a:ext cx="2743200" cy="1599480"/>
          </a:xfrm>
          <a:prstGeom prst="rect">
            <a:avLst/>
          </a:prstGeom>
        </p:spPr>
        <p:txBody>
          <a:bodyPr lIns="0" rIns="0" tIns="0" bIns="0">
            <a:normAutofit/>
          </a:bodyPr>
          <a:p>
            <a:endParaRPr b="0" lang="es-AR" sz="3200" spc="-1" strike="noStrike">
              <a:latin typeface="Arial"/>
            </a:endParaRPr>
          </a:p>
        </p:txBody>
      </p:sp>
      <p:sp>
        <p:nvSpPr>
          <p:cNvPr id="75" name="PlaceHolder 4"/>
          <p:cNvSpPr>
            <a:spLocks noGrp="1"/>
          </p:cNvSpPr>
          <p:nvPr>
            <p:ph type="body"/>
          </p:nvPr>
        </p:nvSpPr>
        <p:spPr>
          <a:xfrm>
            <a:off x="6073200" y="1225080"/>
            <a:ext cx="2743200" cy="1599480"/>
          </a:xfrm>
          <a:prstGeom prst="rect">
            <a:avLst/>
          </a:prstGeom>
        </p:spPr>
        <p:txBody>
          <a:bodyPr lIns="0" rIns="0" tIns="0" bIns="0">
            <a:normAutofit/>
          </a:bodyPr>
          <a:p>
            <a:endParaRPr b="0" lang="es-AR" sz="3200" spc="-1" strike="noStrike">
              <a:latin typeface="Arial"/>
            </a:endParaRPr>
          </a:p>
        </p:txBody>
      </p:sp>
      <p:sp>
        <p:nvSpPr>
          <p:cNvPr id="76" name="PlaceHolder 5"/>
          <p:cNvSpPr>
            <a:spLocks noGrp="1"/>
          </p:cNvSpPr>
          <p:nvPr>
            <p:ph type="body"/>
          </p:nvPr>
        </p:nvSpPr>
        <p:spPr>
          <a:xfrm>
            <a:off x="6073200" y="2976840"/>
            <a:ext cx="2743200" cy="1599480"/>
          </a:xfrm>
          <a:prstGeom prst="rect">
            <a:avLst/>
          </a:prstGeom>
        </p:spPr>
        <p:txBody>
          <a:bodyPr lIns="0" rIns="0" tIns="0" bIns="0">
            <a:normAutofit/>
          </a:bodyPr>
          <a:p>
            <a:endParaRPr b="0" lang="es-AR" sz="3200" spc="-1" strike="noStrike">
              <a:latin typeface="Arial"/>
            </a:endParaRPr>
          </a:p>
        </p:txBody>
      </p:sp>
      <p:sp>
        <p:nvSpPr>
          <p:cNvPr id="77" name="PlaceHolder 6"/>
          <p:cNvSpPr>
            <a:spLocks noGrp="1"/>
          </p:cNvSpPr>
          <p:nvPr>
            <p:ph type="body"/>
          </p:nvPr>
        </p:nvSpPr>
        <p:spPr>
          <a:xfrm>
            <a:off x="3192480" y="2976840"/>
            <a:ext cx="2743200" cy="1599480"/>
          </a:xfrm>
          <a:prstGeom prst="rect">
            <a:avLst/>
          </a:prstGeom>
        </p:spPr>
        <p:txBody>
          <a:bodyPr lIns="0" rIns="0" tIns="0" bIns="0">
            <a:normAutofit/>
          </a:bodyPr>
          <a:p>
            <a:endParaRPr b="0" lang="es-AR" sz="3200" spc="-1" strike="noStrike">
              <a:latin typeface="Arial"/>
            </a:endParaRPr>
          </a:p>
        </p:txBody>
      </p:sp>
      <p:sp>
        <p:nvSpPr>
          <p:cNvPr id="78" name="PlaceHolder 7"/>
          <p:cNvSpPr>
            <a:spLocks noGrp="1"/>
          </p:cNvSpPr>
          <p:nvPr>
            <p:ph type="body"/>
          </p:nvPr>
        </p:nvSpPr>
        <p:spPr>
          <a:xfrm>
            <a:off x="311760" y="2976840"/>
            <a:ext cx="274320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84" name="PlaceHolder 2"/>
          <p:cNvSpPr>
            <a:spLocks noGrp="1"/>
          </p:cNvSpPr>
          <p:nvPr>
            <p:ph type="subTitle"/>
          </p:nvPr>
        </p:nvSpPr>
        <p:spPr>
          <a:xfrm>
            <a:off x="311760" y="1225080"/>
            <a:ext cx="8519760" cy="335340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86" name="PlaceHolder 2"/>
          <p:cNvSpPr>
            <a:spLocks noGrp="1"/>
          </p:cNvSpPr>
          <p:nvPr>
            <p:ph type="body"/>
          </p:nvPr>
        </p:nvSpPr>
        <p:spPr>
          <a:xfrm>
            <a:off x="311760" y="1225080"/>
            <a:ext cx="851976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88"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89" name="PlaceHolder 3"/>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7" name="PlaceHolder 2"/>
          <p:cNvSpPr>
            <a:spLocks noGrp="1"/>
          </p:cNvSpPr>
          <p:nvPr>
            <p:ph type="body"/>
          </p:nvPr>
        </p:nvSpPr>
        <p:spPr>
          <a:xfrm>
            <a:off x="311760" y="1225080"/>
            <a:ext cx="851976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311760" y="316080"/>
            <a:ext cx="8519760" cy="385128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93"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94" name="PlaceHolder 3"/>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
        <p:nvSpPr>
          <p:cNvPr id="95" name="PlaceHolder 4"/>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97"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98"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99" name="PlaceHolder 4"/>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101"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102"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103" name="PlaceHolder 4"/>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105" name="PlaceHolder 2"/>
          <p:cNvSpPr>
            <a:spLocks noGrp="1"/>
          </p:cNvSpPr>
          <p:nvPr>
            <p:ph type="body"/>
          </p:nvPr>
        </p:nvSpPr>
        <p:spPr>
          <a:xfrm>
            <a:off x="311760" y="1225080"/>
            <a:ext cx="8519760" cy="1599480"/>
          </a:xfrm>
          <a:prstGeom prst="rect">
            <a:avLst/>
          </a:prstGeom>
        </p:spPr>
        <p:txBody>
          <a:bodyPr lIns="0" rIns="0" tIns="0" bIns="0">
            <a:normAutofit/>
          </a:bodyPr>
          <a:p>
            <a:endParaRPr b="0" lang="es-AR" sz="3200" spc="-1" strike="noStrike">
              <a:latin typeface="Arial"/>
            </a:endParaRPr>
          </a:p>
        </p:txBody>
      </p:sp>
      <p:sp>
        <p:nvSpPr>
          <p:cNvPr id="106" name="PlaceHolder 3"/>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108"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109"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110" name="PlaceHolder 4"/>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
        <p:nvSpPr>
          <p:cNvPr id="111" name="PlaceHolder 5"/>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113" name="PlaceHolder 2"/>
          <p:cNvSpPr>
            <a:spLocks noGrp="1"/>
          </p:cNvSpPr>
          <p:nvPr>
            <p:ph type="body"/>
          </p:nvPr>
        </p:nvSpPr>
        <p:spPr>
          <a:xfrm>
            <a:off x="311760" y="1225080"/>
            <a:ext cx="2743200" cy="1599480"/>
          </a:xfrm>
          <a:prstGeom prst="rect">
            <a:avLst/>
          </a:prstGeom>
        </p:spPr>
        <p:txBody>
          <a:bodyPr lIns="0" rIns="0" tIns="0" bIns="0">
            <a:normAutofit/>
          </a:bodyPr>
          <a:p>
            <a:endParaRPr b="0" lang="es-AR" sz="3200" spc="-1" strike="noStrike">
              <a:latin typeface="Arial"/>
            </a:endParaRPr>
          </a:p>
        </p:txBody>
      </p:sp>
      <p:sp>
        <p:nvSpPr>
          <p:cNvPr id="114" name="PlaceHolder 3"/>
          <p:cNvSpPr>
            <a:spLocks noGrp="1"/>
          </p:cNvSpPr>
          <p:nvPr>
            <p:ph type="body"/>
          </p:nvPr>
        </p:nvSpPr>
        <p:spPr>
          <a:xfrm>
            <a:off x="3192480" y="1225080"/>
            <a:ext cx="2743200" cy="1599480"/>
          </a:xfrm>
          <a:prstGeom prst="rect">
            <a:avLst/>
          </a:prstGeom>
        </p:spPr>
        <p:txBody>
          <a:bodyPr lIns="0" rIns="0" tIns="0" bIns="0">
            <a:normAutofit/>
          </a:bodyPr>
          <a:p>
            <a:endParaRPr b="0" lang="es-AR" sz="3200" spc="-1" strike="noStrike">
              <a:latin typeface="Arial"/>
            </a:endParaRPr>
          </a:p>
        </p:txBody>
      </p:sp>
      <p:sp>
        <p:nvSpPr>
          <p:cNvPr id="115" name="PlaceHolder 4"/>
          <p:cNvSpPr>
            <a:spLocks noGrp="1"/>
          </p:cNvSpPr>
          <p:nvPr>
            <p:ph type="body"/>
          </p:nvPr>
        </p:nvSpPr>
        <p:spPr>
          <a:xfrm>
            <a:off x="6073200" y="1225080"/>
            <a:ext cx="2743200" cy="1599480"/>
          </a:xfrm>
          <a:prstGeom prst="rect">
            <a:avLst/>
          </a:prstGeom>
        </p:spPr>
        <p:txBody>
          <a:bodyPr lIns="0" rIns="0" tIns="0" bIns="0">
            <a:normAutofit/>
          </a:bodyPr>
          <a:p>
            <a:endParaRPr b="0" lang="es-AR" sz="3200" spc="-1" strike="noStrike">
              <a:latin typeface="Arial"/>
            </a:endParaRPr>
          </a:p>
        </p:txBody>
      </p:sp>
      <p:sp>
        <p:nvSpPr>
          <p:cNvPr id="116" name="PlaceHolder 5"/>
          <p:cNvSpPr>
            <a:spLocks noGrp="1"/>
          </p:cNvSpPr>
          <p:nvPr>
            <p:ph type="body"/>
          </p:nvPr>
        </p:nvSpPr>
        <p:spPr>
          <a:xfrm>
            <a:off x="6073200" y="2976840"/>
            <a:ext cx="2743200" cy="1599480"/>
          </a:xfrm>
          <a:prstGeom prst="rect">
            <a:avLst/>
          </a:prstGeom>
        </p:spPr>
        <p:txBody>
          <a:bodyPr lIns="0" rIns="0" tIns="0" bIns="0">
            <a:normAutofit/>
          </a:bodyPr>
          <a:p>
            <a:endParaRPr b="0" lang="es-AR" sz="3200" spc="-1" strike="noStrike">
              <a:latin typeface="Arial"/>
            </a:endParaRPr>
          </a:p>
        </p:txBody>
      </p:sp>
      <p:sp>
        <p:nvSpPr>
          <p:cNvPr id="117" name="PlaceHolder 6"/>
          <p:cNvSpPr>
            <a:spLocks noGrp="1"/>
          </p:cNvSpPr>
          <p:nvPr>
            <p:ph type="body"/>
          </p:nvPr>
        </p:nvSpPr>
        <p:spPr>
          <a:xfrm>
            <a:off x="3192480" y="2976840"/>
            <a:ext cx="2743200" cy="1599480"/>
          </a:xfrm>
          <a:prstGeom prst="rect">
            <a:avLst/>
          </a:prstGeom>
        </p:spPr>
        <p:txBody>
          <a:bodyPr lIns="0" rIns="0" tIns="0" bIns="0">
            <a:normAutofit/>
          </a:bodyPr>
          <a:p>
            <a:endParaRPr b="0" lang="es-AR" sz="3200" spc="-1" strike="noStrike">
              <a:latin typeface="Arial"/>
            </a:endParaRPr>
          </a:p>
        </p:txBody>
      </p:sp>
      <p:sp>
        <p:nvSpPr>
          <p:cNvPr id="118" name="PlaceHolder 7"/>
          <p:cNvSpPr>
            <a:spLocks noGrp="1"/>
          </p:cNvSpPr>
          <p:nvPr>
            <p:ph type="body"/>
          </p:nvPr>
        </p:nvSpPr>
        <p:spPr>
          <a:xfrm>
            <a:off x="311760" y="2976840"/>
            <a:ext cx="274320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9"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10" name="PlaceHolder 3"/>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316080"/>
            <a:ext cx="8519760" cy="385128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14"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15" name="PlaceHolder 3"/>
          <p:cNvSpPr>
            <a:spLocks noGrp="1"/>
          </p:cNvSpPr>
          <p:nvPr>
            <p:ph type="body"/>
          </p:nvPr>
        </p:nvSpPr>
        <p:spPr>
          <a:xfrm>
            <a:off x="311760" y="2976840"/>
            <a:ext cx="4157280" cy="1599480"/>
          </a:xfrm>
          <a:prstGeom prst="rect">
            <a:avLst/>
          </a:prstGeom>
        </p:spPr>
        <p:txBody>
          <a:bodyPr lIns="0" rIns="0" tIns="0" bIns="0">
            <a:normAutofit/>
          </a:bodyPr>
          <a:p>
            <a:endParaRPr b="0" lang="es-AR" sz="3200" spc="-1" strike="noStrike">
              <a:latin typeface="Arial"/>
            </a:endParaRPr>
          </a:p>
        </p:txBody>
      </p:sp>
      <p:sp>
        <p:nvSpPr>
          <p:cNvPr id="16" name="PlaceHolder 4"/>
          <p:cNvSpPr>
            <a:spLocks noGrp="1"/>
          </p:cNvSpPr>
          <p:nvPr>
            <p:ph type="body"/>
          </p:nvPr>
        </p:nvSpPr>
        <p:spPr>
          <a:xfrm>
            <a:off x="4677120" y="1225080"/>
            <a:ext cx="4157280" cy="3353400"/>
          </a:xfrm>
          <a:prstGeom prst="rect">
            <a:avLst/>
          </a:prstGeom>
        </p:spPr>
        <p:txBody>
          <a:bodyPr lIns="0" rIns="0" tIns="0" bIns="0">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18" name="PlaceHolder 2"/>
          <p:cNvSpPr>
            <a:spLocks noGrp="1"/>
          </p:cNvSpPr>
          <p:nvPr>
            <p:ph type="body"/>
          </p:nvPr>
        </p:nvSpPr>
        <p:spPr>
          <a:xfrm>
            <a:off x="311760" y="1225080"/>
            <a:ext cx="4157280" cy="3353400"/>
          </a:xfrm>
          <a:prstGeom prst="rect">
            <a:avLst/>
          </a:prstGeom>
        </p:spPr>
        <p:txBody>
          <a:bodyPr lIns="0" rIns="0" tIns="0" bIns="0">
            <a:normAutofit/>
          </a:bodyPr>
          <a:p>
            <a:endParaRPr b="0" lang="es-AR" sz="3200" spc="-1" strike="noStrike">
              <a:latin typeface="Arial"/>
            </a:endParaRPr>
          </a:p>
        </p:txBody>
      </p:sp>
      <p:sp>
        <p:nvSpPr>
          <p:cNvPr id="19"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20" name="PlaceHolder 4"/>
          <p:cNvSpPr>
            <a:spLocks noGrp="1"/>
          </p:cNvSpPr>
          <p:nvPr>
            <p:ph type="body"/>
          </p:nvPr>
        </p:nvSpPr>
        <p:spPr>
          <a:xfrm>
            <a:off x="4677120" y="2976840"/>
            <a:ext cx="4157280" cy="1599480"/>
          </a:xfrm>
          <a:prstGeom prst="rect">
            <a:avLst/>
          </a:prstGeom>
        </p:spPr>
        <p:txBody>
          <a:bodyPr lIns="0" rIns="0" tIns="0" bIns="0">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316080"/>
            <a:ext cx="8519760" cy="830520"/>
          </a:xfrm>
          <a:prstGeom prst="rect">
            <a:avLst/>
          </a:prstGeom>
        </p:spPr>
        <p:txBody>
          <a:bodyPr lIns="0" rIns="0" tIns="0" bIns="0" anchor="ctr"/>
          <a:p>
            <a:pPr algn="ctr"/>
            <a:endParaRPr b="0" lang="es-AR" sz="4400" spc="-1" strike="noStrike">
              <a:latin typeface="Arial"/>
            </a:endParaRPr>
          </a:p>
        </p:txBody>
      </p:sp>
      <p:sp>
        <p:nvSpPr>
          <p:cNvPr id="22" name="PlaceHolder 2"/>
          <p:cNvSpPr>
            <a:spLocks noGrp="1"/>
          </p:cNvSpPr>
          <p:nvPr>
            <p:ph type="body"/>
          </p:nvPr>
        </p:nvSpPr>
        <p:spPr>
          <a:xfrm>
            <a:off x="311760" y="1225080"/>
            <a:ext cx="4157280" cy="1599480"/>
          </a:xfrm>
          <a:prstGeom prst="rect">
            <a:avLst/>
          </a:prstGeom>
        </p:spPr>
        <p:txBody>
          <a:bodyPr lIns="0" rIns="0" tIns="0" bIns="0">
            <a:normAutofit/>
          </a:bodyPr>
          <a:p>
            <a:endParaRPr b="0" lang="es-AR" sz="3200" spc="-1" strike="noStrike">
              <a:latin typeface="Arial"/>
            </a:endParaRPr>
          </a:p>
        </p:txBody>
      </p:sp>
      <p:sp>
        <p:nvSpPr>
          <p:cNvPr id="23" name="PlaceHolder 3"/>
          <p:cNvSpPr>
            <a:spLocks noGrp="1"/>
          </p:cNvSpPr>
          <p:nvPr>
            <p:ph type="body"/>
          </p:nvPr>
        </p:nvSpPr>
        <p:spPr>
          <a:xfrm>
            <a:off x="4677120" y="1225080"/>
            <a:ext cx="4157280" cy="1599480"/>
          </a:xfrm>
          <a:prstGeom prst="rect">
            <a:avLst/>
          </a:prstGeom>
        </p:spPr>
        <p:txBody>
          <a:bodyPr lIns="0" rIns="0" tIns="0" bIns="0">
            <a:normAutofit/>
          </a:bodyPr>
          <a:p>
            <a:endParaRPr b="0" lang="es-AR" sz="3200" spc="-1" strike="noStrike">
              <a:latin typeface="Arial"/>
            </a:endParaRPr>
          </a:p>
        </p:txBody>
      </p:sp>
      <p:sp>
        <p:nvSpPr>
          <p:cNvPr id="24" name="PlaceHolder 4"/>
          <p:cNvSpPr>
            <a:spLocks noGrp="1"/>
          </p:cNvSpPr>
          <p:nvPr>
            <p:ph type="body"/>
          </p:nvPr>
        </p:nvSpPr>
        <p:spPr>
          <a:xfrm>
            <a:off x="311760" y="2976840"/>
            <a:ext cx="8519760" cy="1599480"/>
          </a:xfrm>
          <a:prstGeom prst="rect">
            <a:avLst/>
          </a:prstGeom>
        </p:spPr>
        <p:txBody>
          <a:bodyPr lIns="0" rIns="0" tIns="0" bIns="0">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920" y="75672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1" name="CustomShape 2"/>
          <p:cNvSpPr/>
          <p:nvPr/>
        </p:nvSpPr>
        <p:spPr>
          <a:xfrm rot="10800000">
            <a:off x="5319000" y="326736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2" name="PlaceHolder 3"/>
          <p:cNvSpPr>
            <a:spLocks noGrp="1"/>
          </p:cNvSpPr>
          <p:nvPr>
            <p:ph type="title"/>
          </p:nvPr>
        </p:nvSpPr>
        <p:spPr>
          <a:xfrm>
            <a:off x="311760" y="316080"/>
            <a:ext cx="8519760" cy="830520"/>
          </a:xfrm>
          <a:prstGeom prst="rect">
            <a:avLst/>
          </a:prstGeom>
        </p:spPr>
        <p:txBody>
          <a:bodyPr lIns="0" rIns="0" tIns="0" bIns="0" anchor="ctr"/>
          <a:p>
            <a:r>
              <a:rPr b="0" lang="es-AR" sz="1800" spc="-1" strike="noStrike">
                <a:latin typeface="Arial"/>
              </a:rPr>
              <a:t>Pulse para editar el formato del texto de título</a:t>
            </a:r>
            <a:endParaRPr b="0" lang="es-AR" sz="1800" spc="-1" strike="noStrike">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esquema del texto</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fillRef idx="0"/>
          <a:effectRef idx="0"/>
          <a:fontRef idx="minor"/>
        </p:style>
      </p:sp>
      <p:sp>
        <p:nvSpPr>
          <p:cNvPr id="41" name="PlaceHolder 2"/>
          <p:cNvSpPr>
            <a:spLocks noGrp="1"/>
          </p:cNvSpPr>
          <p:nvPr>
            <p:ph type="title"/>
          </p:nvPr>
        </p:nvSpPr>
        <p:spPr>
          <a:xfrm>
            <a:off x="311760" y="316080"/>
            <a:ext cx="8519760" cy="830520"/>
          </a:xfrm>
          <a:prstGeom prst="rect">
            <a:avLst/>
          </a:prstGeom>
        </p:spPr>
        <p:txBody>
          <a:bodyPr lIns="0" rIns="0" tIns="0" bIns="0" anchor="ctr"/>
          <a:p>
            <a:r>
              <a:rPr b="0" lang="es-AR" sz="1800" spc="-1" strike="noStrike">
                <a:latin typeface="Arial"/>
              </a:rPr>
              <a:t>Pulse para editar el formato del texto de título</a:t>
            </a:r>
            <a:endParaRPr b="0" lang="es-AR" sz="1800" spc="-1" strike="noStrike">
              <a:latin typeface="Arial"/>
            </a:endParaRPr>
          </a:p>
        </p:txBody>
      </p:sp>
      <p:sp>
        <p:nvSpPr>
          <p:cNvPr id="42" name="PlaceHolder 3"/>
          <p:cNvSpPr>
            <a:spLocks noGrp="1"/>
          </p:cNvSpPr>
          <p:nvPr>
            <p:ph type="body"/>
          </p:nvPr>
        </p:nvSpPr>
        <p:spPr>
          <a:xfrm>
            <a:off x="311760" y="1225080"/>
            <a:ext cx="8519760" cy="33534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800" spc="-1" strike="noStrike">
                <a:latin typeface="Arial"/>
              </a:rPr>
              <a:t>Pulse para editar el formato de esquema del texto</a:t>
            </a:r>
            <a:endParaRPr b="0" lang="es-AR" sz="1800" spc="-1" strike="noStrike">
              <a:latin typeface="Arial"/>
            </a:endParaRPr>
          </a:p>
          <a:p>
            <a:pPr lvl="1" marL="864000" indent="-324000">
              <a:spcBef>
                <a:spcPts val="1134"/>
              </a:spcBef>
              <a:buClr>
                <a:srgbClr val="000000"/>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000000"/>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spcBef>
                <a:spcPts val="567"/>
              </a:spcBef>
              <a:buClr>
                <a:srgbClr val="000000"/>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spcBef>
                <a:spcPts val="283"/>
              </a:spcBef>
              <a:buClr>
                <a:srgbClr val="000000"/>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spcBef>
                <a:spcPts val="283"/>
              </a:spcBef>
              <a:buClr>
                <a:srgbClr val="000000"/>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spcBef>
                <a:spcPts val="283"/>
              </a:spcBef>
              <a:buClr>
                <a:srgbClr val="000000"/>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flipH="1">
            <a:off x="7595280" y="46008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80" name="CustomShape 2"/>
          <p:cNvSpPr/>
          <p:nvPr/>
        </p:nvSpPr>
        <p:spPr>
          <a:xfrm flipH="1" rot="10800000">
            <a:off x="466200" y="580788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81" name="PlaceHolder 3"/>
          <p:cNvSpPr>
            <a:spLocks noGrp="1"/>
          </p:cNvSpPr>
          <p:nvPr>
            <p:ph type="title"/>
          </p:nvPr>
        </p:nvSpPr>
        <p:spPr>
          <a:xfrm>
            <a:off x="457200" y="205200"/>
            <a:ext cx="8229240" cy="858600"/>
          </a:xfrm>
          <a:prstGeom prst="rect">
            <a:avLst/>
          </a:prstGeom>
        </p:spPr>
        <p:txBody>
          <a:bodyPr lIns="0" rIns="0" tIns="0" bIns="0" anchor="ctr"/>
          <a:p>
            <a:pPr algn="ctr"/>
            <a:r>
              <a:rPr b="0" lang="es-AR" sz="4400" spc="-1" strike="noStrike">
                <a:latin typeface="Arial"/>
              </a:rPr>
              <a:t>Pulse para editar el formato del texto de título</a:t>
            </a:r>
            <a:endParaRPr b="0" lang="es-AR" sz="4400" spc="-1" strike="noStrike">
              <a:latin typeface="Arial"/>
            </a:endParaRPr>
          </a:p>
        </p:txBody>
      </p:sp>
      <p:sp>
        <p:nvSpPr>
          <p:cNvPr id="82"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esquema del texto</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044880" y="1444320"/>
            <a:ext cx="3183840" cy="153648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Clases y objetos 2</a:t>
            </a:r>
            <a:endParaRPr b="0" lang="es-AR" sz="4200" spc="-1" strike="noStrike">
              <a:latin typeface="Arial"/>
            </a:endParaRPr>
          </a:p>
        </p:txBody>
      </p:sp>
      <p:sp>
        <p:nvSpPr>
          <p:cNvPr id="120" name="CustomShape 2"/>
          <p:cNvSpPr/>
          <p:nvPr/>
        </p:nvSpPr>
        <p:spPr>
          <a:xfrm>
            <a:off x="3044880" y="3116520"/>
            <a:ext cx="3053880" cy="700560"/>
          </a:xfrm>
          <a:prstGeom prst="rect">
            <a:avLst/>
          </a:prstGeom>
          <a:noFill/>
          <a:ln>
            <a:noFill/>
          </a:ln>
        </p:spPr>
        <p:style>
          <a:lnRef idx="0"/>
          <a:fillRef idx="0"/>
          <a:effectRef idx="0"/>
          <a:fontRef idx="minor"/>
        </p:style>
        <p:txBody>
          <a:bodyPr lIns="90000" rIns="90000" tIns="91440" bIns="91440"/>
          <a:p>
            <a:pPr algn="ctr">
              <a:lnSpc>
                <a:spcPct val="100000"/>
              </a:lnSpc>
            </a:pPr>
            <a:r>
              <a:rPr b="0" lang="es-AR" sz="2100" spc="-1" strike="noStrike">
                <a:solidFill>
                  <a:srgbClr val="000000"/>
                </a:solidFill>
                <a:latin typeface="Economica"/>
                <a:ea typeface="Economica"/>
              </a:rPr>
              <a:t>Ing. en Software</a:t>
            </a:r>
            <a:endParaRPr b="0" lang="es-AR" sz="21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Encapsulamiento</a:t>
            </a:r>
            <a:endParaRPr b="0" lang="es-AR" sz="4200" spc="-1" strike="noStrike">
              <a:latin typeface="Arial"/>
            </a:endParaRPr>
          </a:p>
        </p:txBody>
      </p:sp>
      <p:sp>
        <p:nvSpPr>
          <p:cNvPr id="138"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00000"/>
              </a:lnSpc>
            </a:pPr>
            <a:r>
              <a:rPr b="0" lang="es-AR" sz="1800" spc="-1" strike="noStrike">
                <a:solidFill>
                  <a:srgbClr val="000000"/>
                </a:solidFill>
                <a:latin typeface="Open Sans"/>
                <a:ea typeface="Open Sans"/>
              </a:rPr>
              <a:t>El encapsulamiento se consigue en otros lenguajes de programación como Java y C++ utilizando modificadores de acceso que definen si cualquiera puede acceder a esa método o atributo.</a:t>
            </a:r>
            <a:endParaRPr b="0" lang="es-AR" sz="1800" spc="-1" strike="noStrike">
              <a:latin typeface="Arial"/>
            </a:endParaRPr>
          </a:p>
          <a:p>
            <a:pPr marL="457200" indent="-342360">
              <a:lnSpc>
                <a:spcPct val="100000"/>
              </a:lnSpc>
              <a:spcBef>
                <a:spcPts val="1599"/>
              </a:spcBef>
              <a:buClr>
                <a:srgbClr val="000000"/>
              </a:buClr>
              <a:buFont typeface="Open Sans"/>
              <a:buChar char="●"/>
            </a:pPr>
            <a:r>
              <a:rPr b="0" lang="es-AR" sz="1800" spc="-1" strike="noStrike">
                <a:solidFill>
                  <a:srgbClr val="000000"/>
                </a:solidFill>
                <a:latin typeface="Open Sans"/>
                <a:ea typeface="Open Sans"/>
              </a:rPr>
              <a:t>En estos lenguajes tenemos los modificaciones:</a:t>
            </a:r>
            <a:endParaRPr b="0" lang="es-AR" sz="1800" spc="-1" strike="noStrike">
              <a:latin typeface="Arial"/>
            </a:endParaRPr>
          </a:p>
          <a:p>
            <a:pPr lvl="1" marL="914400" indent="-316800">
              <a:lnSpc>
                <a:spcPct val="100000"/>
              </a:lnSpc>
              <a:buClr>
                <a:srgbClr val="000000"/>
              </a:buClr>
              <a:buFont typeface="Open Sans"/>
              <a:buChar char="○"/>
            </a:pPr>
            <a:r>
              <a:rPr b="1" lang="es-AR" sz="1400" spc="-1" strike="noStrike">
                <a:solidFill>
                  <a:srgbClr val="000000"/>
                </a:solidFill>
                <a:latin typeface="Open Sans"/>
                <a:ea typeface="Open Sans"/>
              </a:rPr>
              <a:t>public</a:t>
            </a:r>
            <a:r>
              <a:rPr b="0" lang="es-AR" sz="1400" spc="-1" strike="noStrike">
                <a:solidFill>
                  <a:srgbClr val="000000"/>
                </a:solidFill>
                <a:latin typeface="Open Sans"/>
                <a:ea typeface="Open Sans"/>
              </a:rPr>
              <a:t> -&gt; hace visible los métodos y atributos fuera de la clase.</a:t>
            </a:r>
            <a:endParaRPr b="0" lang="es-AR" sz="1400" spc="-1" strike="noStrike">
              <a:latin typeface="Arial"/>
            </a:endParaRPr>
          </a:p>
          <a:p>
            <a:pPr marL="457200">
              <a:lnSpc>
                <a:spcPct val="100000"/>
              </a:lnSpc>
              <a:spcBef>
                <a:spcPts val="1599"/>
              </a:spcBef>
            </a:pPr>
            <a:endParaRPr b="0" lang="es-AR" sz="1400" spc="-1" strike="noStrike">
              <a:latin typeface="Arial"/>
            </a:endParaRPr>
          </a:p>
          <a:p>
            <a:pPr lvl="1" marL="914400" indent="-316800">
              <a:lnSpc>
                <a:spcPct val="100000"/>
              </a:lnSpc>
              <a:spcBef>
                <a:spcPts val="1599"/>
              </a:spcBef>
              <a:buClr>
                <a:srgbClr val="000000"/>
              </a:buClr>
              <a:buFont typeface="Open Sans"/>
              <a:buChar char="○"/>
            </a:pPr>
            <a:r>
              <a:rPr b="1" lang="es-AR" sz="1400" spc="-1" strike="noStrike">
                <a:solidFill>
                  <a:srgbClr val="000000"/>
                </a:solidFill>
                <a:latin typeface="Open Sans"/>
                <a:ea typeface="Open Sans"/>
              </a:rPr>
              <a:t>private</a:t>
            </a:r>
            <a:r>
              <a:rPr b="0" lang="es-AR" sz="1400" spc="-1" strike="noStrike">
                <a:solidFill>
                  <a:srgbClr val="000000"/>
                </a:solidFill>
                <a:latin typeface="Open Sans"/>
                <a:ea typeface="Open Sans"/>
              </a:rPr>
              <a:t> -&gt; hace que los métodos y atributos sólo sean accesibles por métodos dentro de la clase.</a:t>
            </a:r>
            <a:endParaRPr b="0" lang="es-AR" sz="1400" spc="-1" strike="noStrike">
              <a:latin typeface="Arial"/>
            </a:endParaRPr>
          </a:p>
          <a:p>
            <a:pPr>
              <a:lnSpc>
                <a:spcPct val="100000"/>
              </a:lnSpc>
              <a:spcBef>
                <a:spcPts val="1599"/>
              </a:spcBef>
              <a:spcAft>
                <a:spcPts val="1599"/>
              </a:spcAft>
            </a:pPr>
            <a:endParaRPr b="0" lang="es-AR" sz="14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Getters y Setters Java</a:t>
            </a:r>
            <a:endParaRPr b="0" lang="es-AR" sz="4200" spc="-1" strike="noStrike">
              <a:latin typeface="Arial"/>
            </a:endParaRPr>
          </a:p>
        </p:txBody>
      </p:sp>
      <p:sp>
        <p:nvSpPr>
          <p:cNvPr id="140"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0000"/>
              </a:lnSpc>
              <a:spcBef>
                <a:spcPts val="601"/>
              </a:spcBef>
            </a:pPr>
            <a:r>
              <a:rPr b="1" lang="es-AR" sz="1100" spc="-1" strike="noStrike">
                <a:solidFill>
                  <a:srgbClr val="0033cc"/>
                </a:solidFill>
                <a:latin typeface="Arial"/>
                <a:ea typeface="Arial"/>
              </a:rPr>
              <a:t>public</a:t>
            </a:r>
            <a:r>
              <a:rPr b="0" lang="es-AR" sz="1100" spc="-1" strike="noStrike">
                <a:solidFill>
                  <a:srgbClr val="000000"/>
                </a:solidFill>
                <a:latin typeface="Arial"/>
                <a:ea typeface="Arial"/>
              </a:rPr>
              <a:t> Class Estudiante</a:t>
            </a:r>
            <a:br/>
            <a:r>
              <a:rPr b="0" lang="es-AR" sz="1100" spc="-1" strike="noStrike">
                <a:solidFill>
                  <a:srgbClr val="000000"/>
                </a:solidFill>
                <a:latin typeface="Arial"/>
                <a:ea typeface="Arial"/>
              </a:rPr>
              <a:t>{</a:t>
            </a: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private</a:t>
            </a:r>
            <a:r>
              <a:rPr b="0" lang="es-AR" sz="1100" spc="-1" strike="noStrike">
                <a:solidFill>
                  <a:srgbClr val="000000"/>
                </a:solidFill>
                <a:latin typeface="Arial"/>
                <a:ea typeface="Arial"/>
              </a:rPr>
              <a:t> String nombre; </a:t>
            </a:r>
            <a:r>
              <a:rPr b="1" lang="es-AR" sz="1100" spc="-1" strike="noStrike">
                <a:solidFill>
                  <a:srgbClr val="000000"/>
                </a:solidFill>
                <a:latin typeface="Arial"/>
                <a:ea typeface="Arial"/>
              </a:rPr>
              <a:t>//Declaró atributo privado nadie puede verlo, solo clase a la que pertenece.</a:t>
            </a:r>
            <a:br/>
            <a:r>
              <a:rPr b="0" lang="es-AR" sz="1100" spc="-1" strike="noStrike">
                <a:solidFill>
                  <a:srgbClr val="000000"/>
                </a:solidFill>
                <a:latin typeface="Arial"/>
                <a:ea typeface="Arial"/>
              </a:rPr>
              <a:t> </a:t>
            </a: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public</a:t>
            </a:r>
            <a:r>
              <a:rPr b="0" lang="es-AR" sz="1100" spc="-1" strike="noStrike">
                <a:solidFill>
                  <a:srgbClr val="000000"/>
                </a:solidFill>
                <a:latin typeface="Arial"/>
                <a:ea typeface="Arial"/>
              </a:rPr>
              <a:t> String getNombre()</a:t>
            </a:r>
            <a:br/>
            <a:r>
              <a:rPr b="0" lang="es-AR" sz="1100" spc="-1" strike="noStrike">
                <a:solidFill>
                  <a:srgbClr val="000000"/>
                </a:solidFill>
                <a:latin typeface="Arial"/>
                <a:ea typeface="Arial"/>
              </a:rPr>
              <a:t>        {</a:t>
            </a: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return</a:t>
            </a:r>
            <a:r>
              <a:rPr b="0" lang="es-AR" sz="1100" spc="-1" strike="noStrike">
                <a:solidFill>
                  <a:srgbClr val="000000"/>
                </a:solidFill>
                <a:latin typeface="Arial"/>
                <a:ea typeface="Arial"/>
              </a:rPr>
              <a:t> nombre;</a:t>
            </a:r>
            <a:br/>
            <a:r>
              <a:rPr b="0" lang="es-AR" sz="1100" spc="-1" strike="noStrike">
                <a:solidFill>
                  <a:srgbClr val="000000"/>
                </a:solidFill>
                <a:latin typeface="Arial"/>
                <a:ea typeface="Arial"/>
              </a:rPr>
              <a:t>        }</a:t>
            </a: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public</a:t>
            </a:r>
            <a:r>
              <a:rPr b="0" lang="es-AR" sz="1100" spc="-1" strike="noStrike">
                <a:solidFill>
                  <a:srgbClr val="000000"/>
                </a:solidFill>
                <a:latin typeface="Arial"/>
                <a:ea typeface="Arial"/>
              </a:rPr>
              <a:t> </a:t>
            </a:r>
            <a:r>
              <a:rPr b="1" lang="es-AR" sz="1100" spc="-1" strike="noStrike">
                <a:solidFill>
                  <a:srgbClr val="9966cc"/>
                </a:solidFill>
                <a:latin typeface="Arial"/>
                <a:ea typeface="Arial"/>
              </a:rPr>
              <a:t>void</a:t>
            </a:r>
            <a:r>
              <a:rPr b="0" lang="es-AR" sz="1100" spc="-1" strike="noStrike">
                <a:solidFill>
                  <a:srgbClr val="000000"/>
                </a:solidFill>
                <a:latin typeface="Arial"/>
                <a:ea typeface="Arial"/>
              </a:rPr>
              <a:t> setNombre(String nombre)</a:t>
            </a:r>
            <a:br/>
            <a:r>
              <a:rPr b="0" lang="es-AR" sz="1100" spc="-1" strike="noStrike">
                <a:solidFill>
                  <a:srgbClr val="000000"/>
                </a:solidFill>
                <a:latin typeface="Arial"/>
                <a:ea typeface="Arial"/>
              </a:rPr>
              <a:t>        {</a:t>
            </a: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this</a:t>
            </a:r>
            <a:r>
              <a:rPr b="0" lang="es-AR" sz="1100" spc="-1" strike="noStrike">
                <a:solidFill>
                  <a:srgbClr val="000000"/>
                </a:solidFill>
                <a:latin typeface="Arial"/>
                <a:ea typeface="Arial"/>
              </a:rPr>
              <a:t>.nombre = nombre;</a:t>
            </a:r>
            <a:br/>
            <a:r>
              <a:rPr b="0" lang="es-AR" sz="1100" spc="-1" strike="noStrike">
                <a:solidFill>
                  <a:srgbClr val="000000"/>
                </a:solidFill>
                <a:latin typeface="Arial"/>
                <a:ea typeface="Arial"/>
              </a:rPr>
              <a:t>        }</a:t>
            </a:r>
            <a:br/>
            <a:br/>
            <a:r>
              <a:rPr b="0" lang="es-AR" sz="1100" spc="-1" strike="noStrike">
                <a:solidFill>
                  <a:srgbClr val="000000"/>
                </a:solidFill>
                <a:latin typeface="Arial"/>
                <a:ea typeface="Arial"/>
              </a:rPr>
              <a:t>     </a:t>
            </a:r>
            <a:br/>
            <a:r>
              <a:rPr b="0" lang="es-AR" sz="1100" spc="-1" strike="noStrike">
                <a:solidFill>
                  <a:srgbClr val="000000"/>
                </a:solidFill>
                <a:latin typeface="Arial"/>
                <a:ea typeface="Arial"/>
              </a:rPr>
              <a:t>}</a:t>
            </a:r>
            <a:endParaRPr b="0" lang="es-AR" sz="1100" spc="-1" strike="noStrike">
              <a:latin typeface="Arial"/>
            </a:endParaRPr>
          </a:p>
          <a:p>
            <a:pPr>
              <a:lnSpc>
                <a:spcPct val="100000"/>
              </a:lnSpc>
              <a:spcBef>
                <a:spcPts val="601"/>
              </a:spcBef>
              <a:spcAft>
                <a:spcPts val="1599"/>
              </a:spcAft>
            </a:pPr>
            <a:endParaRPr b="0" lang="es-AR" sz="11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Encapsulamiento</a:t>
            </a:r>
            <a:endParaRPr b="0" lang="es-AR" sz="4200" spc="-1" strike="noStrike">
              <a:latin typeface="Arial"/>
            </a:endParaRPr>
          </a:p>
        </p:txBody>
      </p:sp>
      <p:sp>
        <p:nvSpPr>
          <p:cNvPr id="142"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00000"/>
              </a:lnSpc>
            </a:pPr>
            <a:r>
              <a:rPr b="1" lang="es-AR" sz="1800" spc="-1" strike="noStrike">
                <a:solidFill>
                  <a:srgbClr val="000000"/>
                </a:solidFill>
                <a:latin typeface="Open Sans"/>
                <a:ea typeface="Open Sans"/>
              </a:rPr>
              <a:t>• </a:t>
            </a:r>
            <a:r>
              <a:rPr b="1" lang="es-AR" sz="1800" spc="-1" strike="noStrike">
                <a:solidFill>
                  <a:srgbClr val="000000"/>
                </a:solidFill>
                <a:latin typeface="Open Sans"/>
                <a:ea typeface="Open Sans"/>
              </a:rPr>
              <a:t>En Python no existen los modificadores de acceso.</a:t>
            </a:r>
            <a:endParaRPr b="0" lang="es-AR" sz="1800" spc="-1" strike="noStrike">
              <a:latin typeface="Arial"/>
            </a:endParaRPr>
          </a:p>
          <a:p>
            <a:pPr marL="457200" indent="-342360">
              <a:lnSpc>
                <a:spcPct val="100000"/>
              </a:lnSpc>
              <a:spcBef>
                <a:spcPts val="1599"/>
              </a:spcBef>
              <a:buClr>
                <a:srgbClr val="000000"/>
              </a:buClr>
              <a:buFont typeface="Open Sans"/>
              <a:buChar char="●"/>
            </a:pPr>
            <a:r>
              <a:rPr b="0" lang="es-AR" sz="1800" spc="-1" strike="noStrike">
                <a:solidFill>
                  <a:srgbClr val="000000"/>
                </a:solidFill>
                <a:latin typeface="Open Sans"/>
                <a:ea typeface="Open Sans"/>
              </a:rPr>
              <a:t>El acceso a una atributo o a los métodos viene determinado por su nombre: </a:t>
            </a:r>
            <a:endParaRPr b="0" lang="es-AR" sz="1800" spc="-1" strike="noStrike">
              <a:latin typeface="Arial"/>
            </a:endParaRPr>
          </a:p>
          <a:p>
            <a:pPr lvl="1" marL="914400" indent="-316800">
              <a:lnSpc>
                <a:spcPct val="100000"/>
              </a:lnSpc>
              <a:buClr>
                <a:srgbClr val="000000"/>
              </a:buClr>
              <a:buFont typeface="Open Sans"/>
              <a:buChar char="○"/>
            </a:pPr>
            <a:r>
              <a:rPr b="0" lang="es-AR" sz="1400" spc="-1" strike="noStrike">
                <a:solidFill>
                  <a:srgbClr val="000000"/>
                </a:solidFill>
                <a:latin typeface="Open Sans"/>
                <a:ea typeface="Open Sans"/>
              </a:rPr>
              <a:t>Si el nombre comienza con _ _ dos guiones bajos (y no termina también con dos guiones bajos) se trata de una atributo o método privada. </a:t>
            </a:r>
            <a:endParaRPr b="0" lang="es-AR" sz="1400" spc="-1" strike="noStrike">
              <a:latin typeface="Arial"/>
            </a:endParaRPr>
          </a:p>
          <a:p>
            <a:pPr marL="457200">
              <a:lnSpc>
                <a:spcPct val="100000"/>
              </a:lnSpc>
              <a:spcBef>
                <a:spcPts val="1599"/>
              </a:spcBef>
            </a:pPr>
            <a:endParaRPr b="0" lang="es-AR" sz="1400" spc="-1" strike="noStrike">
              <a:latin typeface="Arial"/>
            </a:endParaRPr>
          </a:p>
          <a:p>
            <a:pPr lvl="1" marL="914400" indent="-316800">
              <a:lnSpc>
                <a:spcPct val="100000"/>
              </a:lnSpc>
              <a:spcBef>
                <a:spcPts val="1599"/>
              </a:spcBef>
              <a:buClr>
                <a:srgbClr val="000000"/>
              </a:buClr>
              <a:buFont typeface="Open Sans"/>
              <a:buChar char="○"/>
            </a:pPr>
            <a:r>
              <a:rPr b="0" lang="es-AR" sz="1400" spc="-1" strike="noStrike">
                <a:solidFill>
                  <a:srgbClr val="000000"/>
                </a:solidFill>
                <a:latin typeface="Open Sans"/>
                <a:ea typeface="Open Sans"/>
              </a:rPr>
              <a:t>Si no es así estos son públicos.</a:t>
            </a:r>
            <a:endParaRPr b="0" lang="es-AR" sz="1400" spc="-1" strike="noStrike">
              <a:latin typeface="Arial"/>
            </a:endParaRPr>
          </a:p>
          <a:p>
            <a:pPr>
              <a:lnSpc>
                <a:spcPct val="100000"/>
              </a:lnSpc>
              <a:spcBef>
                <a:spcPts val="1599"/>
              </a:spcBef>
              <a:spcAft>
                <a:spcPts val="1599"/>
              </a:spcAft>
            </a:pPr>
            <a:endParaRPr b="0" lang="es-AR" sz="14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Ejemplo Encapsulamiento</a:t>
            </a:r>
            <a:endParaRPr b="0" lang="es-AR" sz="4200" spc="-1" strike="noStrike">
              <a:latin typeface="Arial"/>
            </a:endParaRPr>
          </a:p>
        </p:txBody>
      </p:sp>
      <p:sp>
        <p:nvSpPr>
          <p:cNvPr id="144"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10000"/>
              </a:lnSpc>
              <a:spcBef>
                <a:spcPts val="601"/>
              </a:spcBef>
            </a:pPr>
            <a:r>
              <a:rPr b="1" lang="es-AR" sz="1100" spc="-1" strike="noStrike">
                <a:solidFill>
                  <a:srgbClr val="0033cc"/>
                </a:solidFill>
                <a:latin typeface="Arial"/>
                <a:ea typeface="Arial"/>
              </a:rPr>
              <a:t>class</a:t>
            </a:r>
            <a:r>
              <a:rPr b="0" lang="es-AR" sz="1100" spc="-1" strike="noStrike">
                <a:solidFill>
                  <a:srgbClr val="000000"/>
                </a:solidFill>
                <a:latin typeface="Arial"/>
                <a:ea typeface="Arial"/>
              </a:rPr>
              <a:t> Encapsulation(</a:t>
            </a:r>
            <a:r>
              <a:rPr b="0" lang="es-AR" sz="1100" spc="-1" strike="noStrike">
                <a:solidFill>
                  <a:srgbClr val="00aaaa"/>
                </a:solidFill>
                <a:latin typeface="Arial"/>
                <a:ea typeface="Arial"/>
              </a:rPr>
              <a:t>object</a:t>
            </a:r>
            <a:r>
              <a:rPr b="0" lang="es-AR" sz="1100" spc="-1" strike="noStrike">
                <a:solidFill>
                  <a:srgbClr val="000000"/>
                </a:solidFill>
                <a:latin typeface="Arial"/>
                <a:ea typeface="Arial"/>
              </a:rPr>
              <a:t>):</a:t>
            </a: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def</a:t>
            </a:r>
            <a:r>
              <a:rPr b="0" lang="es-AR" sz="1100" spc="-1" strike="noStrike">
                <a:solidFill>
                  <a:srgbClr val="000000"/>
                </a:solidFill>
                <a:latin typeface="Arial"/>
                <a:ea typeface="Arial"/>
              </a:rPr>
              <a:t> __init__(</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 a, b, c):</a:t>
            </a:r>
            <a:br/>
            <a:r>
              <a:rPr b="0" lang="es-AR" sz="1100" spc="-1" strike="noStrike">
                <a:solidFill>
                  <a:srgbClr val="000000"/>
                </a:solidFill>
                <a:latin typeface="Arial"/>
                <a:ea typeface="Arial"/>
              </a:rPr>
              <a:t>        </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.public = a</a:t>
            </a:r>
            <a:br/>
            <a:r>
              <a:rPr b="0" lang="es-AR" sz="1100" spc="-1" strike="noStrike">
                <a:solidFill>
                  <a:srgbClr val="000000"/>
                </a:solidFill>
                <a:latin typeface="Arial"/>
                <a:ea typeface="Arial"/>
              </a:rPr>
              <a:t>        </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._protected = b</a:t>
            </a:r>
            <a:br/>
            <a:r>
              <a:rPr b="0" lang="es-AR" sz="1100" spc="-1" strike="noStrike">
                <a:solidFill>
                  <a:srgbClr val="000000"/>
                </a:solidFill>
                <a:latin typeface="Arial"/>
                <a:ea typeface="Arial"/>
              </a:rPr>
              <a:t>        </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.__private = c</a:t>
            </a:r>
            <a:endParaRPr b="0" lang="es-AR" sz="1100" spc="-1" strike="noStrike">
              <a:latin typeface="Arial"/>
            </a:endParaRPr>
          </a:p>
          <a:p>
            <a:pPr>
              <a:lnSpc>
                <a:spcPct val="110000"/>
              </a:lnSpc>
              <a:spcBef>
                <a:spcPts val="601"/>
              </a:spcBef>
            </a:pPr>
            <a:endParaRPr b="0" lang="es-AR" sz="1100" spc="-1" strike="noStrike">
              <a:latin typeface="Arial"/>
            </a:endParaRPr>
          </a:p>
          <a:p>
            <a:pPr marL="457200" indent="-342360">
              <a:lnSpc>
                <a:spcPct val="100000"/>
              </a:lnSpc>
              <a:spcBef>
                <a:spcPts val="601"/>
              </a:spcBef>
              <a:buClr>
                <a:srgbClr val="000000"/>
              </a:buClr>
              <a:buFont typeface="Open Sans"/>
              <a:buChar char="●"/>
            </a:pPr>
            <a:r>
              <a:rPr b="0" lang="es-AR" sz="1800" spc="-1" strike="noStrike">
                <a:solidFill>
                  <a:srgbClr val="000000"/>
                </a:solidFill>
                <a:latin typeface="Open Sans"/>
                <a:ea typeface="Open Sans"/>
              </a:rPr>
              <a:t>Va depender de nosotros su uso y respeto. Pero en caso de debugging podemos ver que pasa.</a:t>
            </a:r>
            <a:endParaRPr b="0" lang="es-AR" sz="1800" spc="-1" strike="noStrike">
              <a:latin typeface="Arial"/>
            </a:endParaRPr>
          </a:p>
          <a:p>
            <a:pPr marL="101520">
              <a:lnSpc>
                <a:spcPct val="100000"/>
              </a:lnSpc>
              <a:spcBef>
                <a:spcPts val="1599"/>
              </a:spcBef>
            </a:pPr>
            <a:br/>
            <a:endParaRPr b="0" lang="es-AR" sz="1800" spc="-1" strike="noStrike">
              <a:latin typeface="Arial"/>
            </a:endParaRPr>
          </a:p>
          <a:p>
            <a:pPr marL="101520">
              <a:lnSpc>
                <a:spcPct val="100000"/>
              </a:lnSpc>
              <a:spcBef>
                <a:spcPts val="799"/>
              </a:spcBef>
            </a:pPr>
            <a:endParaRPr b="0" lang="es-AR" sz="1800" spc="-1" strike="noStrike">
              <a:latin typeface="Arial"/>
            </a:endParaRPr>
          </a:p>
          <a:p>
            <a:pPr marL="101520">
              <a:lnSpc>
                <a:spcPct val="100000"/>
              </a:lnSpc>
              <a:spcAft>
                <a:spcPts val="1599"/>
              </a:spcAft>
            </a:pPr>
            <a:endParaRPr b="0" lang="es-AR" sz="1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773640" y="1806480"/>
            <a:ext cx="7596000" cy="153000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s-AR" sz="4200" spc="-1" strike="noStrike">
                <a:solidFill>
                  <a:srgbClr val="000000"/>
                </a:solidFill>
                <a:latin typeface="Economica"/>
                <a:ea typeface="Economica"/>
              </a:rPr>
              <a:t>Polimorfismo</a:t>
            </a:r>
            <a:endParaRPr b="0" lang="es-AR" sz="42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Polimorfismo</a:t>
            </a:r>
            <a:endParaRPr b="0" lang="es-AR" sz="4200" spc="-1" strike="noStrike">
              <a:latin typeface="Arial"/>
            </a:endParaRPr>
          </a:p>
        </p:txBody>
      </p:sp>
      <p:sp>
        <p:nvSpPr>
          <p:cNvPr id="147"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s-AR" sz="1800" spc="-1" strike="noStrike">
                <a:solidFill>
                  <a:srgbClr val="000000"/>
                </a:solidFill>
                <a:latin typeface="Open Sans"/>
                <a:ea typeface="Open Sans"/>
              </a:rPr>
              <a:t>El concepto de polimorfismo (del griego muchas formas) implica que si en una porción de código se invoca un determinado método de un objeto, podrán obtenerse distintos resultados según la clase del objeto. Esto se debe a que distintos objetos pueden tener un método con un mismo nombre, pero que realice distintas operaciones.</a:t>
            </a:r>
            <a:endParaRPr b="0" lang="es-AR" sz="18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Polimorfismo</a:t>
            </a:r>
            <a:endParaRPr b="0" lang="es-AR" sz="4200" spc="-1" strike="noStrike">
              <a:latin typeface="Arial"/>
            </a:endParaRPr>
          </a:p>
        </p:txBody>
      </p:sp>
      <p:sp>
        <p:nvSpPr>
          <p:cNvPr id="149"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000000"/>
              </a:buClr>
              <a:buFont typeface="Open Sans"/>
              <a:buChar char="●"/>
            </a:pPr>
            <a:r>
              <a:rPr b="0" lang="es-AR" sz="1800" spc="-1" strike="noStrike">
                <a:solidFill>
                  <a:srgbClr val="000000"/>
                </a:solidFill>
                <a:latin typeface="Open Sans"/>
                <a:ea typeface="Open Sans"/>
              </a:rPr>
              <a:t>A diferencia de Java y C++ el Polimorfismo en Python no es de gran importancia, dada su naturaleza de lenguaje dinámico.</a:t>
            </a:r>
            <a:endParaRPr b="0" lang="es-AR" sz="1800" spc="-1" strike="noStrike">
              <a:latin typeface="Arial"/>
            </a:endParaRPr>
          </a:p>
          <a:p>
            <a:pPr marL="457200" indent="-342360">
              <a:lnSpc>
                <a:spcPct val="100000"/>
              </a:lnSpc>
              <a:buClr>
                <a:srgbClr val="000000"/>
              </a:buClr>
              <a:buFont typeface="Open Sans"/>
              <a:buChar char="●"/>
            </a:pPr>
            <a:r>
              <a:rPr b="0" lang="es-AR" sz="1800" spc="-1" strike="noStrike">
                <a:solidFill>
                  <a:srgbClr val="000000"/>
                </a:solidFill>
                <a:latin typeface="Open Sans"/>
                <a:ea typeface="Open Sans"/>
              </a:rPr>
              <a:t>En Python no existe la sobrecarga de métodos, el último método que se declare reemplazará a los anteriores.</a:t>
            </a:r>
            <a:endParaRPr b="0" lang="es-AR" sz="1800" spc="-1" strike="noStrike">
              <a:latin typeface="Arial"/>
            </a:endParaRPr>
          </a:p>
          <a:p>
            <a:pPr marL="457200" indent="-342360">
              <a:lnSpc>
                <a:spcPct val="100000"/>
              </a:lnSpc>
              <a:buClr>
                <a:srgbClr val="000000"/>
              </a:buClr>
              <a:buFont typeface="Open Sans"/>
              <a:buChar char="●"/>
            </a:pPr>
            <a:r>
              <a:rPr b="0" lang="es-AR" sz="1800" spc="-1" strike="noStrike">
                <a:solidFill>
                  <a:srgbClr val="000000"/>
                </a:solidFill>
                <a:latin typeface="Open Sans"/>
                <a:ea typeface="Open Sans"/>
              </a:rPr>
              <a:t>Por lo tanto es más comparable a la lógica que se usa en interfaces de JAVA.</a:t>
            </a:r>
            <a:endParaRPr b="0" lang="es-AR" sz="1800" spc="-1" strike="noStrike">
              <a:latin typeface="Arial"/>
            </a:endParaRPr>
          </a:p>
          <a:p>
            <a:pPr>
              <a:lnSpc>
                <a:spcPct val="100000"/>
              </a:lnSpc>
            </a:pPr>
            <a:endParaRPr b="0" lang="es-AR" sz="18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Probemos lo siguiente</a:t>
            </a:r>
            <a:endParaRPr b="0" lang="es-AR" sz="4200" spc="-1" strike="noStrike">
              <a:latin typeface="Arial"/>
            </a:endParaRPr>
          </a:p>
        </p:txBody>
      </p:sp>
      <p:sp>
        <p:nvSpPr>
          <p:cNvPr id="151" name="CustomShape 2"/>
          <p:cNvSpPr/>
          <p:nvPr/>
        </p:nvSpPr>
        <p:spPr>
          <a:xfrm>
            <a:off x="4557600" y="1147320"/>
            <a:ext cx="3480840" cy="3353400"/>
          </a:xfrm>
          <a:prstGeom prst="rect">
            <a:avLst/>
          </a:prstGeom>
          <a:noFill/>
          <a:ln>
            <a:noFill/>
          </a:ln>
        </p:spPr>
        <p:style>
          <a:lnRef idx="0"/>
          <a:fillRef idx="0"/>
          <a:effectRef idx="0"/>
          <a:fontRef idx="minor"/>
        </p:style>
        <p:txBody>
          <a:bodyPr lIns="90000" rIns="90000" tIns="91440" bIns="91440"/>
          <a:p>
            <a:pPr>
              <a:lnSpc>
                <a:spcPct val="110000"/>
              </a:lnSpc>
              <a:spcBef>
                <a:spcPts val="601"/>
              </a:spcBef>
            </a:pPr>
            <a:r>
              <a:rPr b="1" lang="es-AR" sz="900" spc="-1" strike="noStrike">
                <a:solidFill>
                  <a:srgbClr val="0033cc"/>
                </a:solidFill>
                <a:latin typeface="Arial"/>
                <a:ea typeface="Arial"/>
              </a:rPr>
              <a:t>class</a:t>
            </a:r>
            <a:r>
              <a:rPr b="0" lang="es-AR" sz="900" spc="-1" strike="noStrike">
                <a:solidFill>
                  <a:srgbClr val="000000"/>
                </a:solidFill>
                <a:latin typeface="Arial"/>
                <a:ea typeface="Arial"/>
              </a:rPr>
              <a:t> Door:</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def</a:t>
            </a:r>
            <a:r>
              <a:rPr b="0" lang="es-AR" sz="900" spc="-1" strike="noStrike">
                <a:solidFill>
                  <a:srgbClr val="000000"/>
                </a:solidFill>
                <a:latin typeface="Arial"/>
                <a:ea typeface="Arial"/>
              </a:rPr>
              <a:t> __init__(</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a:t>
            </a:r>
            <a:br/>
            <a:r>
              <a:rPr b="0" lang="es-AR" sz="900" spc="-1" strike="noStrike">
                <a:solidFill>
                  <a:srgbClr val="000000"/>
                </a:solidFill>
                <a:latin typeface="Arial"/>
                <a:ea typeface="Arial"/>
              </a:rPr>
              <a:t>        </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.status = </a:t>
            </a:r>
            <a:r>
              <a:rPr b="1" lang="es-AR" sz="900" spc="-1" strike="noStrike">
                <a:solidFill>
                  <a:srgbClr val="cc9933"/>
                </a:solidFill>
                <a:latin typeface="Arial"/>
                <a:ea typeface="Arial"/>
              </a:rPr>
              <a:t>"closed"</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def</a:t>
            </a:r>
            <a:r>
              <a:rPr b="0" lang="es-AR" sz="900" spc="-1" strike="noStrike">
                <a:solidFill>
                  <a:srgbClr val="000000"/>
                </a:solidFill>
                <a:latin typeface="Arial"/>
                <a:ea typeface="Arial"/>
              </a:rPr>
              <a:t> open(</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a:t>
            </a:r>
            <a:br/>
            <a:r>
              <a:rPr b="0" lang="es-AR" sz="900" spc="-1" strike="noStrike">
                <a:solidFill>
                  <a:srgbClr val="000000"/>
                </a:solidFill>
                <a:latin typeface="Arial"/>
                <a:ea typeface="Arial"/>
              </a:rPr>
              <a:t>        </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.status = </a:t>
            </a:r>
            <a:r>
              <a:rPr b="1" lang="es-AR" sz="900" spc="-1" strike="noStrike">
                <a:solidFill>
                  <a:srgbClr val="cc9933"/>
                </a:solidFill>
                <a:latin typeface="Arial"/>
                <a:ea typeface="Arial"/>
              </a:rPr>
              <a:t>"open"</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def</a:t>
            </a:r>
            <a:r>
              <a:rPr b="0" lang="es-AR" sz="900" spc="-1" strike="noStrike">
                <a:solidFill>
                  <a:srgbClr val="000000"/>
                </a:solidFill>
                <a:latin typeface="Arial"/>
                <a:ea typeface="Arial"/>
              </a:rPr>
              <a:t> close(</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a:t>
            </a:r>
            <a:br/>
            <a:r>
              <a:rPr b="0" lang="es-AR" sz="900" spc="-1" strike="noStrike">
                <a:solidFill>
                  <a:srgbClr val="000000"/>
                </a:solidFill>
                <a:latin typeface="Arial"/>
                <a:ea typeface="Arial"/>
              </a:rPr>
              <a:t>        </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.status = </a:t>
            </a:r>
            <a:r>
              <a:rPr b="1" lang="es-AR" sz="900" spc="-1" strike="noStrike">
                <a:solidFill>
                  <a:srgbClr val="cc9933"/>
                </a:solidFill>
                <a:latin typeface="Arial"/>
                <a:ea typeface="Arial"/>
              </a:rPr>
              <a:t>"closed"</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def</a:t>
            </a:r>
            <a:r>
              <a:rPr b="0" lang="es-AR" sz="900" spc="-1" strike="noStrike">
                <a:solidFill>
                  <a:srgbClr val="000000"/>
                </a:solidFill>
                <a:latin typeface="Arial"/>
                <a:ea typeface="Arial"/>
              </a:rPr>
              <a:t> is_open(</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return</a:t>
            </a:r>
            <a:r>
              <a:rPr b="0" lang="es-AR" sz="900" spc="-1" strike="noStrike">
                <a:solidFill>
                  <a:srgbClr val="000000"/>
                </a:solidFill>
                <a:latin typeface="Arial"/>
                <a:ea typeface="Arial"/>
              </a:rPr>
              <a:t> </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.status == </a:t>
            </a:r>
            <a:r>
              <a:rPr b="1" lang="es-AR" sz="900" spc="-1" strike="noStrike">
                <a:solidFill>
                  <a:srgbClr val="cc9933"/>
                </a:solidFill>
                <a:latin typeface="Arial"/>
                <a:ea typeface="Arial"/>
              </a:rPr>
              <a:t>"open"</a:t>
            </a:r>
            <a:endParaRPr b="0" lang="es-AR" sz="900" spc="-1" strike="noStrike">
              <a:latin typeface="Arial"/>
            </a:endParaRPr>
          </a:p>
          <a:p>
            <a:pPr>
              <a:lnSpc>
                <a:spcPct val="110000"/>
              </a:lnSpc>
              <a:spcBef>
                <a:spcPts val="601"/>
              </a:spcBef>
            </a:pPr>
            <a:br/>
            <a:r>
              <a:rPr b="1" lang="es-AR" sz="900" spc="-1" strike="noStrike">
                <a:solidFill>
                  <a:srgbClr val="0033cc"/>
                </a:solidFill>
                <a:latin typeface="Arial"/>
                <a:ea typeface="Arial"/>
              </a:rPr>
              <a:t>class</a:t>
            </a:r>
            <a:r>
              <a:rPr b="0" lang="es-AR" sz="900" spc="-1" strike="noStrike">
                <a:solidFill>
                  <a:srgbClr val="000000"/>
                </a:solidFill>
                <a:latin typeface="Arial"/>
                <a:ea typeface="Arial"/>
              </a:rPr>
              <a:t> BooleanDoor:</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def</a:t>
            </a:r>
            <a:r>
              <a:rPr b="0" lang="es-AR" sz="900" spc="-1" strike="noStrike">
                <a:solidFill>
                  <a:srgbClr val="000000"/>
                </a:solidFill>
                <a:latin typeface="Arial"/>
                <a:ea typeface="Arial"/>
              </a:rPr>
              <a:t> __init__(</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a:t>
            </a:r>
            <a:br/>
            <a:r>
              <a:rPr b="0" lang="es-AR" sz="900" spc="-1" strike="noStrike">
                <a:solidFill>
                  <a:srgbClr val="000000"/>
                </a:solidFill>
                <a:latin typeface="Arial"/>
                <a:ea typeface="Arial"/>
              </a:rPr>
              <a:t>        </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.status = </a:t>
            </a:r>
            <a:r>
              <a:rPr b="0" lang="es-AR" sz="900" spc="-1" strike="noStrike">
                <a:solidFill>
                  <a:srgbClr val="00aaaa"/>
                </a:solidFill>
                <a:latin typeface="Arial"/>
                <a:ea typeface="Arial"/>
              </a:rPr>
              <a:t>True</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def</a:t>
            </a:r>
            <a:r>
              <a:rPr b="0" lang="es-AR" sz="900" spc="-1" strike="noStrike">
                <a:solidFill>
                  <a:srgbClr val="000000"/>
                </a:solidFill>
                <a:latin typeface="Arial"/>
                <a:ea typeface="Arial"/>
              </a:rPr>
              <a:t> open(</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a:t>
            </a:r>
            <a:br/>
            <a:r>
              <a:rPr b="0" lang="es-AR" sz="900" spc="-1" strike="noStrike">
                <a:solidFill>
                  <a:srgbClr val="000000"/>
                </a:solidFill>
                <a:latin typeface="Arial"/>
                <a:ea typeface="Arial"/>
              </a:rPr>
              <a:t>        </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.status = </a:t>
            </a:r>
            <a:r>
              <a:rPr b="0" lang="es-AR" sz="900" spc="-1" strike="noStrike">
                <a:solidFill>
                  <a:srgbClr val="00aaaa"/>
                </a:solidFill>
                <a:latin typeface="Arial"/>
                <a:ea typeface="Arial"/>
              </a:rPr>
              <a:t>True</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def</a:t>
            </a:r>
            <a:r>
              <a:rPr b="0" lang="es-AR" sz="900" spc="-1" strike="noStrike">
                <a:solidFill>
                  <a:srgbClr val="000000"/>
                </a:solidFill>
                <a:latin typeface="Arial"/>
                <a:ea typeface="Arial"/>
              </a:rPr>
              <a:t> close(</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a:t>
            </a:r>
            <a:br/>
            <a:r>
              <a:rPr b="0" lang="es-AR" sz="900" spc="-1" strike="noStrike">
                <a:solidFill>
                  <a:srgbClr val="000000"/>
                </a:solidFill>
                <a:latin typeface="Arial"/>
                <a:ea typeface="Arial"/>
              </a:rPr>
              <a:t>        </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.status = </a:t>
            </a:r>
            <a:r>
              <a:rPr b="0" lang="es-AR" sz="900" spc="-1" strike="noStrike">
                <a:solidFill>
                  <a:srgbClr val="00aaaa"/>
                </a:solidFill>
                <a:latin typeface="Arial"/>
                <a:ea typeface="Arial"/>
              </a:rPr>
              <a:t>False</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def</a:t>
            </a:r>
            <a:r>
              <a:rPr b="0" lang="es-AR" sz="900" spc="-1" strike="noStrike">
                <a:solidFill>
                  <a:srgbClr val="000000"/>
                </a:solidFill>
                <a:latin typeface="Arial"/>
                <a:ea typeface="Arial"/>
              </a:rPr>
              <a:t> is_open(</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a:t>
            </a:r>
            <a:br/>
            <a:r>
              <a:rPr b="0" lang="es-AR" sz="900" spc="-1" strike="noStrike">
                <a:solidFill>
                  <a:srgbClr val="000000"/>
                </a:solidFill>
                <a:latin typeface="Arial"/>
                <a:ea typeface="Arial"/>
              </a:rPr>
              <a:t>        </a:t>
            </a:r>
            <a:r>
              <a:rPr b="1" lang="es-AR" sz="900" spc="-1" strike="noStrike">
                <a:solidFill>
                  <a:srgbClr val="0033cc"/>
                </a:solidFill>
                <a:latin typeface="Arial"/>
                <a:ea typeface="Arial"/>
              </a:rPr>
              <a:t>return</a:t>
            </a:r>
            <a:r>
              <a:rPr b="0" lang="es-AR" sz="900" spc="-1" strike="noStrike">
                <a:solidFill>
                  <a:srgbClr val="000000"/>
                </a:solidFill>
                <a:latin typeface="Arial"/>
                <a:ea typeface="Arial"/>
              </a:rPr>
              <a:t> </a:t>
            </a:r>
            <a:r>
              <a:rPr b="0" lang="es-AR" sz="900" spc="-1" strike="noStrike">
                <a:solidFill>
                  <a:srgbClr val="00aaaa"/>
                </a:solidFill>
                <a:latin typeface="Arial"/>
                <a:ea typeface="Arial"/>
              </a:rPr>
              <a:t>self</a:t>
            </a:r>
            <a:r>
              <a:rPr b="0" lang="es-AR" sz="900" spc="-1" strike="noStrike">
                <a:solidFill>
                  <a:srgbClr val="000000"/>
                </a:solidFill>
                <a:latin typeface="Arial"/>
                <a:ea typeface="Arial"/>
              </a:rPr>
              <a:t>.status</a:t>
            </a:r>
            <a:endParaRPr b="0" lang="es-AR" sz="900" spc="-1" strike="noStrike">
              <a:latin typeface="Arial"/>
            </a:endParaRPr>
          </a:p>
          <a:p>
            <a:pPr>
              <a:lnSpc>
                <a:spcPct val="100000"/>
              </a:lnSpc>
              <a:spcBef>
                <a:spcPts val="601"/>
              </a:spcBef>
              <a:spcAft>
                <a:spcPts val="1599"/>
              </a:spcAft>
            </a:pPr>
            <a:endParaRPr b="0" lang="es-AR" sz="900" spc="-1" strike="noStrike">
              <a:latin typeface="Arial"/>
            </a:endParaRPr>
          </a:p>
        </p:txBody>
      </p:sp>
      <p:sp>
        <p:nvSpPr>
          <p:cNvPr id="152" name="CustomShape 3"/>
          <p:cNvSpPr/>
          <p:nvPr/>
        </p:nvSpPr>
        <p:spPr>
          <a:xfrm>
            <a:off x="338760" y="1191240"/>
            <a:ext cx="3480840" cy="3353400"/>
          </a:xfrm>
          <a:prstGeom prst="rect">
            <a:avLst/>
          </a:prstGeom>
          <a:noFill/>
          <a:ln>
            <a:noFill/>
          </a:ln>
        </p:spPr>
        <p:style>
          <a:lnRef idx="0"/>
          <a:fillRef idx="0"/>
          <a:effectRef idx="0"/>
          <a:fontRef idx="minor"/>
        </p:style>
        <p:txBody>
          <a:bodyPr lIns="90000" rIns="90000" tIns="91440" bIns="91440"/>
          <a:p>
            <a:pPr>
              <a:lnSpc>
                <a:spcPct val="110000"/>
              </a:lnSpc>
              <a:spcBef>
                <a:spcPts val="601"/>
              </a:spcBef>
            </a:pPr>
            <a:r>
              <a:rPr b="1" lang="es-AR" sz="1100" spc="-1" strike="noStrike">
                <a:solidFill>
                  <a:srgbClr val="0033cc"/>
                </a:solidFill>
                <a:latin typeface="Arial"/>
                <a:ea typeface="Arial"/>
              </a:rPr>
              <a:t>class</a:t>
            </a:r>
            <a:r>
              <a:rPr b="0" lang="es-AR" sz="1100" spc="-1" strike="noStrike">
                <a:solidFill>
                  <a:srgbClr val="000000"/>
                </a:solidFill>
                <a:latin typeface="Arial"/>
                <a:ea typeface="Arial"/>
              </a:rPr>
              <a:t> Room:</a:t>
            </a: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def</a:t>
            </a:r>
            <a:r>
              <a:rPr b="0" lang="es-AR" sz="1100" spc="-1" strike="noStrike">
                <a:solidFill>
                  <a:srgbClr val="000000"/>
                </a:solidFill>
                <a:latin typeface="Arial"/>
                <a:ea typeface="Arial"/>
              </a:rPr>
              <a:t> __init__(</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 door):</a:t>
            </a:r>
            <a:br/>
            <a:r>
              <a:rPr b="0" lang="es-AR" sz="1100" spc="-1" strike="noStrike">
                <a:solidFill>
                  <a:srgbClr val="000000"/>
                </a:solidFill>
                <a:latin typeface="Arial"/>
                <a:ea typeface="Arial"/>
              </a:rPr>
              <a:t>        </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.door = door</a:t>
            </a:r>
            <a:b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def</a:t>
            </a:r>
            <a:r>
              <a:rPr b="0" lang="es-AR" sz="1100" spc="-1" strike="noStrike">
                <a:solidFill>
                  <a:srgbClr val="000000"/>
                </a:solidFill>
                <a:latin typeface="Arial"/>
                <a:ea typeface="Arial"/>
              </a:rPr>
              <a:t> open(</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a:t>
            </a:r>
            <a:br/>
            <a:r>
              <a:rPr b="0" lang="es-AR" sz="1100" spc="-1" strike="noStrike">
                <a:solidFill>
                  <a:srgbClr val="000000"/>
                </a:solidFill>
                <a:latin typeface="Arial"/>
                <a:ea typeface="Arial"/>
              </a:rPr>
              <a:t>        </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.door.open()</a:t>
            </a:r>
            <a:b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def</a:t>
            </a:r>
            <a:r>
              <a:rPr b="0" lang="es-AR" sz="1100" spc="-1" strike="noStrike">
                <a:solidFill>
                  <a:srgbClr val="000000"/>
                </a:solidFill>
                <a:latin typeface="Arial"/>
                <a:ea typeface="Arial"/>
              </a:rPr>
              <a:t> close(</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a:t>
            </a:r>
            <a:br/>
            <a:r>
              <a:rPr b="0" lang="es-AR" sz="1100" spc="-1" strike="noStrike">
                <a:solidFill>
                  <a:srgbClr val="000000"/>
                </a:solidFill>
                <a:latin typeface="Arial"/>
                <a:ea typeface="Arial"/>
              </a:rPr>
              <a:t>        </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.door.close()</a:t>
            </a:r>
            <a:b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def</a:t>
            </a:r>
            <a:r>
              <a:rPr b="0" lang="es-AR" sz="1100" spc="-1" strike="noStrike">
                <a:solidFill>
                  <a:srgbClr val="000000"/>
                </a:solidFill>
                <a:latin typeface="Arial"/>
                <a:ea typeface="Arial"/>
              </a:rPr>
              <a:t> is_open(</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a:t>
            </a:r>
            <a:br/>
            <a:r>
              <a:rPr b="0" lang="es-AR" sz="1100" spc="-1" strike="noStrike">
                <a:solidFill>
                  <a:srgbClr val="000000"/>
                </a:solidFill>
                <a:latin typeface="Arial"/>
                <a:ea typeface="Arial"/>
              </a:rPr>
              <a:t>        </a:t>
            </a:r>
            <a:r>
              <a:rPr b="1" lang="es-AR" sz="1100" spc="-1" strike="noStrike">
                <a:solidFill>
                  <a:srgbClr val="0033cc"/>
                </a:solidFill>
                <a:latin typeface="Arial"/>
                <a:ea typeface="Arial"/>
              </a:rPr>
              <a:t>return</a:t>
            </a:r>
            <a:r>
              <a:rPr b="0" lang="es-AR" sz="1100" spc="-1" strike="noStrike">
                <a:solidFill>
                  <a:srgbClr val="000000"/>
                </a:solidFill>
                <a:latin typeface="Arial"/>
                <a:ea typeface="Arial"/>
              </a:rPr>
              <a:t> </a:t>
            </a:r>
            <a:r>
              <a:rPr b="0" lang="es-AR" sz="1100" spc="-1" strike="noStrike">
                <a:solidFill>
                  <a:srgbClr val="00aaaa"/>
                </a:solidFill>
                <a:latin typeface="Arial"/>
                <a:ea typeface="Arial"/>
              </a:rPr>
              <a:t>self</a:t>
            </a:r>
            <a:r>
              <a:rPr b="0" lang="es-AR" sz="1100" spc="-1" strike="noStrike">
                <a:solidFill>
                  <a:srgbClr val="000000"/>
                </a:solidFill>
                <a:latin typeface="Arial"/>
                <a:ea typeface="Arial"/>
              </a:rPr>
              <a:t>.door.is_open()</a:t>
            </a:r>
            <a:endParaRPr b="0" lang="es-AR" sz="1100" spc="-1" strike="noStrike">
              <a:latin typeface="Arial"/>
            </a:endParaRPr>
          </a:p>
          <a:p>
            <a:pPr>
              <a:lnSpc>
                <a:spcPct val="110000"/>
              </a:lnSpc>
              <a:spcBef>
                <a:spcPts val="601"/>
              </a:spcBef>
            </a:pPr>
            <a:endParaRPr b="0" lang="es-AR" sz="1100" spc="-1" strike="noStrike">
              <a:latin typeface="Arial"/>
            </a:endParaRPr>
          </a:p>
          <a:p>
            <a:pPr>
              <a:lnSpc>
                <a:spcPct val="100000"/>
              </a:lnSpc>
              <a:spcBef>
                <a:spcPts val="601"/>
              </a:spcBef>
              <a:spcAft>
                <a:spcPts val="1599"/>
              </a:spcAft>
            </a:pPr>
            <a:endParaRPr b="0" lang="es-AR" sz="11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En la consola</a:t>
            </a:r>
            <a:endParaRPr b="0" lang="es-AR" sz="4200" spc="-1" strike="noStrike">
              <a:latin typeface="Arial"/>
            </a:endParaRPr>
          </a:p>
        </p:txBody>
      </p:sp>
      <p:sp>
        <p:nvSpPr>
          <p:cNvPr id="154"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42000"/>
              </a:lnSpc>
            </a:pPr>
            <a:r>
              <a:rPr b="0" lang="es-AR" sz="1000" spc="-1" strike="noStrike">
                <a:solidFill>
                  <a:srgbClr val="000000"/>
                </a:solidFill>
                <a:latin typeface="Consolas"/>
                <a:ea typeface="Consolas"/>
              </a:rPr>
              <a:t>&gt;&gt;&gt; door = Door()</a:t>
            </a:r>
            <a:br/>
            <a:r>
              <a:rPr b="0" lang="es-AR" sz="1000" spc="-1" strike="noStrike">
                <a:solidFill>
                  <a:srgbClr val="000000"/>
                </a:solidFill>
                <a:latin typeface="Consolas"/>
                <a:ea typeface="Consolas"/>
              </a:rPr>
              <a:t>&gt;&gt;&gt; bool_door = BooleanDoor()</a:t>
            </a:r>
            <a:br/>
            <a:r>
              <a:rPr b="0" lang="es-AR" sz="1000" spc="-1" strike="noStrike">
                <a:solidFill>
                  <a:srgbClr val="000000"/>
                </a:solidFill>
                <a:latin typeface="Consolas"/>
                <a:ea typeface="Consolas"/>
              </a:rPr>
              <a:t>&gt;&gt;&gt; room = Room(door)</a:t>
            </a:r>
            <a:br/>
            <a:r>
              <a:rPr b="0" lang="es-AR" sz="1000" spc="-1" strike="noStrike">
                <a:solidFill>
                  <a:srgbClr val="000000"/>
                </a:solidFill>
                <a:latin typeface="Consolas"/>
                <a:ea typeface="Consolas"/>
              </a:rPr>
              <a:t>&gt;&gt;&gt; bool_room = Room(bool_door)</a:t>
            </a:r>
            <a:br/>
            <a:r>
              <a:rPr b="0" lang="es-AR" sz="1000" spc="-1" strike="noStrike">
                <a:solidFill>
                  <a:srgbClr val="000000"/>
                </a:solidFill>
                <a:latin typeface="Consolas"/>
                <a:ea typeface="Consolas"/>
              </a:rPr>
              <a:t>&gt;&gt;&gt; room.open()</a:t>
            </a:r>
            <a:br/>
            <a:r>
              <a:rPr b="0" lang="es-AR" sz="1000" spc="-1" strike="noStrike">
                <a:solidFill>
                  <a:srgbClr val="000000"/>
                </a:solidFill>
                <a:latin typeface="Consolas"/>
                <a:ea typeface="Consolas"/>
              </a:rPr>
              <a:t>&gt;&gt;&gt; room.is_open()</a:t>
            </a:r>
            <a:br/>
            <a:r>
              <a:rPr b="0" lang="es-AR" sz="1000" spc="-1" strike="noStrike">
                <a:solidFill>
                  <a:srgbClr val="000000"/>
                </a:solidFill>
                <a:latin typeface="Consolas"/>
                <a:ea typeface="Consolas"/>
              </a:rPr>
              <a:t>???</a:t>
            </a:r>
            <a:br/>
            <a:r>
              <a:rPr b="0" lang="es-AR" sz="1000" spc="-1" strike="noStrike">
                <a:solidFill>
                  <a:srgbClr val="000000"/>
                </a:solidFill>
                <a:latin typeface="Consolas"/>
                <a:ea typeface="Consolas"/>
              </a:rPr>
              <a:t>&gt;&gt;&gt; room.close()</a:t>
            </a:r>
            <a:br/>
            <a:r>
              <a:rPr b="0" lang="es-AR" sz="1000" spc="-1" strike="noStrike">
                <a:solidFill>
                  <a:srgbClr val="000000"/>
                </a:solidFill>
                <a:latin typeface="Consolas"/>
                <a:ea typeface="Consolas"/>
              </a:rPr>
              <a:t>&gt;&gt;&gt; room.is_open()</a:t>
            </a:r>
            <a:br/>
            <a:r>
              <a:rPr b="0" lang="es-AR" sz="1000" spc="-1" strike="noStrike">
                <a:solidFill>
                  <a:srgbClr val="000000"/>
                </a:solidFill>
                <a:latin typeface="Consolas"/>
                <a:ea typeface="Consolas"/>
              </a:rPr>
              <a:t>???</a:t>
            </a:r>
            <a:br/>
            <a:r>
              <a:rPr b="0" lang="es-AR" sz="1000" spc="-1" strike="noStrike">
                <a:solidFill>
                  <a:srgbClr val="000000"/>
                </a:solidFill>
                <a:latin typeface="Consolas"/>
                <a:ea typeface="Consolas"/>
              </a:rPr>
              <a:t>&gt;&gt;&gt; bool_room.open()</a:t>
            </a:r>
            <a:br/>
            <a:r>
              <a:rPr b="0" lang="es-AR" sz="1000" spc="-1" strike="noStrike">
                <a:solidFill>
                  <a:srgbClr val="000000"/>
                </a:solidFill>
                <a:latin typeface="Consolas"/>
                <a:ea typeface="Consolas"/>
              </a:rPr>
              <a:t>&gt;&gt;&gt; bool_room.is_open()</a:t>
            </a:r>
            <a:br/>
            <a:r>
              <a:rPr b="0" lang="es-AR" sz="1000" spc="-1" strike="noStrike">
                <a:solidFill>
                  <a:srgbClr val="000000"/>
                </a:solidFill>
                <a:latin typeface="Consolas"/>
                <a:ea typeface="Consolas"/>
              </a:rPr>
              <a:t>???</a:t>
            </a:r>
            <a:br/>
            <a:r>
              <a:rPr b="0" lang="es-AR" sz="1000" spc="-1" strike="noStrike">
                <a:solidFill>
                  <a:srgbClr val="000000"/>
                </a:solidFill>
                <a:latin typeface="Consolas"/>
                <a:ea typeface="Consolas"/>
              </a:rPr>
              <a:t>&gt;&gt;&gt; bool_room.close()</a:t>
            </a:r>
            <a:br/>
            <a:r>
              <a:rPr b="0" lang="es-AR" sz="1000" spc="-1" strike="noStrike">
                <a:solidFill>
                  <a:srgbClr val="000000"/>
                </a:solidFill>
                <a:latin typeface="Consolas"/>
                <a:ea typeface="Consolas"/>
              </a:rPr>
              <a:t>&gt;&gt;&gt; bool_room.is_open()</a:t>
            </a:r>
            <a:endParaRPr b="0" lang="es-AR" sz="1000" spc="-1" strike="noStrike">
              <a:latin typeface="Arial"/>
            </a:endParaRPr>
          </a:p>
          <a:p>
            <a:pPr>
              <a:lnSpc>
                <a:spcPct val="100000"/>
              </a:lnSpc>
              <a:spcBef>
                <a:spcPts val="799"/>
              </a:spcBef>
              <a:spcAft>
                <a:spcPts val="1599"/>
              </a:spcAft>
            </a:pPr>
            <a:endParaRPr b="0" lang="es-AR" sz="10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Repaso</a:t>
            </a:r>
            <a:endParaRPr b="0" lang="es-AR" sz="4200" spc="-1" strike="noStrike">
              <a:latin typeface="Arial"/>
            </a:endParaRPr>
          </a:p>
        </p:txBody>
      </p:sp>
      <p:sp>
        <p:nvSpPr>
          <p:cNvPr id="122"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00000"/>
              </a:lnSpc>
            </a:pPr>
            <a:r>
              <a:rPr b="0" lang="es-AR" sz="1800" spc="-1" strike="noStrike">
                <a:solidFill>
                  <a:srgbClr val="000000"/>
                </a:solidFill>
                <a:latin typeface="Open Sans"/>
                <a:ea typeface="Open Sans"/>
              </a:rPr>
              <a:t>¿Que es un atributo?</a:t>
            </a:r>
            <a:endParaRPr b="0" lang="es-AR" sz="1800" spc="-1" strike="noStrike">
              <a:latin typeface="Arial"/>
            </a:endParaRPr>
          </a:p>
          <a:p>
            <a:pPr>
              <a:lnSpc>
                <a:spcPct val="100000"/>
              </a:lnSpc>
              <a:spcBef>
                <a:spcPts val="1599"/>
              </a:spcBef>
            </a:pPr>
            <a:endParaRPr b="0" lang="es-AR" sz="1800" spc="-1" strike="noStrike">
              <a:latin typeface="Arial"/>
            </a:endParaRPr>
          </a:p>
          <a:p>
            <a:pPr>
              <a:lnSpc>
                <a:spcPct val="100000"/>
              </a:lnSpc>
              <a:spcBef>
                <a:spcPts val="1599"/>
              </a:spcBef>
            </a:pPr>
            <a:r>
              <a:rPr b="0" lang="es-AR" sz="1800" spc="-1" strike="noStrike">
                <a:solidFill>
                  <a:srgbClr val="000000"/>
                </a:solidFill>
                <a:latin typeface="Open Sans"/>
                <a:ea typeface="Open Sans"/>
              </a:rPr>
              <a:t>¿Que es un método?</a:t>
            </a:r>
            <a:endParaRPr b="0" lang="es-AR" sz="1800" spc="-1" strike="noStrike">
              <a:latin typeface="Arial"/>
            </a:endParaRPr>
          </a:p>
          <a:p>
            <a:pPr>
              <a:lnSpc>
                <a:spcPct val="100000"/>
              </a:lnSpc>
              <a:spcBef>
                <a:spcPts val="1599"/>
              </a:spcBef>
            </a:pPr>
            <a:endParaRPr b="0" lang="es-AR" sz="1800" spc="-1" strike="noStrike">
              <a:latin typeface="Arial"/>
            </a:endParaRPr>
          </a:p>
          <a:p>
            <a:pPr>
              <a:lnSpc>
                <a:spcPct val="100000"/>
              </a:lnSpc>
              <a:spcBef>
                <a:spcPts val="1599"/>
              </a:spcBef>
            </a:pPr>
            <a:r>
              <a:rPr b="0" lang="es-AR" sz="1800" spc="-1" strike="noStrike">
                <a:solidFill>
                  <a:srgbClr val="000000"/>
                </a:solidFill>
                <a:latin typeface="Open Sans"/>
                <a:ea typeface="Open Sans"/>
              </a:rPr>
              <a:t>¿Cual es la diferencia entre una </a:t>
            </a:r>
            <a:endParaRPr b="0" lang="es-AR" sz="1800" spc="-1" strike="noStrike">
              <a:latin typeface="Arial"/>
            </a:endParaRPr>
          </a:p>
          <a:p>
            <a:pPr>
              <a:lnSpc>
                <a:spcPct val="100000"/>
              </a:lnSpc>
              <a:spcBef>
                <a:spcPts val="1599"/>
              </a:spcBef>
              <a:spcAft>
                <a:spcPts val="1599"/>
              </a:spcAft>
            </a:pPr>
            <a:r>
              <a:rPr b="0" lang="es-AR" sz="1800" spc="-1" strike="noStrike">
                <a:solidFill>
                  <a:srgbClr val="000000"/>
                </a:solidFill>
                <a:latin typeface="Open Sans"/>
                <a:ea typeface="Open Sans"/>
              </a:rPr>
              <a:t>clase y un objeto?</a:t>
            </a:r>
            <a:endParaRPr b="0" lang="es-AR" sz="1800" spc="-1" strike="noStrike">
              <a:latin typeface="Arial"/>
            </a:endParaRPr>
          </a:p>
        </p:txBody>
      </p:sp>
      <p:pic>
        <p:nvPicPr>
          <p:cNvPr id="123" name="Shape 115" descr=""/>
          <p:cNvPicPr/>
          <p:nvPr/>
        </p:nvPicPr>
        <p:blipFill>
          <a:blip r:embed="rId1"/>
          <a:stretch/>
        </p:blipFill>
        <p:spPr>
          <a:xfrm>
            <a:off x="4024440" y="1256040"/>
            <a:ext cx="3359880" cy="27748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Sobrecarga de Métodos</a:t>
            </a:r>
            <a:endParaRPr b="0" lang="es-AR" sz="4200" spc="-1" strike="noStrike">
              <a:latin typeface="Arial"/>
            </a:endParaRPr>
          </a:p>
        </p:txBody>
      </p:sp>
      <p:sp>
        <p:nvSpPr>
          <p:cNvPr id="125"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000000"/>
              </a:buClr>
              <a:buFont typeface="Open Sans"/>
              <a:buChar char="●"/>
            </a:pPr>
            <a:r>
              <a:rPr b="0" lang="es-AR" sz="1800" spc="-1" strike="noStrike">
                <a:solidFill>
                  <a:srgbClr val="000000"/>
                </a:solidFill>
                <a:latin typeface="Open Sans"/>
                <a:ea typeface="Open Sans"/>
              </a:rPr>
              <a:t>C++ y Java admiten la sobrecarga de funciones por lista de argumentos, </a:t>
            </a:r>
            <a:r>
              <a:rPr b="1" lang="es-AR" sz="1800" spc="-1" strike="noStrike">
                <a:solidFill>
                  <a:srgbClr val="000000"/>
                </a:solidFill>
                <a:latin typeface="Open Sans"/>
                <a:ea typeface="Open Sans"/>
              </a:rPr>
              <a:t>es decir una clase puede tener varios métodos con el mismo nombre</a:t>
            </a:r>
            <a:r>
              <a:rPr b="0" lang="es-AR" sz="1800" spc="-1" strike="noStrike">
                <a:solidFill>
                  <a:srgbClr val="000000"/>
                </a:solidFill>
                <a:latin typeface="Open Sans"/>
                <a:ea typeface="Open Sans"/>
              </a:rPr>
              <a:t>, pero con</a:t>
            </a:r>
            <a:r>
              <a:rPr b="1" lang="es-AR" sz="1800" spc="-1" strike="noStrike">
                <a:solidFill>
                  <a:srgbClr val="000000"/>
                </a:solidFill>
                <a:latin typeface="Open Sans"/>
                <a:ea typeface="Open Sans"/>
              </a:rPr>
              <a:t> argumentos en distinta cantidad, o de distinto tipo</a:t>
            </a:r>
            <a:r>
              <a:rPr b="0" lang="es-AR" sz="1800" spc="-1" strike="noStrike">
                <a:solidFill>
                  <a:srgbClr val="000000"/>
                </a:solidFill>
                <a:latin typeface="Open Sans"/>
                <a:ea typeface="Open Sans"/>
              </a:rPr>
              <a:t>.</a:t>
            </a:r>
            <a:endParaRPr b="0" lang="es-AR" sz="1800" spc="-1" strike="noStrike">
              <a:latin typeface="Arial"/>
            </a:endParaRPr>
          </a:p>
          <a:p>
            <a:pPr>
              <a:lnSpc>
                <a:spcPct val="100000"/>
              </a:lnSpc>
              <a:spcBef>
                <a:spcPts val="1599"/>
              </a:spcBef>
            </a:pPr>
            <a:r>
              <a:rPr b="0" lang="es-AR" sz="1800" spc="-1" strike="noStrike">
                <a:solidFill>
                  <a:srgbClr val="000000"/>
                </a:solidFill>
                <a:latin typeface="Open Sans"/>
                <a:ea typeface="Open Sans"/>
              </a:rPr>
              <a:t> </a:t>
            </a:r>
            <a:endParaRPr b="0" lang="es-AR" sz="1800" spc="-1" strike="noStrike">
              <a:latin typeface="Arial"/>
            </a:endParaRPr>
          </a:p>
          <a:p>
            <a:pPr marL="457200" indent="-342360">
              <a:lnSpc>
                <a:spcPct val="100000"/>
              </a:lnSpc>
              <a:spcBef>
                <a:spcPts val="1599"/>
              </a:spcBef>
              <a:buClr>
                <a:srgbClr val="ff0000"/>
              </a:buClr>
              <a:buFont typeface="Open Sans"/>
              <a:buChar char="●"/>
            </a:pPr>
            <a:r>
              <a:rPr b="1" lang="es-AR" sz="1800" spc="-1" strike="noStrike">
                <a:solidFill>
                  <a:srgbClr val="ff0000"/>
                </a:solidFill>
                <a:latin typeface="Open Sans"/>
                <a:ea typeface="Open Sans"/>
              </a:rPr>
              <a:t>Python no admite sobrecarga propiamente dicha de funciones. </a:t>
            </a:r>
            <a:endParaRPr b="0" lang="es-AR" sz="1800" spc="-1" strike="noStrike">
              <a:latin typeface="Arial"/>
            </a:endParaRPr>
          </a:p>
          <a:p>
            <a:pPr>
              <a:lnSpc>
                <a:spcPct val="100000"/>
              </a:lnSpc>
              <a:spcBef>
                <a:spcPts val="1599"/>
              </a:spcBef>
            </a:pPr>
            <a:endParaRPr b="0" lang="es-AR" sz="1800" spc="-1" strike="noStrike">
              <a:latin typeface="Arial"/>
            </a:endParaRPr>
          </a:p>
          <a:p>
            <a:pPr marL="457200" indent="-342360">
              <a:lnSpc>
                <a:spcPct val="100000"/>
              </a:lnSpc>
              <a:spcBef>
                <a:spcPts val="1599"/>
              </a:spcBef>
              <a:buClr>
                <a:srgbClr val="000000"/>
              </a:buClr>
              <a:buFont typeface="Open Sans"/>
              <a:buChar char="●"/>
            </a:pPr>
            <a:r>
              <a:rPr b="0" lang="es-AR" sz="1800" spc="-1" strike="noStrike">
                <a:solidFill>
                  <a:srgbClr val="000000"/>
                </a:solidFill>
                <a:latin typeface="Open Sans"/>
                <a:ea typeface="Open Sans"/>
              </a:rPr>
              <a:t>Los métodos se definen sólo por su nombre y hay un único método por clase con un nombre dado.</a:t>
            </a:r>
            <a:endParaRPr b="0" lang="es-AR" sz="1800" spc="-1" strike="noStrike">
              <a:latin typeface="Arial"/>
            </a:endParaRPr>
          </a:p>
          <a:p>
            <a:pPr>
              <a:lnSpc>
                <a:spcPct val="100000"/>
              </a:lnSpc>
              <a:spcBef>
                <a:spcPts val="1599"/>
              </a:spcBef>
              <a:spcAft>
                <a:spcPts val="1599"/>
              </a:spcAft>
            </a:pPr>
            <a:endParaRPr b="0" lang="es-AR"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Sobrecarga Java</a:t>
            </a:r>
            <a:endParaRPr b="0" lang="es-AR" sz="4200" spc="-1" strike="noStrike">
              <a:latin typeface="Arial"/>
            </a:endParaRPr>
          </a:p>
        </p:txBody>
      </p:sp>
      <p:sp>
        <p:nvSpPr>
          <p:cNvPr id="127" name="CustomShape 2"/>
          <p:cNvSpPr/>
          <p:nvPr/>
        </p:nvSpPr>
        <p:spPr>
          <a:xfrm>
            <a:off x="311760" y="1035000"/>
            <a:ext cx="8519760" cy="3758760"/>
          </a:xfrm>
          <a:prstGeom prst="rect">
            <a:avLst/>
          </a:prstGeom>
          <a:noFill/>
          <a:ln>
            <a:noFill/>
          </a:ln>
        </p:spPr>
        <p:style>
          <a:lnRef idx="0"/>
          <a:fillRef idx="0"/>
          <a:effectRef idx="0"/>
          <a:fontRef idx="minor"/>
        </p:style>
        <p:txBody>
          <a:bodyPr lIns="90000" rIns="90000" tIns="91440" bIns="91440"/>
          <a:p>
            <a:pPr marL="343080" indent="-285120">
              <a:lnSpc>
                <a:spcPct val="100000"/>
              </a:lnSpc>
              <a:buClr>
                <a:srgbClr val="acacac"/>
              </a:buClr>
              <a:buFont typeface="Consolas"/>
              <a:buAutoNum type="arabicPeriod"/>
            </a:pPr>
            <a:r>
              <a:rPr b="1" lang="es-AR" sz="900" spc="-1" strike="noStrike">
                <a:solidFill>
                  <a:srgbClr val="000000"/>
                </a:solidFill>
                <a:latin typeface="Consolas"/>
                <a:ea typeface="Consolas"/>
              </a:rPr>
              <a:t>class</a:t>
            </a:r>
            <a:r>
              <a:rPr b="0" lang="es-AR" sz="900" spc="-1" strike="noStrike">
                <a:solidFill>
                  <a:srgbClr val="333333"/>
                </a:solidFill>
                <a:latin typeface="Consolas"/>
                <a:ea typeface="Consolas"/>
              </a:rPr>
              <a:t> Usuario4</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009900"/>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003399"/>
                </a:solidFill>
                <a:latin typeface="Consolas"/>
                <a:ea typeface="Consolas"/>
              </a:rPr>
              <a:t>String</a:t>
            </a:r>
            <a:r>
              <a:rPr b="0" lang="es-AR" sz="900" spc="-1" strike="noStrike">
                <a:solidFill>
                  <a:srgbClr val="333333"/>
                </a:solidFill>
                <a:latin typeface="Consolas"/>
                <a:ea typeface="Consolas"/>
              </a:rPr>
              <a:t> nombre</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1" lang="es-AR" sz="900" spc="-1" strike="noStrike">
                <a:solidFill>
                  <a:srgbClr val="000066"/>
                </a:solidFill>
                <a:latin typeface="Consolas"/>
                <a:ea typeface="Consolas"/>
              </a:rPr>
              <a:t>int</a:t>
            </a:r>
            <a:r>
              <a:rPr b="0" lang="es-AR" sz="900" spc="-1" strike="noStrike">
                <a:solidFill>
                  <a:srgbClr val="333333"/>
                </a:solidFill>
                <a:latin typeface="Consolas"/>
                <a:ea typeface="Consolas"/>
              </a:rPr>
              <a:t> edad</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003399"/>
                </a:solidFill>
                <a:latin typeface="Consolas"/>
                <a:ea typeface="Consolas"/>
              </a:rPr>
              <a:t>String</a:t>
            </a:r>
            <a:r>
              <a:rPr b="0" lang="es-AR" sz="900" spc="-1" strike="noStrike">
                <a:solidFill>
                  <a:srgbClr val="333333"/>
                </a:solidFill>
                <a:latin typeface="Consolas"/>
                <a:ea typeface="Consolas"/>
              </a:rPr>
              <a:t> direccion</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i="1" lang="es-AR" sz="900" spc="-1" strike="noStrike">
                <a:solidFill>
                  <a:srgbClr val="666666"/>
                </a:solidFill>
                <a:latin typeface="Consolas"/>
                <a:ea typeface="Consolas"/>
              </a:rPr>
              <a:t>/* El constructor de la clase Usuario4 esta sobrecargado */</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333333"/>
                </a:solidFill>
                <a:latin typeface="Consolas"/>
                <a:ea typeface="Consolas"/>
              </a:rPr>
              <a:t>Usuario4</a:t>
            </a:r>
            <a:r>
              <a:rPr b="0" lang="es-AR" sz="900" spc="-1" strike="noStrike">
                <a:solidFill>
                  <a:srgbClr val="009900"/>
                </a:solidFill>
                <a:latin typeface="Consolas"/>
                <a:ea typeface="Consolas"/>
              </a:rPr>
              <a:t>(</a:t>
            </a:r>
            <a:r>
              <a:rPr b="0" lang="es-AR" sz="900" spc="-1" strike="noStrike">
                <a:solidFill>
                  <a:srgbClr val="333333"/>
                </a:solidFill>
                <a:latin typeface="Consolas"/>
                <a:ea typeface="Consolas"/>
              </a:rPr>
              <a:t> </a:t>
            </a:r>
            <a:r>
              <a:rPr b="0" lang="es-AR" sz="900" spc="-1" strike="noStrike">
                <a:solidFill>
                  <a:srgbClr val="009900"/>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333333"/>
                </a:solidFill>
                <a:latin typeface="Consolas"/>
                <a:ea typeface="Consolas"/>
              </a:rPr>
              <a:t>nombre </a:t>
            </a:r>
            <a:r>
              <a:rPr b="0" lang="es-AR" sz="900" spc="-1" strike="noStrike">
                <a:solidFill>
                  <a:srgbClr val="339933"/>
                </a:solidFill>
                <a:latin typeface="Consolas"/>
                <a:ea typeface="Consolas"/>
              </a:rPr>
              <a:t>=</a:t>
            </a:r>
            <a:r>
              <a:rPr b="0" lang="es-AR" sz="900" spc="-1" strike="noStrike">
                <a:solidFill>
                  <a:srgbClr val="333333"/>
                </a:solidFill>
                <a:latin typeface="Consolas"/>
                <a:ea typeface="Consolas"/>
              </a:rPr>
              <a:t> </a:t>
            </a:r>
            <a:r>
              <a:rPr b="1" lang="es-AR" sz="900" spc="-1" strike="noStrike">
                <a:solidFill>
                  <a:srgbClr val="000066"/>
                </a:solidFill>
                <a:latin typeface="Consolas"/>
                <a:ea typeface="Consolas"/>
              </a:rPr>
              <a:t>null</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333333"/>
                </a:solidFill>
                <a:latin typeface="Consolas"/>
                <a:ea typeface="Consolas"/>
              </a:rPr>
              <a:t>edad </a:t>
            </a:r>
            <a:r>
              <a:rPr b="0" lang="es-AR" sz="900" spc="-1" strike="noStrike">
                <a:solidFill>
                  <a:srgbClr val="339933"/>
                </a:solidFill>
                <a:latin typeface="Consolas"/>
                <a:ea typeface="Consolas"/>
              </a:rPr>
              <a:t>=</a:t>
            </a:r>
            <a:r>
              <a:rPr b="0" lang="es-AR" sz="900" spc="-1" strike="noStrike">
                <a:solidFill>
                  <a:srgbClr val="333333"/>
                </a:solidFill>
                <a:latin typeface="Consolas"/>
                <a:ea typeface="Consolas"/>
              </a:rPr>
              <a:t> </a:t>
            </a:r>
            <a:r>
              <a:rPr b="0" lang="es-AR" sz="900" spc="-1" strike="noStrike">
                <a:solidFill>
                  <a:srgbClr val="cc66cc"/>
                </a:solidFill>
                <a:latin typeface="Consolas"/>
                <a:ea typeface="Consolas"/>
              </a:rPr>
              <a:t>0</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333333"/>
                </a:solidFill>
                <a:latin typeface="Consolas"/>
                <a:ea typeface="Consolas"/>
              </a:rPr>
              <a:t>direccion </a:t>
            </a:r>
            <a:r>
              <a:rPr b="0" lang="es-AR" sz="900" spc="-1" strike="noStrike">
                <a:solidFill>
                  <a:srgbClr val="339933"/>
                </a:solidFill>
                <a:latin typeface="Consolas"/>
                <a:ea typeface="Consolas"/>
              </a:rPr>
              <a:t>=</a:t>
            </a:r>
            <a:r>
              <a:rPr b="0" lang="es-AR" sz="900" spc="-1" strike="noStrike">
                <a:solidFill>
                  <a:srgbClr val="333333"/>
                </a:solidFill>
                <a:latin typeface="Consolas"/>
                <a:ea typeface="Consolas"/>
              </a:rPr>
              <a:t> </a:t>
            </a:r>
            <a:r>
              <a:rPr b="1" lang="es-AR" sz="900" spc="-1" strike="noStrike">
                <a:solidFill>
                  <a:srgbClr val="000066"/>
                </a:solidFill>
                <a:latin typeface="Consolas"/>
                <a:ea typeface="Consolas"/>
              </a:rPr>
              <a:t>null</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009900"/>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333333"/>
                </a:solidFill>
                <a:latin typeface="Consolas"/>
                <a:ea typeface="Consolas"/>
              </a:rPr>
              <a:t>Usuario4</a:t>
            </a:r>
            <a:r>
              <a:rPr b="0" lang="es-AR" sz="900" spc="-1" strike="noStrike">
                <a:solidFill>
                  <a:srgbClr val="009900"/>
                </a:solidFill>
                <a:latin typeface="Consolas"/>
                <a:ea typeface="Consolas"/>
              </a:rPr>
              <a:t>(</a:t>
            </a:r>
            <a:r>
              <a:rPr b="0" lang="es-AR" sz="900" spc="-1" strike="noStrike">
                <a:solidFill>
                  <a:srgbClr val="003399"/>
                </a:solidFill>
                <a:latin typeface="Consolas"/>
                <a:ea typeface="Consolas"/>
              </a:rPr>
              <a:t>String</a:t>
            </a:r>
            <a:r>
              <a:rPr b="0" lang="es-AR" sz="900" spc="-1" strike="noStrike">
                <a:solidFill>
                  <a:srgbClr val="333333"/>
                </a:solidFill>
                <a:latin typeface="Consolas"/>
                <a:ea typeface="Consolas"/>
              </a:rPr>
              <a:t> nombre, </a:t>
            </a:r>
            <a:r>
              <a:rPr b="1" lang="es-AR" sz="900" spc="-1" strike="noStrike">
                <a:solidFill>
                  <a:srgbClr val="000066"/>
                </a:solidFill>
                <a:latin typeface="Consolas"/>
                <a:ea typeface="Consolas"/>
              </a:rPr>
              <a:t>int</a:t>
            </a:r>
            <a:r>
              <a:rPr b="0" lang="es-AR" sz="900" spc="-1" strike="noStrike">
                <a:solidFill>
                  <a:srgbClr val="333333"/>
                </a:solidFill>
                <a:latin typeface="Consolas"/>
                <a:ea typeface="Consolas"/>
              </a:rPr>
              <a:t> edad, </a:t>
            </a:r>
            <a:r>
              <a:rPr b="0" lang="es-AR" sz="900" spc="-1" strike="noStrike">
                <a:solidFill>
                  <a:srgbClr val="003399"/>
                </a:solidFill>
                <a:latin typeface="Consolas"/>
                <a:ea typeface="Consolas"/>
              </a:rPr>
              <a:t>String</a:t>
            </a:r>
            <a:r>
              <a:rPr b="0" lang="es-AR" sz="900" spc="-1" strike="noStrike">
                <a:solidFill>
                  <a:srgbClr val="333333"/>
                </a:solidFill>
                <a:latin typeface="Consolas"/>
                <a:ea typeface="Consolas"/>
              </a:rPr>
              <a:t> direccion</a:t>
            </a:r>
            <a:r>
              <a:rPr b="0" lang="es-AR" sz="900" spc="-1" strike="noStrike">
                <a:solidFill>
                  <a:srgbClr val="009900"/>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1" lang="es-AR" sz="900" spc="-1" strike="noStrike">
                <a:solidFill>
                  <a:srgbClr val="000000"/>
                </a:solidFill>
                <a:latin typeface="Consolas"/>
                <a:ea typeface="Consolas"/>
              </a:rPr>
              <a:t>this</a:t>
            </a:r>
            <a:r>
              <a:rPr b="0" lang="es-AR" sz="900" spc="-1" strike="noStrike">
                <a:solidFill>
                  <a:srgbClr val="333333"/>
                </a:solidFill>
                <a:latin typeface="Consolas"/>
                <a:ea typeface="Consolas"/>
              </a:rPr>
              <a:t>.</a:t>
            </a:r>
            <a:r>
              <a:rPr b="0" lang="es-AR" sz="900" spc="-1" strike="noStrike">
                <a:solidFill>
                  <a:srgbClr val="006633"/>
                </a:solidFill>
                <a:latin typeface="Consolas"/>
                <a:ea typeface="Consolas"/>
              </a:rPr>
              <a:t>nombre</a:t>
            </a:r>
            <a:r>
              <a:rPr b="0" lang="es-AR" sz="900" spc="-1" strike="noStrike">
                <a:solidFill>
                  <a:srgbClr val="333333"/>
                </a:solidFill>
                <a:latin typeface="Consolas"/>
                <a:ea typeface="Consolas"/>
              </a:rPr>
              <a:t> </a:t>
            </a:r>
            <a:r>
              <a:rPr b="0" lang="es-AR" sz="900" spc="-1" strike="noStrike">
                <a:solidFill>
                  <a:srgbClr val="339933"/>
                </a:solidFill>
                <a:latin typeface="Consolas"/>
                <a:ea typeface="Consolas"/>
              </a:rPr>
              <a:t>=</a:t>
            </a:r>
            <a:r>
              <a:rPr b="0" lang="es-AR" sz="900" spc="-1" strike="noStrike">
                <a:solidFill>
                  <a:srgbClr val="333333"/>
                </a:solidFill>
                <a:latin typeface="Consolas"/>
                <a:ea typeface="Consolas"/>
              </a:rPr>
              <a:t> nombre</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1" lang="es-AR" sz="900" spc="-1" strike="noStrike">
                <a:solidFill>
                  <a:srgbClr val="000000"/>
                </a:solidFill>
                <a:latin typeface="Consolas"/>
                <a:ea typeface="Consolas"/>
              </a:rPr>
              <a:t>this</a:t>
            </a:r>
            <a:r>
              <a:rPr b="0" lang="es-AR" sz="900" spc="-1" strike="noStrike">
                <a:solidFill>
                  <a:srgbClr val="333333"/>
                </a:solidFill>
                <a:latin typeface="Consolas"/>
                <a:ea typeface="Consolas"/>
              </a:rPr>
              <a:t>.</a:t>
            </a:r>
            <a:r>
              <a:rPr b="0" lang="es-AR" sz="900" spc="-1" strike="noStrike">
                <a:solidFill>
                  <a:srgbClr val="006633"/>
                </a:solidFill>
                <a:latin typeface="Consolas"/>
                <a:ea typeface="Consolas"/>
              </a:rPr>
              <a:t>edad</a:t>
            </a:r>
            <a:r>
              <a:rPr b="0" lang="es-AR" sz="900" spc="-1" strike="noStrike">
                <a:solidFill>
                  <a:srgbClr val="333333"/>
                </a:solidFill>
                <a:latin typeface="Consolas"/>
                <a:ea typeface="Consolas"/>
              </a:rPr>
              <a:t> </a:t>
            </a:r>
            <a:r>
              <a:rPr b="0" lang="es-AR" sz="900" spc="-1" strike="noStrike">
                <a:solidFill>
                  <a:srgbClr val="339933"/>
                </a:solidFill>
                <a:latin typeface="Consolas"/>
                <a:ea typeface="Consolas"/>
              </a:rPr>
              <a:t>=</a:t>
            </a:r>
            <a:r>
              <a:rPr b="0" lang="es-AR" sz="900" spc="-1" strike="noStrike">
                <a:solidFill>
                  <a:srgbClr val="333333"/>
                </a:solidFill>
                <a:latin typeface="Consolas"/>
                <a:ea typeface="Consolas"/>
              </a:rPr>
              <a:t> edad</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1" lang="es-AR" sz="900" spc="-1" strike="noStrike">
                <a:solidFill>
                  <a:srgbClr val="000000"/>
                </a:solidFill>
                <a:latin typeface="Consolas"/>
                <a:ea typeface="Consolas"/>
              </a:rPr>
              <a:t>this</a:t>
            </a:r>
            <a:r>
              <a:rPr b="0" lang="es-AR" sz="900" spc="-1" strike="noStrike">
                <a:solidFill>
                  <a:srgbClr val="333333"/>
                </a:solidFill>
                <a:latin typeface="Consolas"/>
                <a:ea typeface="Consolas"/>
              </a:rPr>
              <a:t>.</a:t>
            </a:r>
            <a:r>
              <a:rPr b="0" lang="es-AR" sz="900" spc="-1" strike="noStrike">
                <a:solidFill>
                  <a:srgbClr val="006633"/>
                </a:solidFill>
                <a:latin typeface="Consolas"/>
                <a:ea typeface="Consolas"/>
              </a:rPr>
              <a:t>direccion</a:t>
            </a:r>
            <a:r>
              <a:rPr b="0" lang="es-AR" sz="900" spc="-1" strike="noStrike">
                <a:solidFill>
                  <a:srgbClr val="333333"/>
                </a:solidFill>
                <a:latin typeface="Consolas"/>
                <a:ea typeface="Consolas"/>
              </a:rPr>
              <a:t> </a:t>
            </a:r>
            <a:r>
              <a:rPr b="0" lang="es-AR" sz="900" spc="-1" strike="noStrike">
                <a:solidFill>
                  <a:srgbClr val="339933"/>
                </a:solidFill>
                <a:latin typeface="Consolas"/>
                <a:ea typeface="Consolas"/>
              </a:rPr>
              <a:t>=</a:t>
            </a:r>
            <a:r>
              <a:rPr b="0" lang="es-AR" sz="900" spc="-1" strike="noStrike">
                <a:solidFill>
                  <a:srgbClr val="333333"/>
                </a:solidFill>
                <a:latin typeface="Consolas"/>
                <a:ea typeface="Consolas"/>
              </a:rPr>
              <a:t> direccion</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009900"/>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333333"/>
                </a:solidFill>
                <a:latin typeface="Consolas"/>
                <a:ea typeface="Consolas"/>
              </a:rPr>
              <a:t>Usuario4</a:t>
            </a:r>
            <a:r>
              <a:rPr b="0" lang="es-AR" sz="900" spc="-1" strike="noStrike">
                <a:solidFill>
                  <a:srgbClr val="009900"/>
                </a:solidFill>
                <a:latin typeface="Consolas"/>
                <a:ea typeface="Consolas"/>
              </a:rPr>
              <a:t>(</a:t>
            </a:r>
            <a:r>
              <a:rPr b="0" lang="es-AR" sz="900" spc="-1" strike="noStrike">
                <a:solidFill>
                  <a:srgbClr val="333333"/>
                </a:solidFill>
                <a:latin typeface="Consolas"/>
                <a:ea typeface="Consolas"/>
              </a:rPr>
              <a:t>Usuario4 usr</a:t>
            </a:r>
            <a:r>
              <a:rPr b="0" lang="es-AR" sz="900" spc="-1" strike="noStrike">
                <a:solidFill>
                  <a:srgbClr val="009900"/>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333333"/>
                </a:solidFill>
                <a:latin typeface="Consolas"/>
                <a:ea typeface="Consolas"/>
              </a:rPr>
              <a:t>nombre </a:t>
            </a:r>
            <a:r>
              <a:rPr b="0" lang="es-AR" sz="900" spc="-1" strike="noStrike">
                <a:solidFill>
                  <a:srgbClr val="339933"/>
                </a:solidFill>
                <a:latin typeface="Consolas"/>
                <a:ea typeface="Consolas"/>
              </a:rPr>
              <a:t>=</a:t>
            </a:r>
            <a:r>
              <a:rPr b="0" lang="es-AR" sz="900" spc="-1" strike="noStrike">
                <a:solidFill>
                  <a:srgbClr val="333333"/>
                </a:solidFill>
                <a:latin typeface="Consolas"/>
                <a:ea typeface="Consolas"/>
              </a:rPr>
              <a:t> usr.</a:t>
            </a:r>
            <a:r>
              <a:rPr b="0" lang="es-AR" sz="900" spc="-1" strike="noStrike">
                <a:solidFill>
                  <a:srgbClr val="006633"/>
                </a:solidFill>
                <a:latin typeface="Consolas"/>
                <a:ea typeface="Consolas"/>
              </a:rPr>
              <a:t>getNombre</a:t>
            </a:r>
            <a:r>
              <a:rPr b="0" lang="es-AR" sz="900" spc="-1" strike="noStrike">
                <a:solidFill>
                  <a:srgbClr val="009900"/>
                </a:solidFill>
                <a:latin typeface="Consolas"/>
                <a:ea typeface="Consolas"/>
              </a:rPr>
              <a:t>()</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333333"/>
                </a:solidFill>
                <a:latin typeface="Consolas"/>
                <a:ea typeface="Consolas"/>
              </a:rPr>
              <a:t>edad </a:t>
            </a:r>
            <a:r>
              <a:rPr b="0" lang="es-AR" sz="900" spc="-1" strike="noStrike">
                <a:solidFill>
                  <a:srgbClr val="339933"/>
                </a:solidFill>
                <a:latin typeface="Consolas"/>
                <a:ea typeface="Consolas"/>
              </a:rPr>
              <a:t>=</a:t>
            </a:r>
            <a:r>
              <a:rPr b="0" lang="es-AR" sz="900" spc="-1" strike="noStrike">
                <a:solidFill>
                  <a:srgbClr val="333333"/>
                </a:solidFill>
                <a:latin typeface="Consolas"/>
                <a:ea typeface="Consolas"/>
              </a:rPr>
              <a:t> usr.</a:t>
            </a:r>
            <a:r>
              <a:rPr b="0" lang="es-AR" sz="900" spc="-1" strike="noStrike">
                <a:solidFill>
                  <a:srgbClr val="006633"/>
                </a:solidFill>
                <a:latin typeface="Consolas"/>
                <a:ea typeface="Consolas"/>
              </a:rPr>
              <a:t>getEdad</a:t>
            </a:r>
            <a:r>
              <a:rPr b="0" lang="es-AR" sz="900" spc="-1" strike="noStrike">
                <a:solidFill>
                  <a:srgbClr val="009900"/>
                </a:solidFill>
                <a:latin typeface="Consolas"/>
                <a:ea typeface="Consolas"/>
              </a:rPr>
              <a:t>()</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333333"/>
                </a:solidFill>
                <a:latin typeface="Consolas"/>
                <a:ea typeface="Consolas"/>
              </a:rPr>
              <a:t>direccion </a:t>
            </a:r>
            <a:r>
              <a:rPr b="0" lang="es-AR" sz="900" spc="-1" strike="noStrike">
                <a:solidFill>
                  <a:srgbClr val="339933"/>
                </a:solidFill>
                <a:latin typeface="Consolas"/>
                <a:ea typeface="Consolas"/>
              </a:rPr>
              <a:t>=</a:t>
            </a:r>
            <a:r>
              <a:rPr b="0" lang="es-AR" sz="900" spc="-1" strike="noStrike">
                <a:solidFill>
                  <a:srgbClr val="333333"/>
                </a:solidFill>
                <a:latin typeface="Consolas"/>
                <a:ea typeface="Consolas"/>
              </a:rPr>
              <a:t> usr.</a:t>
            </a:r>
            <a:r>
              <a:rPr b="0" lang="es-AR" sz="900" spc="-1" strike="noStrike">
                <a:solidFill>
                  <a:srgbClr val="006633"/>
                </a:solidFill>
                <a:latin typeface="Consolas"/>
                <a:ea typeface="Consolas"/>
              </a:rPr>
              <a:t>getDireccion</a:t>
            </a:r>
            <a:r>
              <a:rPr b="0" lang="es-AR" sz="900" spc="-1" strike="noStrike">
                <a:solidFill>
                  <a:srgbClr val="009900"/>
                </a:solidFill>
                <a:latin typeface="Consolas"/>
                <a:ea typeface="Consolas"/>
              </a:rPr>
              <a:t>()</a:t>
            </a:r>
            <a:r>
              <a:rPr b="0" lang="es-AR" sz="900" spc="-1" strike="noStrike">
                <a:solidFill>
                  <a:srgbClr val="339933"/>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333333"/>
                </a:solidFill>
                <a:latin typeface="Consolas"/>
                <a:ea typeface="Consolas"/>
              </a:rPr>
              <a:t>     </a:t>
            </a:r>
            <a:r>
              <a:rPr b="0" lang="es-AR" sz="900" spc="-1" strike="noStrike">
                <a:solidFill>
                  <a:srgbClr val="009900"/>
                </a:solidFill>
                <a:latin typeface="Consolas"/>
                <a:ea typeface="Consolas"/>
              </a:rPr>
              <a:t>}</a:t>
            </a:r>
            <a:endParaRPr b="0" lang="es-AR" sz="900" spc="-1" strike="noStrike">
              <a:latin typeface="Arial"/>
            </a:endParaRPr>
          </a:p>
          <a:p>
            <a:pPr marL="343080" indent="-285120">
              <a:lnSpc>
                <a:spcPct val="100000"/>
              </a:lnSpc>
              <a:buClr>
                <a:srgbClr val="acacac"/>
              </a:buClr>
              <a:buFont typeface="Consolas"/>
              <a:buAutoNum type="arabicPeriod"/>
            </a:pPr>
            <a:r>
              <a:rPr b="0" lang="es-AR" sz="900" spc="-1" strike="noStrike">
                <a:solidFill>
                  <a:srgbClr val="009900"/>
                </a:solidFill>
                <a:latin typeface="Consolas"/>
                <a:ea typeface="Consolas"/>
              </a:rPr>
              <a:t>}</a:t>
            </a:r>
            <a:endParaRPr b="0" lang="es-AR" sz="900" spc="-1" strike="noStrike">
              <a:latin typeface="Arial"/>
            </a:endParaRPr>
          </a:p>
          <a:p>
            <a:pPr>
              <a:lnSpc>
                <a:spcPct val="100000"/>
              </a:lnSpc>
              <a:spcBef>
                <a:spcPts val="799"/>
              </a:spcBef>
              <a:spcAft>
                <a:spcPts val="1599"/>
              </a:spcAft>
            </a:pPr>
            <a:endParaRPr b="0" lang="es-AR" sz="9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00240" y="46296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sngStrike">
                <a:solidFill>
                  <a:srgbClr val="000000"/>
                </a:solidFill>
                <a:latin typeface="Economica"/>
                <a:ea typeface="Economica"/>
              </a:rPr>
              <a:t>Sobrecarga</a:t>
            </a:r>
            <a:r>
              <a:rPr b="0" lang="es-AR" sz="4200" spc="-1" strike="noStrike">
                <a:solidFill>
                  <a:srgbClr val="000000"/>
                </a:solidFill>
                <a:latin typeface="Economica"/>
                <a:ea typeface="Economica"/>
              </a:rPr>
              <a:t> Sustitución de Métodos</a:t>
            </a:r>
            <a:endParaRPr b="0" lang="es-AR" sz="4200" spc="-1" strike="noStrike">
              <a:latin typeface="Arial"/>
            </a:endParaRPr>
          </a:p>
        </p:txBody>
      </p:sp>
      <p:sp>
        <p:nvSpPr>
          <p:cNvPr id="129"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000000"/>
              </a:buClr>
              <a:buFont typeface="Open Sans"/>
              <a:buChar char="●"/>
            </a:pPr>
            <a:r>
              <a:rPr b="1" lang="es-AR" sz="1800" spc="-1" strike="noStrike">
                <a:solidFill>
                  <a:srgbClr val="000000"/>
                </a:solidFill>
                <a:latin typeface="Open Sans"/>
                <a:ea typeface="Open Sans"/>
              </a:rPr>
              <a:t>Python sustituye</a:t>
            </a:r>
            <a:r>
              <a:rPr b="0" lang="es-AR" sz="1800" spc="-1" strike="noStrike">
                <a:solidFill>
                  <a:srgbClr val="000000"/>
                </a:solidFill>
                <a:latin typeface="Open Sans"/>
                <a:ea typeface="Open Sans"/>
              </a:rPr>
              <a:t> de manera que si una clase hija tiene un método </a:t>
            </a:r>
            <a:r>
              <a:rPr b="1" lang="es-AR" sz="1800" spc="-1" strike="noStrike">
                <a:solidFill>
                  <a:srgbClr val="000000"/>
                </a:solidFill>
                <a:latin typeface="Open Sans"/>
                <a:ea typeface="Open Sans"/>
              </a:rPr>
              <a:t>__init__</a:t>
            </a:r>
            <a:r>
              <a:rPr b="0" lang="es-AR" sz="1800" spc="-1" strike="noStrike">
                <a:solidFill>
                  <a:srgbClr val="000000"/>
                </a:solidFill>
                <a:latin typeface="Open Sans"/>
                <a:ea typeface="Open Sans"/>
              </a:rPr>
              <a:t>, siempre sustituye al método __init__ de su clase padre, incluso si éste lo define con una lista de argumentos diferentes. </a:t>
            </a:r>
            <a:r>
              <a:rPr b="1" lang="es-AR" sz="1800" spc="-1" strike="noStrike">
                <a:solidFill>
                  <a:srgbClr val="000000"/>
                </a:solidFill>
                <a:latin typeface="Open Sans"/>
                <a:ea typeface="Open Sans"/>
              </a:rPr>
              <a:t>Y se aplica lo mismo a cualquier otro método. Siempre usa el último definido!</a:t>
            </a:r>
            <a:endParaRPr b="0" lang="es-AR" sz="1800" spc="-1" strike="noStrike">
              <a:latin typeface="Arial"/>
            </a:endParaRPr>
          </a:p>
          <a:p>
            <a:pPr marL="457200" indent="-342360">
              <a:lnSpc>
                <a:spcPct val="100000"/>
              </a:lnSpc>
              <a:buClr>
                <a:srgbClr val="000000"/>
              </a:buClr>
              <a:buFont typeface="Open Sans"/>
              <a:buChar char="●"/>
            </a:pPr>
            <a:r>
              <a:rPr b="0" lang="es-AR" sz="1800" spc="-1" strike="noStrike">
                <a:solidFill>
                  <a:srgbClr val="000000"/>
                </a:solidFill>
                <a:latin typeface="Open Sans"/>
                <a:ea typeface="Open Sans"/>
              </a:rPr>
              <a:t>Por lo cual cuando creamos una clase hija a partir de una clase padre y tenemos que requiere su propio método __init__ , </a:t>
            </a:r>
            <a:r>
              <a:rPr b="1" lang="es-AR" sz="1800" spc="-1" strike="noStrike">
                <a:solidFill>
                  <a:srgbClr val="000000"/>
                </a:solidFill>
                <a:latin typeface="Open Sans"/>
                <a:ea typeface="Open Sans"/>
              </a:rPr>
              <a:t>este método de la clase hija debe llamar explícitamente el método __init__ de la clase padre.</a:t>
            </a:r>
            <a:endParaRPr b="0" lang="es-AR" sz="1800" spc="-1" strike="noStrike">
              <a:latin typeface="Arial"/>
            </a:endParaRPr>
          </a:p>
          <a:p>
            <a:pPr>
              <a:lnSpc>
                <a:spcPct val="100000"/>
              </a:lnSpc>
              <a:spcBef>
                <a:spcPts val="1599"/>
              </a:spcBef>
            </a:pPr>
            <a:endParaRPr b="0" lang="es-AR" sz="1800" spc="-1" strike="noStrike">
              <a:latin typeface="Arial"/>
            </a:endParaRPr>
          </a:p>
          <a:p>
            <a:pPr>
              <a:lnSpc>
                <a:spcPct val="100000"/>
              </a:lnSpc>
              <a:spcBef>
                <a:spcPts val="1599"/>
              </a:spcBef>
              <a:spcAft>
                <a:spcPts val="1599"/>
              </a:spcAft>
            </a:pPr>
            <a:endParaRPr b="0" lang="es-AR"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Sobrecarga __init__</a:t>
            </a:r>
            <a:endParaRPr b="0" lang="es-AR" sz="4200" spc="-1" strike="noStrike">
              <a:latin typeface="Arial"/>
            </a:endParaRPr>
          </a:p>
        </p:txBody>
      </p:sp>
      <p:sp>
        <p:nvSpPr>
          <p:cNvPr id="131"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00000"/>
              </a:lnSpc>
            </a:pPr>
            <a:r>
              <a:rPr b="0" lang="es-AR" sz="1200" spc="-1" strike="noStrike">
                <a:solidFill>
                  <a:srgbClr val="a663b8"/>
                </a:solidFill>
                <a:latin typeface="Consolas"/>
                <a:ea typeface="Consolas"/>
              </a:rPr>
              <a:t>class</a:t>
            </a:r>
            <a:r>
              <a:rPr b="0" lang="es-AR" sz="1200" spc="-1" strike="noStrike">
                <a:solidFill>
                  <a:srgbClr val="333333"/>
                </a:solidFill>
                <a:latin typeface="Consolas"/>
                <a:ea typeface="Consolas"/>
              </a:rPr>
              <a:t> Persona:</a:t>
            </a:r>
            <a:br/>
            <a:r>
              <a:rPr b="0" lang="es-AR" sz="1200" spc="-1" strike="noStrike">
                <a:solidFill>
                  <a:srgbClr val="333333"/>
                </a:solidFill>
                <a:latin typeface="Consolas"/>
                <a:ea typeface="Consolas"/>
              </a:rPr>
              <a:t>    </a:t>
            </a:r>
            <a:r>
              <a:rPr b="0" lang="es-AR" sz="1200" spc="-1" strike="noStrike">
                <a:solidFill>
                  <a:srgbClr val="06960e"/>
                </a:solidFill>
                <a:latin typeface="Consolas"/>
                <a:ea typeface="Consolas"/>
              </a:rPr>
              <a:t>"Clase que representa una persona."</a:t>
            </a:r>
            <a:br/>
            <a:r>
              <a:rPr b="0" lang="es-AR" sz="1200" spc="-1" strike="noStrike">
                <a:solidFill>
                  <a:srgbClr val="333333"/>
                </a:solidFill>
                <a:latin typeface="Consolas"/>
                <a:ea typeface="Consolas"/>
              </a:rPr>
              <a:t>    </a:t>
            </a:r>
            <a:r>
              <a:rPr b="0" lang="es-AR" sz="1200" spc="-1" strike="noStrike">
                <a:solidFill>
                  <a:srgbClr val="a663b8"/>
                </a:solidFill>
                <a:latin typeface="Consolas"/>
                <a:ea typeface="Consolas"/>
              </a:rPr>
              <a:t>def</a:t>
            </a:r>
            <a:r>
              <a:rPr b="0" lang="es-AR" sz="1200" spc="-1" strike="noStrike">
                <a:solidFill>
                  <a:srgbClr val="333333"/>
                </a:solidFill>
                <a:latin typeface="Consolas"/>
                <a:ea typeface="Consolas"/>
              </a:rPr>
              <a:t> </a:t>
            </a:r>
            <a:r>
              <a:rPr b="0" lang="es-AR" sz="1200" spc="-1" strike="noStrike">
                <a:solidFill>
                  <a:srgbClr val="ff9400"/>
                </a:solidFill>
                <a:latin typeface="Consolas"/>
                <a:ea typeface="Consolas"/>
              </a:rPr>
              <a:t>__init__</a:t>
            </a:r>
            <a:r>
              <a:rPr b="0" lang="es-AR" sz="1200" spc="-1" strike="noStrike">
                <a:solidFill>
                  <a:srgbClr val="222222"/>
                </a:solidFill>
                <a:latin typeface="Consolas"/>
                <a:ea typeface="Consolas"/>
              </a:rPr>
              <a:t>(</a:t>
            </a:r>
            <a:r>
              <a:rPr b="0" lang="es-AR" sz="1200" spc="-1" strike="noStrike">
                <a:solidFill>
                  <a:srgbClr val="a663b8"/>
                </a:solidFill>
                <a:latin typeface="Consolas"/>
                <a:ea typeface="Consolas"/>
              </a:rPr>
              <a:t>self</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identificacion</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nombre</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apellido</a:t>
            </a:r>
            <a:r>
              <a:rPr b="0" lang="es-AR" sz="1200" spc="-1" strike="noStrike">
                <a:solidFill>
                  <a:srgbClr val="222222"/>
                </a:solidFill>
                <a:latin typeface="Consolas"/>
                <a:ea typeface="Consolas"/>
              </a:rPr>
              <a:t>)</a:t>
            </a:r>
            <a:r>
              <a:rPr b="0" lang="es-AR" sz="1200" spc="-1" strike="noStrike">
                <a:solidFill>
                  <a:srgbClr val="333333"/>
                </a:solidFill>
                <a:latin typeface="Consolas"/>
                <a:ea typeface="Consolas"/>
              </a:rPr>
              <a:t>:</a:t>
            </a:r>
            <a:br/>
            <a:r>
              <a:rPr b="0" lang="es-AR" sz="1200" spc="-1" strike="noStrike">
                <a:solidFill>
                  <a:srgbClr val="333333"/>
                </a:solidFill>
                <a:latin typeface="Consolas"/>
                <a:ea typeface="Consolas"/>
              </a:rPr>
              <a:t>        </a:t>
            </a:r>
            <a:r>
              <a:rPr b="0" lang="es-AR" sz="1200" spc="-1" strike="noStrike">
                <a:solidFill>
                  <a:srgbClr val="06960e"/>
                </a:solidFill>
                <a:latin typeface="Consolas"/>
                <a:ea typeface="Consolas"/>
              </a:rPr>
              <a:t>"Constructor de Persona"</a:t>
            </a:r>
            <a:br/>
            <a:r>
              <a:rPr b="0" lang="es-AR" sz="1200" spc="-1" strike="noStrike">
                <a:solidFill>
                  <a:srgbClr val="333333"/>
                </a:solidFill>
                <a:latin typeface="Consolas"/>
                <a:ea typeface="Consolas"/>
              </a:rPr>
              <a:t>        </a:t>
            </a:r>
            <a:r>
              <a:rPr b="0" lang="es-AR" sz="1200" spc="-1" strike="noStrike">
                <a:solidFill>
                  <a:srgbClr val="a663b8"/>
                </a:solidFill>
                <a:latin typeface="Consolas"/>
                <a:ea typeface="Consolas"/>
              </a:rPr>
              <a:t>self</a:t>
            </a:r>
            <a:r>
              <a:rPr b="0" lang="es-AR" sz="1200" spc="-1" strike="noStrike">
                <a:solidFill>
                  <a:srgbClr val="333333"/>
                </a:solidFill>
                <a:latin typeface="Consolas"/>
                <a:ea typeface="Consolas"/>
              </a:rPr>
              <a:t>.identificacion </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identificacion</a:t>
            </a:r>
            <a:br/>
            <a:r>
              <a:rPr b="0" lang="es-AR" sz="1200" spc="-1" strike="noStrike">
                <a:solidFill>
                  <a:srgbClr val="333333"/>
                </a:solidFill>
                <a:latin typeface="Consolas"/>
                <a:ea typeface="Consolas"/>
              </a:rPr>
              <a:t>        </a:t>
            </a:r>
            <a:r>
              <a:rPr b="0" lang="es-AR" sz="1200" spc="-1" strike="noStrike">
                <a:solidFill>
                  <a:srgbClr val="a663b8"/>
                </a:solidFill>
                <a:latin typeface="Consolas"/>
                <a:ea typeface="Consolas"/>
              </a:rPr>
              <a:t>self</a:t>
            </a:r>
            <a:r>
              <a:rPr b="0" lang="es-AR" sz="1200" spc="-1" strike="noStrike">
                <a:solidFill>
                  <a:srgbClr val="333333"/>
                </a:solidFill>
                <a:latin typeface="Consolas"/>
                <a:ea typeface="Consolas"/>
              </a:rPr>
              <a:t>.nombre </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nombre</a:t>
            </a:r>
            <a:br/>
            <a:r>
              <a:rPr b="0" lang="es-AR" sz="1200" spc="-1" strike="noStrike">
                <a:solidFill>
                  <a:srgbClr val="333333"/>
                </a:solidFill>
                <a:latin typeface="Consolas"/>
                <a:ea typeface="Consolas"/>
              </a:rPr>
              <a:t>        </a:t>
            </a:r>
            <a:r>
              <a:rPr b="0" lang="es-AR" sz="1200" spc="-1" strike="noStrike">
                <a:solidFill>
                  <a:srgbClr val="a663b8"/>
                </a:solidFill>
                <a:latin typeface="Consolas"/>
                <a:ea typeface="Consolas"/>
              </a:rPr>
              <a:t>self</a:t>
            </a:r>
            <a:r>
              <a:rPr b="0" lang="es-AR" sz="1200" spc="-1" strike="noStrike">
                <a:solidFill>
                  <a:srgbClr val="333333"/>
                </a:solidFill>
                <a:latin typeface="Consolas"/>
                <a:ea typeface="Consolas"/>
              </a:rPr>
              <a:t>.apellido </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apellido</a:t>
            </a:r>
            <a:endParaRPr b="0" lang="es-AR" sz="1200" spc="-1" strike="noStrike">
              <a:latin typeface="Arial"/>
            </a:endParaRPr>
          </a:p>
          <a:p>
            <a:pPr>
              <a:lnSpc>
                <a:spcPct val="100000"/>
              </a:lnSpc>
            </a:pPr>
            <a:endParaRPr b="0" lang="es-AR" sz="1200" spc="-1" strike="noStrike">
              <a:latin typeface="Arial"/>
            </a:endParaRPr>
          </a:p>
          <a:p>
            <a:pPr>
              <a:lnSpc>
                <a:spcPct val="100000"/>
              </a:lnSpc>
            </a:pPr>
            <a:r>
              <a:rPr b="0" lang="es-AR" sz="1200" spc="-1" strike="noStrike">
                <a:solidFill>
                  <a:srgbClr val="a663b8"/>
                </a:solidFill>
                <a:latin typeface="Consolas"/>
                <a:ea typeface="Consolas"/>
              </a:rPr>
              <a:t>class</a:t>
            </a:r>
            <a:r>
              <a:rPr b="0" lang="es-AR" sz="1200" spc="-1" strike="noStrike">
                <a:solidFill>
                  <a:srgbClr val="333333"/>
                </a:solidFill>
                <a:latin typeface="Consolas"/>
                <a:ea typeface="Consolas"/>
              </a:rPr>
              <a:t> </a:t>
            </a:r>
            <a:r>
              <a:rPr b="1" lang="es-AR" sz="1200" spc="-1" strike="noStrike">
                <a:solidFill>
                  <a:srgbClr val="333333"/>
                </a:solidFill>
                <a:latin typeface="Consolas"/>
                <a:ea typeface="Consolas"/>
              </a:rPr>
              <a:t>Alumno</a:t>
            </a:r>
            <a:r>
              <a:rPr b="0" lang="es-AR" sz="1200" spc="-1" strike="noStrike">
                <a:solidFill>
                  <a:srgbClr val="222222"/>
                </a:solidFill>
                <a:latin typeface="Consolas"/>
                <a:ea typeface="Consolas"/>
              </a:rPr>
              <a:t>(</a:t>
            </a:r>
            <a:r>
              <a:rPr b="0" lang="es-AR" sz="1200" spc="-1" strike="noStrike">
                <a:solidFill>
                  <a:srgbClr val="333333"/>
                </a:solidFill>
                <a:latin typeface="Consolas"/>
                <a:ea typeface="Consolas"/>
              </a:rPr>
              <a:t>Persona</a:t>
            </a:r>
            <a:r>
              <a:rPr b="0" lang="es-AR" sz="1200" spc="-1" strike="noStrike">
                <a:solidFill>
                  <a:srgbClr val="222222"/>
                </a:solidFill>
                <a:latin typeface="Consolas"/>
                <a:ea typeface="Consolas"/>
              </a:rPr>
              <a:t>)</a:t>
            </a:r>
            <a:r>
              <a:rPr b="0" lang="es-AR" sz="1200" spc="-1" strike="noStrike">
                <a:solidFill>
                  <a:srgbClr val="333333"/>
                </a:solidFill>
                <a:latin typeface="Consolas"/>
                <a:ea typeface="Consolas"/>
              </a:rPr>
              <a:t>:</a:t>
            </a:r>
            <a:br/>
            <a:r>
              <a:rPr b="0" lang="es-AR" sz="1200" spc="-1" strike="noStrike">
                <a:solidFill>
                  <a:srgbClr val="333333"/>
                </a:solidFill>
                <a:latin typeface="Consolas"/>
                <a:ea typeface="Consolas"/>
              </a:rPr>
              <a:t>    </a:t>
            </a:r>
            <a:r>
              <a:rPr b="0" lang="es-AR" sz="1200" spc="-1" strike="noStrike">
                <a:solidFill>
                  <a:srgbClr val="06960e"/>
                </a:solidFill>
                <a:latin typeface="Consolas"/>
                <a:ea typeface="Consolas"/>
              </a:rPr>
              <a:t>"Clase que representa a un alumno."</a:t>
            </a:r>
            <a:br/>
            <a:r>
              <a:rPr b="0" lang="es-AR" sz="1200" spc="-1" strike="noStrike">
                <a:solidFill>
                  <a:srgbClr val="333333"/>
                </a:solidFill>
                <a:latin typeface="Consolas"/>
                <a:ea typeface="Consolas"/>
              </a:rPr>
              <a:t>    </a:t>
            </a:r>
            <a:r>
              <a:rPr b="0" lang="es-AR" sz="1200" spc="-1" strike="noStrike">
                <a:solidFill>
                  <a:srgbClr val="a663b8"/>
                </a:solidFill>
                <a:latin typeface="Consolas"/>
                <a:ea typeface="Consolas"/>
              </a:rPr>
              <a:t>def</a:t>
            </a:r>
            <a:r>
              <a:rPr b="0" lang="es-AR" sz="1200" spc="-1" strike="noStrike">
                <a:solidFill>
                  <a:srgbClr val="333333"/>
                </a:solidFill>
                <a:latin typeface="Consolas"/>
                <a:ea typeface="Consolas"/>
              </a:rPr>
              <a:t> </a:t>
            </a:r>
            <a:r>
              <a:rPr b="0" lang="es-AR" sz="1200" spc="-1" strike="noStrike">
                <a:solidFill>
                  <a:srgbClr val="ff9400"/>
                </a:solidFill>
                <a:latin typeface="Consolas"/>
                <a:ea typeface="Consolas"/>
              </a:rPr>
              <a:t>__init__</a:t>
            </a:r>
            <a:r>
              <a:rPr b="0" lang="es-AR" sz="1200" spc="-1" strike="noStrike">
                <a:solidFill>
                  <a:srgbClr val="222222"/>
                </a:solidFill>
                <a:latin typeface="Consolas"/>
                <a:ea typeface="Consolas"/>
              </a:rPr>
              <a:t>(</a:t>
            </a:r>
            <a:r>
              <a:rPr b="0" lang="es-AR" sz="1200" spc="-1" strike="noStrike">
                <a:solidFill>
                  <a:srgbClr val="a663b8"/>
                </a:solidFill>
                <a:latin typeface="Consolas"/>
                <a:ea typeface="Consolas"/>
              </a:rPr>
              <a:t>self</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identificacion</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nombre</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apellido</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padron</a:t>
            </a:r>
            <a:r>
              <a:rPr b="0" lang="es-AR" sz="1200" spc="-1" strike="noStrike">
                <a:solidFill>
                  <a:srgbClr val="222222"/>
                </a:solidFill>
                <a:latin typeface="Consolas"/>
                <a:ea typeface="Consolas"/>
              </a:rPr>
              <a:t>)</a:t>
            </a:r>
            <a:r>
              <a:rPr b="0" lang="es-AR" sz="1200" spc="-1" strike="noStrike">
                <a:solidFill>
                  <a:srgbClr val="333333"/>
                </a:solidFill>
                <a:latin typeface="Consolas"/>
                <a:ea typeface="Consolas"/>
              </a:rPr>
              <a:t>:</a:t>
            </a:r>
            <a:br/>
            <a:r>
              <a:rPr b="0" lang="es-AR" sz="1200" spc="-1" strike="noStrike">
                <a:solidFill>
                  <a:srgbClr val="333333"/>
                </a:solidFill>
                <a:latin typeface="Consolas"/>
                <a:ea typeface="Consolas"/>
              </a:rPr>
              <a:t>        </a:t>
            </a:r>
            <a:r>
              <a:rPr b="0" lang="es-AR" sz="1200" spc="-1" strike="noStrike">
                <a:solidFill>
                  <a:srgbClr val="06960e"/>
                </a:solidFill>
                <a:latin typeface="Consolas"/>
                <a:ea typeface="Consolas"/>
              </a:rPr>
              <a:t>"Constructor de Alumno"</a:t>
            </a:r>
            <a:br/>
            <a:r>
              <a:rPr b="0" lang="es-AR" sz="1200" spc="-1" strike="noStrike">
                <a:solidFill>
                  <a:srgbClr val="333333"/>
                </a:solidFill>
                <a:latin typeface="Consolas"/>
                <a:ea typeface="Consolas"/>
              </a:rPr>
              <a:t>        </a:t>
            </a:r>
            <a:r>
              <a:rPr b="0" lang="es-AR" sz="1200" spc="-1" strike="noStrike">
                <a:solidFill>
                  <a:srgbClr val="8a8a8a"/>
                </a:solidFill>
                <a:latin typeface="Consolas"/>
                <a:ea typeface="Consolas"/>
              </a:rPr>
              <a:t># llamamos al constructor de Persona</a:t>
            </a:r>
            <a:br/>
            <a:r>
              <a:rPr b="0" lang="es-AR" sz="1200" spc="-1" strike="noStrike">
                <a:solidFill>
                  <a:srgbClr val="333333"/>
                </a:solidFill>
                <a:latin typeface="Consolas"/>
                <a:ea typeface="Consolas"/>
              </a:rPr>
              <a:t>        Persona.</a:t>
            </a:r>
            <a:r>
              <a:rPr b="0" lang="es-AR" sz="1200" spc="-1" strike="noStrike">
                <a:solidFill>
                  <a:srgbClr val="ff9400"/>
                </a:solidFill>
                <a:latin typeface="Consolas"/>
                <a:ea typeface="Consolas"/>
              </a:rPr>
              <a:t>__init__</a:t>
            </a:r>
            <a:r>
              <a:rPr b="0" lang="es-AR" sz="1200" spc="-1" strike="noStrike">
                <a:solidFill>
                  <a:srgbClr val="222222"/>
                </a:solidFill>
                <a:latin typeface="Consolas"/>
                <a:ea typeface="Consolas"/>
              </a:rPr>
              <a:t>(</a:t>
            </a:r>
            <a:r>
              <a:rPr b="0" lang="es-AR" sz="1200" spc="-1" strike="noStrike">
                <a:solidFill>
                  <a:srgbClr val="a663b8"/>
                </a:solidFill>
                <a:latin typeface="Consolas"/>
                <a:ea typeface="Consolas"/>
              </a:rPr>
              <a:t>self</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identificacion</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nombre</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apellido</a:t>
            </a:r>
            <a:r>
              <a:rPr b="0" lang="es-AR" sz="1200" spc="-1" strike="noStrike">
                <a:solidFill>
                  <a:srgbClr val="222222"/>
                </a:solidFill>
                <a:latin typeface="Consolas"/>
                <a:ea typeface="Consolas"/>
              </a:rPr>
              <a:t>)</a:t>
            </a:r>
            <a:br/>
            <a:r>
              <a:rPr b="0" lang="es-AR" sz="1200" spc="-1" strike="noStrike">
                <a:solidFill>
                  <a:srgbClr val="333333"/>
                </a:solidFill>
                <a:latin typeface="Consolas"/>
                <a:ea typeface="Consolas"/>
              </a:rPr>
              <a:t>        </a:t>
            </a:r>
            <a:r>
              <a:rPr b="0" lang="es-AR" sz="1200" spc="-1" strike="noStrike">
                <a:solidFill>
                  <a:srgbClr val="8a8a8a"/>
                </a:solidFill>
                <a:latin typeface="Consolas"/>
                <a:ea typeface="Consolas"/>
              </a:rPr>
              <a:t># agregamos el nuevo atributo</a:t>
            </a:r>
            <a:br/>
            <a:r>
              <a:rPr b="0" lang="es-AR" sz="1200" spc="-1" strike="noStrike">
                <a:solidFill>
                  <a:srgbClr val="333333"/>
                </a:solidFill>
                <a:latin typeface="Consolas"/>
                <a:ea typeface="Consolas"/>
              </a:rPr>
              <a:t>        </a:t>
            </a:r>
            <a:r>
              <a:rPr b="0" lang="es-AR" sz="1200" spc="-1" strike="noStrike">
                <a:solidFill>
                  <a:srgbClr val="a663b8"/>
                </a:solidFill>
                <a:latin typeface="Consolas"/>
                <a:ea typeface="Consolas"/>
              </a:rPr>
              <a:t>self</a:t>
            </a:r>
            <a:r>
              <a:rPr b="0" lang="es-AR" sz="1200" spc="-1" strike="noStrike">
                <a:solidFill>
                  <a:srgbClr val="333333"/>
                </a:solidFill>
                <a:latin typeface="Consolas"/>
                <a:ea typeface="Consolas"/>
              </a:rPr>
              <a:t>.padron </a:t>
            </a:r>
            <a:r>
              <a:rPr b="0" lang="es-AR" sz="1200" spc="-1" strike="noStrike">
                <a:solidFill>
                  <a:srgbClr val="19adb1"/>
                </a:solidFill>
                <a:latin typeface="Consolas"/>
                <a:ea typeface="Consolas"/>
              </a:rPr>
              <a:t>=</a:t>
            </a:r>
            <a:r>
              <a:rPr b="0" lang="es-AR" sz="1200" spc="-1" strike="noStrike">
                <a:solidFill>
                  <a:srgbClr val="333333"/>
                </a:solidFill>
                <a:latin typeface="Consolas"/>
                <a:ea typeface="Consolas"/>
              </a:rPr>
              <a:t> padron</a:t>
            </a:r>
            <a:endParaRPr b="0" lang="es-AR" sz="1200" spc="-1" strike="noStrike">
              <a:latin typeface="Arial"/>
            </a:endParaRPr>
          </a:p>
          <a:p>
            <a:pPr>
              <a:lnSpc>
                <a:spcPct val="140000"/>
              </a:lnSpc>
              <a:spcBef>
                <a:spcPts val="1100"/>
              </a:spcBef>
            </a:pPr>
            <a:endParaRPr b="0" lang="es-AR" sz="1200" spc="-1" strike="noStrike">
              <a:latin typeface="Arial"/>
            </a:endParaRPr>
          </a:p>
          <a:p>
            <a:pPr>
              <a:lnSpc>
                <a:spcPct val="100000"/>
              </a:lnSpc>
              <a:spcBef>
                <a:spcPts val="1100"/>
              </a:spcBef>
              <a:spcAft>
                <a:spcPts val="1599"/>
              </a:spcAft>
            </a:pPr>
            <a:endParaRPr b="0" lang="es-AR" sz="1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Ejemplo Herencia </a:t>
            </a:r>
            <a:endParaRPr b="0" lang="es-AR" sz="4200" spc="-1" strike="noStrike">
              <a:latin typeface="Arial"/>
            </a:endParaRPr>
          </a:p>
        </p:txBody>
      </p:sp>
      <p:sp>
        <p:nvSpPr>
          <p:cNvPr id="133"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gn="just">
              <a:lnSpc>
                <a:spcPct val="100000"/>
              </a:lnSpc>
            </a:pPr>
            <a:r>
              <a:rPr b="0" i="1" lang="es-AR" sz="1800" spc="-1" strike="noStrike">
                <a:solidFill>
                  <a:srgbClr val="000000"/>
                </a:solidFill>
                <a:latin typeface="Open Sans"/>
                <a:ea typeface="Open Sans"/>
              </a:rPr>
              <a:t>Tenemos el siguiente problema,  definimos una clase vehículo la cual tiene como  atributo </a:t>
            </a:r>
            <a:r>
              <a:rPr b="1" i="1" lang="es-AR" sz="1800" spc="-1" strike="noStrike">
                <a:solidFill>
                  <a:srgbClr val="000000"/>
                </a:solidFill>
                <a:latin typeface="Open Sans"/>
                <a:ea typeface="Open Sans"/>
              </a:rPr>
              <a:t>caballos de fuerza</a:t>
            </a:r>
            <a:r>
              <a:rPr b="0" i="1" lang="es-AR" sz="1800" spc="-1" strike="noStrike">
                <a:solidFill>
                  <a:srgbClr val="000000"/>
                </a:solidFill>
                <a:latin typeface="Open Sans"/>
                <a:ea typeface="Open Sans"/>
              </a:rPr>
              <a:t> y como métodos </a:t>
            </a:r>
            <a:r>
              <a:rPr b="1" i="1" lang="es-AR" sz="1800" spc="-1" strike="noStrike">
                <a:solidFill>
                  <a:srgbClr val="000000"/>
                </a:solidFill>
                <a:latin typeface="Open Sans"/>
                <a:ea typeface="Open Sans"/>
              </a:rPr>
              <a:t>arrancar</a:t>
            </a:r>
            <a:r>
              <a:rPr b="0" i="1" lang="es-AR" sz="1800" spc="-1" strike="noStrike">
                <a:solidFill>
                  <a:srgbClr val="000000"/>
                </a:solidFill>
                <a:latin typeface="Open Sans"/>
                <a:ea typeface="Open Sans"/>
              </a:rPr>
              <a:t> y </a:t>
            </a:r>
            <a:r>
              <a:rPr b="1" i="1" lang="es-AR" sz="1800" spc="-1" strike="noStrike">
                <a:solidFill>
                  <a:srgbClr val="000000"/>
                </a:solidFill>
                <a:latin typeface="Open Sans"/>
                <a:ea typeface="Open Sans"/>
              </a:rPr>
              <a:t>detener</a:t>
            </a:r>
            <a:r>
              <a:rPr b="0" i="1" lang="es-AR" sz="1800" spc="-1" strike="noStrike">
                <a:solidFill>
                  <a:srgbClr val="000000"/>
                </a:solidFill>
                <a:latin typeface="Open Sans"/>
                <a:ea typeface="Open Sans"/>
              </a:rPr>
              <a:t>.</a:t>
            </a:r>
            <a:endParaRPr b="0" lang="es-AR" sz="1800" spc="-1" strike="noStrike">
              <a:latin typeface="Arial"/>
            </a:endParaRPr>
          </a:p>
          <a:p>
            <a:pPr algn="just">
              <a:lnSpc>
                <a:spcPct val="100000"/>
              </a:lnSpc>
            </a:pPr>
            <a:endParaRPr b="0" lang="es-AR" sz="1800" spc="-1" strike="noStrike">
              <a:latin typeface="Arial"/>
            </a:endParaRPr>
          </a:p>
          <a:p>
            <a:pPr algn="just">
              <a:lnSpc>
                <a:spcPct val="100000"/>
              </a:lnSpc>
            </a:pPr>
            <a:r>
              <a:rPr b="0" i="1" lang="es-AR" sz="1800" spc="-1" strike="noStrike">
                <a:solidFill>
                  <a:srgbClr val="000000"/>
                </a:solidFill>
                <a:latin typeface="Open Sans"/>
                <a:ea typeface="Open Sans"/>
              </a:rPr>
              <a:t>Sabemos que todos los vehículos van a compartir estas características, pero cada uno va agregar nuevos atributos y métodos.</a:t>
            </a:r>
            <a:endParaRPr b="0" lang="es-AR" sz="1800" spc="-1" strike="noStrike">
              <a:latin typeface="Arial"/>
            </a:endParaRPr>
          </a:p>
          <a:p>
            <a:pPr algn="just">
              <a:lnSpc>
                <a:spcPct val="100000"/>
              </a:lnSpc>
            </a:pPr>
            <a:endParaRPr b="0" lang="es-AR" sz="1800" spc="-1" strike="noStrike">
              <a:latin typeface="Arial"/>
            </a:endParaRPr>
          </a:p>
          <a:p>
            <a:pPr algn="just">
              <a:lnSpc>
                <a:spcPct val="100000"/>
              </a:lnSpc>
            </a:pPr>
            <a:r>
              <a:rPr b="0" i="1" lang="es-AR" sz="1800" spc="-1" strike="noStrike">
                <a:solidFill>
                  <a:srgbClr val="000000"/>
                </a:solidFill>
                <a:latin typeface="Open Sans"/>
                <a:ea typeface="Open Sans"/>
              </a:rPr>
              <a:t>Por ejemplo un auto podría agregar </a:t>
            </a:r>
            <a:r>
              <a:rPr b="1" i="1" lang="es-AR" sz="1800" spc="-1" strike="noStrike">
                <a:solidFill>
                  <a:srgbClr val="000000"/>
                </a:solidFill>
                <a:latin typeface="Open Sans"/>
                <a:ea typeface="Open Sans"/>
              </a:rPr>
              <a:t>cantidad de puertas</a:t>
            </a:r>
            <a:r>
              <a:rPr b="0" i="1" lang="es-AR" sz="1800" spc="-1" strike="noStrike">
                <a:solidFill>
                  <a:srgbClr val="000000"/>
                </a:solidFill>
                <a:latin typeface="Open Sans"/>
                <a:ea typeface="Open Sans"/>
              </a:rPr>
              <a:t> y los métodos </a:t>
            </a:r>
            <a:r>
              <a:rPr b="1" i="1" lang="es-AR" sz="1800" spc="-1" strike="noStrike">
                <a:solidFill>
                  <a:srgbClr val="000000"/>
                </a:solidFill>
                <a:latin typeface="Open Sans"/>
                <a:ea typeface="Open Sans"/>
              </a:rPr>
              <a:t>abrir y cerrar puerta</a:t>
            </a:r>
            <a:endParaRPr b="0" lang="es-AR" sz="1800" spc="-1" strike="noStrike">
              <a:latin typeface="Arial"/>
            </a:endParaRPr>
          </a:p>
          <a:p>
            <a:pPr algn="just">
              <a:lnSpc>
                <a:spcPct val="100000"/>
              </a:lnSpc>
            </a:pPr>
            <a:endParaRPr b="0" lang="es-AR" sz="1800" spc="-1" strike="noStrike">
              <a:latin typeface="Arial"/>
            </a:endParaRPr>
          </a:p>
          <a:p>
            <a:pPr algn="just">
              <a:lnSpc>
                <a:spcPct val="100000"/>
              </a:lnSpc>
            </a:pPr>
            <a:r>
              <a:rPr b="0" i="1" lang="es-AR" sz="1800" spc="-1" strike="noStrike">
                <a:solidFill>
                  <a:srgbClr val="000000"/>
                </a:solidFill>
                <a:latin typeface="Open Sans"/>
                <a:ea typeface="Open Sans"/>
              </a:rPr>
              <a:t>Y algo tan distinto como una pala mecanica debería agregar como atributo cuanto </a:t>
            </a:r>
            <a:r>
              <a:rPr b="1" i="1" lang="es-AR" sz="1800" spc="-1" strike="noStrike">
                <a:solidFill>
                  <a:srgbClr val="000000"/>
                </a:solidFill>
                <a:latin typeface="Open Sans"/>
                <a:ea typeface="Open Sans"/>
              </a:rPr>
              <a:t>peso maximo levanta </a:t>
            </a:r>
            <a:r>
              <a:rPr b="0" i="1" lang="es-AR" sz="1800" spc="-1" strike="noStrike">
                <a:solidFill>
                  <a:srgbClr val="000000"/>
                </a:solidFill>
                <a:latin typeface="Open Sans"/>
                <a:ea typeface="Open Sans"/>
              </a:rPr>
              <a:t> y los métodos </a:t>
            </a:r>
            <a:r>
              <a:rPr b="1" i="1" lang="es-AR" sz="1800" spc="-1" strike="noStrike">
                <a:solidFill>
                  <a:srgbClr val="000000"/>
                </a:solidFill>
                <a:latin typeface="Open Sans"/>
                <a:ea typeface="Open Sans"/>
              </a:rPr>
              <a:t>levantar y bajar pala. </a:t>
            </a:r>
            <a:endParaRPr b="0" lang="es-AR" sz="1800" spc="-1" strike="noStrike">
              <a:latin typeface="Arial"/>
            </a:endParaRPr>
          </a:p>
          <a:p>
            <a:pPr algn="just">
              <a:lnSpc>
                <a:spcPct val="100000"/>
              </a:lnSpc>
            </a:pPr>
            <a:endParaRPr b="0" lang="es-AR"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73640" y="1806480"/>
            <a:ext cx="7596000" cy="1530000"/>
          </a:xfrm>
          <a:prstGeom prst="rect">
            <a:avLst/>
          </a:prstGeom>
          <a:noFill/>
          <a:ln>
            <a:noFill/>
          </a:ln>
        </p:spPr>
        <p:style>
          <a:lnRef idx="0"/>
          <a:fillRef idx="0"/>
          <a:effectRef idx="0"/>
          <a:fontRef idx="minor"/>
        </p:style>
        <p:txBody>
          <a:bodyPr lIns="90000" rIns="90000" tIns="91440" bIns="91440" anchor="ctr"/>
          <a:p>
            <a:pPr algn="ctr">
              <a:lnSpc>
                <a:spcPct val="100000"/>
              </a:lnSpc>
            </a:pPr>
            <a:r>
              <a:rPr b="0" lang="es-AR" sz="4200" spc="-1" strike="noStrike">
                <a:solidFill>
                  <a:srgbClr val="000000"/>
                </a:solidFill>
                <a:latin typeface="Economica"/>
                <a:ea typeface="Economica"/>
              </a:rPr>
              <a:t>Encapsulation</a:t>
            </a:r>
            <a:endParaRPr b="0" lang="es-AR" sz="4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11760" y="316080"/>
            <a:ext cx="8519760" cy="830520"/>
          </a:xfrm>
          <a:prstGeom prst="rect">
            <a:avLst/>
          </a:prstGeom>
          <a:noFill/>
          <a:ln>
            <a:noFill/>
          </a:ln>
        </p:spPr>
        <p:style>
          <a:lnRef idx="0"/>
          <a:fillRef idx="0"/>
          <a:effectRef idx="0"/>
          <a:fontRef idx="minor"/>
        </p:style>
        <p:txBody>
          <a:bodyPr lIns="90000" rIns="90000" tIns="91440" bIns="91440" anchor="b"/>
          <a:p>
            <a:pPr>
              <a:lnSpc>
                <a:spcPct val="100000"/>
              </a:lnSpc>
            </a:pPr>
            <a:r>
              <a:rPr b="0" lang="es-AR" sz="4200" spc="-1" strike="noStrike">
                <a:solidFill>
                  <a:srgbClr val="000000"/>
                </a:solidFill>
                <a:latin typeface="Economica"/>
                <a:ea typeface="Economica"/>
              </a:rPr>
              <a:t>Encapsulamiento</a:t>
            </a:r>
            <a:endParaRPr b="0" lang="es-AR" sz="4200" spc="-1" strike="noStrike">
              <a:latin typeface="Arial"/>
            </a:endParaRPr>
          </a:p>
        </p:txBody>
      </p:sp>
      <p:sp>
        <p:nvSpPr>
          <p:cNvPr id="136" name="CustomShape 2"/>
          <p:cNvSpPr/>
          <p:nvPr/>
        </p:nvSpPr>
        <p:spPr>
          <a:xfrm>
            <a:off x="311760" y="1225080"/>
            <a:ext cx="8519760" cy="3353400"/>
          </a:xfrm>
          <a:prstGeom prst="rect">
            <a:avLst/>
          </a:prstGeom>
          <a:noFill/>
          <a:ln>
            <a:noFill/>
          </a:ln>
        </p:spPr>
        <p:style>
          <a:lnRef idx="0"/>
          <a:fillRef idx="0"/>
          <a:effectRef idx="0"/>
          <a:fontRef idx="minor"/>
        </p:style>
        <p:txBody>
          <a:bodyPr lIns="90000" rIns="90000" tIns="91440" bIns="91440"/>
          <a:p>
            <a:pPr>
              <a:lnSpc>
                <a:spcPct val="100000"/>
              </a:lnSpc>
            </a:pPr>
            <a:r>
              <a:rPr b="1" lang="es-AR" sz="1800" spc="-1" strike="noStrike">
                <a:solidFill>
                  <a:srgbClr val="000000"/>
                </a:solidFill>
                <a:latin typeface="Open Sans"/>
                <a:ea typeface="Open Sans"/>
              </a:rPr>
              <a:t>Para proteger a las variables de modificaciones no deseadas se introduce el concepto de encapsulamiento.</a:t>
            </a:r>
            <a:r>
              <a:rPr b="0" lang="es-AR" sz="1800" spc="-1" strike="noStrike">
                <a:solidFill>
                  <a:srgbClr val="000000"/>
                </a:solidFill>
                <a:latin typeface="Open Sans"/>
                <a:ea typeface="Open Sans"/>
              </a:rPr>
              <a:t> </a:t>
            </a:r>
            <a:endParaRPr b="0" lang="es-AR" sz="1800" spc="-1" strike="noStrike">
              <a:latin typeface="Arial"/>
            </a:endParaRPr>
          </a:p>
          <a:p>
            <a:pPr marL="457200" indent="-342360">
              <a:lnSpc>
                <a:spcPct val="100000"/>
              </a:lnSpc>
              <a:spcBef>
                <a:spcPts val="1599"/>
              </a:spcBef>
              <a:buClr>
                <a:srgbClr val="000000"/>
              </a:buClr>
              <a:buFont typeface="Open Sans"/>
              <a:buChar char="●"/>
            </a:pPr>
            <a:r>
              <a:rPr b="0" lang="es-AR" sz="1800" spc="-1" strike="noStrike">
                <a:solidFill>
                  <a:srgbClr val="000000"/>
                </a:solidFill>
                <a:latin typeface="Open Sans"/>
                <a:ea typeface="Open Sans"/>
              </a:rPr>
              <a:t>Los miembros de una clase se pueden dividir en públicos y privados. </a:t>
            </a:r>
            <a:endParaRPr b="0" lang="es-AR" sz="1800" spc="-1" strike="noStrike">
              <a:latin typeface="Arial"/>
            </a:endParaRPr>
          </a:p>
          <a:p>
            <a:pPr lvl="1" marL="914400" indent="-316800">
              <a:lnSpc>
                <a:spcPct val="100000"/>
              </a:lnSpc>
              <a:buClr>
                <a:srgbClr val="000000"/>
              </a:buClr>
              <a:buFont typeface="Open Sans"/>
              <a:buChar char="○"/>
            </a:pPr>
            <a:r>
              <a:rPr b="0" lang="es-AR" sz="1400" spc="-1" strike="noStrike">
                <a:solidFill>
                  <a:srgbClr val="000000"/>
                </a:solidFill>
                <a:latin typeface="Open Sans"/>
                <a:ea typeface="Open Sans"/>
              </a:rPr>
              <a:t>Los miembros </a:t>
            </a:r>
            <a:r>
              <a:rPr b="1" lang="es-AR" sz="1400" spc="-1" strike="noStrike">
                <a:solidFill>
                  <a:srgbClr val="000000"/>
                </a:solidFill>
                <a:latin typeface="Open Sans"/>
                <a:ea typeface="Open Sans"/>
              </a:rPr>
              <a:t>públicos</a:t>
            </a:r>
            <a:r>
              <a:rPr b="0" lang="es-AR" sz="1400" spc="-1" strike="noStrike">
                <a:solidFill>
                  <a:srgbClr val="000000"/>
                </a:solidFill>
                <a:latin typeface="Open Sans"/>
                <a:ea typeface="Open Sans"/>
              </a:rPr>
              <a:t> son aquellos a los que se puede acceder libremente desde fuera de la clase. </a:t>
            </a:r>
            <a:endParaRPr b="0" lang="es-AR" sz="1400" spc="-1" strike="noStrike">
              <a:latin typeface="Arial"/>
            </a:endParaRPr>
          </a:p>
          <a:p>
            <a:pPr marL="457200">
              <a:lnSpc>
                <a:spcPct val="100000"/>
              </a:lnSpc>
              <a:spcBef>
                <a:spcPts val="1599"/>
              </a:spcBef>
            </a:pPr>
            <a:endParaRPr b="0" lang="es-AR" sz="1400" spc="-1" strike="noStrike">
              <a:latin typeface="Arial"/>
            </a:endParaRPr>
          </a:p>
          <a:p>
            <a:pPr lvl="1" marL="914400" indent="-316800">
              <a:lnSpc>
                <a:spcPct val="100000"/>
              </a:lnSpc>
              <a:spcBef>
                <a:spcPts val="1599"/>
              </a:spcBef>
              <a:buClr>
                <a:srgbClr val="000000"/>
              </a:buClr>
              <a:buFont typeface="Open Sans"/>
              <a:buChar char="○"/>
            </a:pPr>
            <a:r>
              <a:rPr b="0" lang="es-AR" sz="1400" spc="-1" strike="noStrike">
                <a:solidFill>
                  <a:srgbClr val="000000"/>
                </a:solidFill>
                <a:latin typeface="Open Sans"/>
                <a:ea typeface="Open Sans"/>
              </a:rPr>
              <a:t>Los miembros </a:t>
            </a:r>
            <a:r>
              <a:rPr b="1" lang="es-AR" sz="1400" spc="-1" strike="noStrike">
                <a:solidFill>
                  <a:srgbClr val="000000"/>
                </a:solidFill>
                <a:latin typeface="Open Sans"/>
                <a:ea typeface="Open Sans"/>
              </a:rPr>
              <a:t>privados</a:t>
            </a:r>
            <a:r>
              <a:rPr b="0" lang="es-AR" sz="1400" spc="-1" strike="noStrike">
                <a:solidFill>
                  <a:srgbClr val="000000"/>
                </a:solidFill>
                <a:latin typeface="Open Sans"/>
                <a:ea typeface="Open Sans"/>
              </a:rPr>
              <a:t>, por el contrario, solamente pueden ser accedidos por los métodos de la propia clase.</a:t>
            </a:r>
            <a:endParaRPr b="0" lang="es-AR" sz="1400" spc="-1" strike="noStrike">
              <a:latin typeface="Arial"/>
            </a:endParaRPr>
          </a:p>
          <a:p>
            <a:pPr>
              <a:lnSpc>
                <a:spcPct val="100000"/>
              </a:lnSpc>
              <a:spcBef>
                <a:spcPts val="1599"/>
              </a:spcBef>
              <a:spcAft>
                <a:spcPts val="1599"/>
              </a:spcAft>
            </a:pPr>
            <a:endParaRPr b="0" lang="es-AR" sz="14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TotalTime>
  <Application>LibreOffice/5.4.6.2$Linux_X86_64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2018-05-29T17:02:17Z</dcterms:modified>
  <cp:revision>12</cp:revision>
  <dc:subject/>
  <dc:title/>
</cp:coreProperties>
</file>