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LLzhv9T6xxA4S1ievOIhAit4e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0" name="Shape 40"/>
        <p:cNvGrpSpPr/>
        <p:nvPr/>
      </p:nvGrpSpPr>
      <p:grpSpPr>
        <a:xfrm>
          <a:off x="0" y="0"/>
          <a:ext cx="0" cy="0"/>
          <a:chOff x="0" y="0"/>
          <a:chExt cx="0" cy="0"/>
        </a:xfrm>
      </p:grpSpPr>
      <p:sp>
        <p:nvSpPr>
          <p:cNvPr id="41" name="Google Shape;41;p2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2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4" name="Shape 44"/>
        <p:cNvGrpSpPr/>
        <p:nvPr/>
      </p:nvGrpSpPr>
      <p:grpSpPr>
        <a:xfrm>
          <a:off x="0" y="0"/>
          <a:ext cx="0" cy="0"/>
          <a:chOff x="0" y="0"/>
          <a:chExt cx="0" cy="0"/>
        </a:xfrm>
      </p:grpSpPr>
      <p:sp>
        <p:nvSpPr>
          <p:cNvPr id="45" name="Google Shape;45;p2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2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0" name="Shape 50"/>
        <p:cNvGrpSpPr/>
        <p:nvPr/>
      </p:nvGrpSpPr>
      <p:grpSpPr>
        <a:xfrm>
          <a:off x="0" y="0"/>
          <a:ext cx="0" cy="0"/>
          <a:chOff x="0" y="0"/>
          <a:chExt cx="0" cy="0"/>
        </a:xfrm>
      </p:grpSpPr>
      <p:sp>
        <p:nvSpPr>
          <p:cNvPr id="51" name="Google Shape;51;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2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3" name="Shape 63"/>
        <p:cNvGrpSpPr/>
        <p:nvPr/>
      </p:nvGrpSpPr>
      <p:grpSpPr>
        <a:xfrm>
          <a:off x="0" y="0"/>
          <a:ext cx="0" cy="0"/>
          <a:chOff x="0" y="0"/>
          <a:chExt cx="0" cy="0"/>
        </a:xfrm>
      </p:grpSpPr>
      <p:sp>
        <p:nvSpPr>
          <p:cNvPr id="64" name="Google Shape;64;p2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6" name="Shape 66"/>
        <p:cNvGrpSpPr/>
        <p:nvPr/>
      </p:nvGrpSpPr>
      <p:grpSpPr>
        <a:xfrm>
          <a:off x="0" y="0"/>
          <a:ext cx="0" cy="0"/>
          <a:chOff x="0" y="0"/>
          <a:chExt cx="0" cy="0"/>
        </a:xfrm>
      </p:grpSpPr>
      <p:sp>
        <p:nvSpPr>
          <p:cNvPr id="67" name="Google Shape;67;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9" name="Shape 69"/>
        <p:cNvGrpSpPr/>
        <p:nvPr/>
      </p:nvGrpSpPr>
      <p:grpSpPr>
        <a:xfrm>
          <a:off x="0" y="0"/>
          <a:ext cx="0" cy="0"/>
          <a:chOff x="0" y="0"/>
          <a:chExt cx="0" cy="0"/>
        </a:xfrm>
      </p:grpSpPr>
      <p:sp>
        <p:nvSpPr>
          <p:cNvPr id="70" name="Google Shape;70;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3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3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5" name="Shape 75"/>
        <p:cNvGrpSpPr/>
        <p:nvPr/>
      </p:nvGrpSpPr>
      <p:grpSpPr>
        <a:xfrm>
          <a:off x="0" y="0"/>
          <a:ext cx="0" cy="0"/>
          <a:chOff x="0" y="0"/>
          <a:chExt cx="0" cy="0"/>
        </a:xfrm>
      </p:grpSpPr>
      <p:sp>
        <p:nvSpPr>
          <p:cNvPr id="76" name="Google Shape;76;p32"/>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3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3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3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1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3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34"/>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35"/>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2" name="Shape 92"/>
        <p:cNvGrpSpPr/>
        <p:nvPr/>
      </p:nvGrpSpPr>
      <p:grpSpPr>
        <a:xfrm>
          <a:off x="0" y="0"/>
          <a:ext cx="0" cy="0"/>
          <a:chOff x="0" y="0"/>
          <a:chExt cx="0" cy="0"/>
        </a:xfrm>
      </p:grpSpPr>
      <p:sp>
        <p:nvSpPr>
          <p:cNvPr id="93" name="Google Shape;93;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36"/>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6" name="Shape 96"/>
        <p:cNvGrpSpPr/>
        <p:nvPr/>
      </p:nvGrpSpPr>
      <p:grpSpPr>
        <a:xfrm>
          <a:off x="0" y="0"/>
          <a:ext cx="0" cy="0"/>
          <a:chOff x="0" y="0"/>
          <a:chExt cx="0" cy="0"/>
        </a:xfrm>
      </p:grpSpPr>
      <p:sp>
        <p:nvSpPr>
          <p:cNvPr id="97" name="Google Shape;97;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3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3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37"/>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2" name="Shape 102"/>
        <p:cNvGrpSpPr/>
        <p:nvPr/>
      </p:nvGrpSpPr>
      <p:grpSpPr>
        <a:xfrm>
          <a:off x="0" y="0"/>
          <a:ext cx="0" cy="0"/>
          <a:chOff x="0" y="0"/>
          <a:chExt cx="0" cy="0"/>
        </a:xfrm>
      </p:grpSpPr>
      <p:sp>
        <p:nvSpPr>
          <p:cNvPr id="103" name="Google Shape;103;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8"/>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38"/>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38"/>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38"/>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38"/>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8"/>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1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7" name="Shape 17"/>
        <p:cNvGrpSpPr/>
        <p:nvPr/>
      </p:nvGrpSpPr>
      <p:grpSpPr>
        <a:xfrm>
          <a:off x="0" y="0"/>
          <a:ext cx="0" cy="0"/>
          <a:chOff x="0" y="0"/>
          <a:chExt cx="0" cy="0"/>
        </a:xfrm>
      </p:grpSpPr>
      <p:sp>
        <p:nvSpPr>
          <p:cNvPr id="18" name="Google Shape;18;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1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2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 name="Shape 23"/>
        <p:cNvGrpSpPr/>
        <p:nvPr/>
      </p:nvGrpSpPr>
      <p:grpSpPr>
        <a:xfrm>
          <a:off x="0" y="0"/>
          <a:ext cx="0" cy="0"/>
          <a:chOff x="0" y="0"/>
          <a:chExt cx="0" cy="0"/>
        </a:xfrm>
      </p:grpSpPr>
      <p:sp>
        <p:nvSpPr>
          <p:cNvPr id="24" name="Google Shape;24;p21"/>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2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2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2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2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2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3"/>
          <p:cNvSpPr/>
          <p:nvPr/>
        </p:nvSpPr>
        <p:spPr>
          <a:xfrm>
            <a:off x="2743920" y="756720"/>
            <a:ext cx="1080720" cy="1123920"/>
          </a:xfrm>
          <a:custGeom>
            <a:rect b="b" l="l" r="r" t="t"/>
            <a:pathLst>
              <a:path extrusionOk="0" h="44998" w="43265">
                <a:moveTo>
                  <a:pt x="0" y="44998"/>
                </a:moveTo>
                <a:lnTo>
                  <a:pt x="0" y="0"/>
                </a:lnTo>
                <a:lnTo>
                  <a:pt x="43265" y="0"/>
                </a:lnTo>
              </a:path>
            </a:pathLst>
          </a:custGeom>
          <a:noFill/>
          <a:ln cap="flat" cmpd="sng" w="28425">
            <a:solidFill>
              <a:schemeClr val="lt2"/>
            </a:solidFill>
            <a:prstDash val="solid"/>
            <a:miter lim="8000"/>
            <a:headEnd len="sm" w="sm" type="none"/>
            <a:tailEnd len="sm" w="sm" type="none"/>
          </a:ln>
        </p:spPr>
      </p:sp>
      <p:sp>
        <p:nvSpPr>
          <p:cNvPr id="7" name="Google Shape;7;p13"/>
          <p:cNvSpPr/>
          <p:nvPr/>
        </p:nvSpPr>
        <p:spPr>
          <a:xfrm rot="10800000">
            <a:off x="6400080" y="4391640"/>
            <a:ext cx="1080720" cy="1123920"/>
          </a:xfrm>
          <a:custGeom>
            <a:rect b="b" l="l" r="r" t="t"/>
            <a:pathLst>
              <a:path extrusionOk="0" h="44998" w="43265">
                <a:moveTo>
                  <a:pt x="0" y="44998"/>
                </a:moveTo>
                <a:lnTo>
                  <a:pt x="0" y="0"/>
                </a:lnTo>
                <a:lnTo>
                  <a:pt x="43265" y="0"/>
                </a:lnTo>
              </a:path>
            </a:pathLst>
          </a:custGeom>
          <a:noFill/>
          <a:ln cap="flat" cmpd="sng" w="28425">
            <a:solidFill>
              <a:schemeClr val="lt2"/>
            </a:solidFill>
            <a:prstDash val="solid"/>
            <a:miter lim="8000"/>
            <a:headEnd len="sm" w="sm" type="none"/>
            <a:tailEnd len="sm" w="sm" type="none"/>
          </a:ln>
        </p:spPr>
      </p:sp>
      <p:sp>
        <p:nvSpPr>
          <p:cNvPr id="8" name="Google Shape;8;p13"/>
          <p:cNvSpPr txBox="1"/>
          <p:nvPr>
            <p:ph type="title"/>
          </p:nvPr>
        </p:nvSpPr>
        <p:spPr>
          <a:xfrm>
            <a:off x="311760" y="316080"/>
            <a:ext cx="8519400" cy="830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3"/>
          <p:cNvSpPr txBox="1"/>
          <p:nvPr>
            <p:ph idx="1" type="body"/>
          </p:nvPr>
        </p:nvSpPr>
        <p:spPr>
          <a:xfrm>
            <a:off x="311760" y="1225080"/>
            <a:ext cx="8519400" cy="3353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 name="Shape 58"/>
        <p:cNvGrpSpPr/>
        <p:nvPr/>
      </p:nvGrpSpPr>
      <p:grpSpPr>
        <a:xfrm>
          <a:off x="0" y="0"/>
          <a:ext cx="0" cy="0"/>
          <a:chOff x="0" y="0"/>
          <a:chExt cx="0" cy="0"/>
        </a:xfrm>
      </p:grpSpPr>
      <p:sp>
        <p:nvSpPr>
          <p:cNvPr id="59" name="Google Shape;59;p15"/>
          <p:cNvSpPr/>
          <p:nvPr/>
        </p:nvSpPr>
        <p:spPr>
          <a:xfrm>
            <a:off x="0" y="5045760"/>
            <a:ext cx="9142920" cy="9684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
          <p:cNvSpPr/>
          <p:nvPr/>
        </p:nvSpPr>
        <p:spPr>
          <a:xfrm>
            <a:off x="3044880" y="1444320"/>
            <a:ext cx="3053520" cy="153612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0" i="0" lang="es-AR" sz="4200" u="none" cap="none" strike="noStrike">
                <a:solidFill>
                  <a:srgbClr val="000000"/>
                </a:solidFill>
                <a:latin typeface="Economica"/>
                <a:ea typeface="Economica"/>
                <a:cs typeface="Economica"/>
                <a:sym typeface="Economica"/>
              </a:rPr>
              <a:t>Ingeniería en Software</a:t>
            </a:r>
            <a:endParaRPr b="0" i="0" sz="4200" u="none" cap="none" strike="noStrike">
              <a:latin typeface="Arial"/>
              <a:ea typeface="Arial"/>
              <a:cs typeface="Arial"/>
              <a:sym typeface="Arial"/>
            </a:endParaRPr>
          </a:p>
        </p:txBody>
      </p:sp>
      <p:sp>
        <p:nvSpPr>
          <p:cNvPr id="115" name="Google Shape;115;p1"/>
          <p:cNvSpPr/>
          <p:nvPr/>
        </p:nvSpPr>
        <p:spPr>
          <a:xfrm>
            <a:off x="3044880" y="3116520"/>
            <a:ext cx="3053520" cy="7002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b="0" i="0" lang="es-AR" sz="2100" u="none" cap="none" strike="noStrike">
                <a:solidFill>
                  <a:srgbClr val="000000"/>
                </a:solidFill>
                <a:latin typeface="Economica"/>
                <a:ea typeface="Economica"/>
                <a:cs typeface="Economica"/>
                <a:sym typeface="Economica"/>
              </a:rPr>
              <a:t>Decorators.</a:t>
            </a:r>
            <a:endParaRPr b="0" i="0" sz="21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0"/>
          <p:cNvSpPr/>
          <p:nvPr/>
        </p:nvSpPr>
        <p:spPr>
          <a:xfrm>
            <a:off x="275760" y="331560"/>
            <a:ext cx="8519400" cy="83016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0" i="0" lang="es-AR" sz="4200" u="none" cap="none" strike="noStrike">
                <a:solidFill>
                  <a:srgbClr val="000000"/>
                </a:solidFill>
                <a:latin typeface="Economica"/>
                <a:ea typeface="Economica"/>
                <a:cs typeface="Economica"/>
                <a:sym typeface="Economica"/>
              </a:rPr>
              <a:t>Encadenando</a:t>
            </a:r>
            <a:endParaRPr b="0" i="0" sz="4200" u="none" cap="none" strike="noStrike">
              <a:latin typeface="Arial"/>
              <a:ea typeface="Arial"/>
              <a:cs typeface="Arial"/>
              <a:sym typeface="Arial"/>
            </a:endParaRPr>
          </a:p>
        </p:txBody>
      </p:sp>
      <p:sp>
        <p:nvSpPr>
          <p:cNvPr id="171" name="Google Shape;171;p10"/>
          <p:cNvSpPr/>
          <p:nvPr/>
        </p:nvSpPr>
        <p:spPr>
          <a:xfrm>
            <a:off x="311760" y="1225080"/>
            <a:ext cx="4222080" cy="3353040"/>
          </a:xfrm>
          <a:prstGeom prst="rect">
            <a:avLst/>
          </a:prstGeom>
          <a:noFill/>
          <a:ln>
            <a:noFill/>
          </a:ln>
        </p:spPr>
        <p:txBody>
          <a:bodyPr anchorCtr="0" anchor="t" bIns="91425" lIns="90000" spcFirstLastPara="1" rIns="90000" wrap="square" tIns="91425">
            <a:noAutofit/>
          </a:bodyPr>
          <a:lstStyle/>
          <a:p>
            <a:pPr indent="0" lvl="0" marL="0" marR="0" rtl="0" algn="l">
              <a:lnSpc>
                <a:spcPct val="11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10000"/>
              </a:lnSpc>
              <a:spcBef>
                <a:spcPts val="601"/>
              </a:spcBef>
              <a:spcAft>
                <a:spcPts val="0"/>
              </a:spcAft>
              <a:buNone/>
            </a:pP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avisar(f):</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inner(*args, **kwargs):</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f(*args, **kwargs)</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a:t>
            </a:r>
            <a:r>
              <a:rPr b="0" i="0" lang="es-AR" sz="1100" u="none" cap="none" strike="noStrike">
                <a:solidFill>
                  <a:srgbClr val="000000"/>
                </a:solidFill>
                <a:latin typeface="Arial"/>
                <a:ea typeface="Arial"/>
                <a:cs typeface="Arial"/>
                <a:sym typeface="Arial"/>
              </a:rPr>
              <a:t> (</a:t>
            </a:r>
            <a:r>
              <a:rPr b="1" i="0" lang="es-AR" sz="1100" u="none" cap="none" strike="noStrike">
                <a:solidFill>
                  <a:srgbClr val="CC9933"/>
                </a:solidFill>
                <a:latin typeface="Arial"/>
                <a:ea typeface="Arial"/>
                <a:cs typeface="Arial"/>
                <a:sym typeface="Arial"/>
              </a:rPr>
              <a:t>"Se ha ejecutado %s"</a:t>
            </a:r>
            <a:r>
              <a:rPr b="0" i="0" lang="es-AR" sz="1100" u="none" cap="none" strike="noStrike">
                <a:solidFill>
                  <a:srgbClr val="000000"/>
                </a:solidFill>
                <a:latin typeface="Arial"/>
                <a:ea typeface="Arial"/>
                <a:cs typeface="Arial"/>
                <a:sym typeface="Arial"/>
              </a:rPr>
              <a:t> % f.__name__)</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return</a:t>
            </a:r>
            <a:r>
              <a:rPr b="0" i="0" lang="es-AR" sz="1100" u="none" cap="none" strike="noStrike">
                <a:solidFill>
                  <a:srgbClr val="000000"/>
                </a:solidFill>
                <a:latin typeface="Arial"/>
                <a:ea typeface="Arial"/>
                <a:cs typeface="Arial"/>
                <a:sym typeface="Arial"/>
              </a:rPr>
              <a:t> inner</a:t>
            </a:r>
            <a:br>
              <a:rPr b="0" i="0" lang="es-AR" sz="1800" u="none" cap="none" strike="noStrike">
                <a:latin typeface="Arial"/>
                <a:ea typeface="Arial"/>
                <a:cs typeface="Arial"/>
                <a:sym typeface="Arial"/>
              </a:rPr>
            </a:br>
            <a:endParaRPr b="0" i="0" sz="1100" u="none" cap="none" strike="noStrike">
              <a:latin typeface="Arial"/>
              <a:ea typeface="Arial"/>
              <a:cs typeface="Arial"/>
              <a:sym typeface="Arial"/>
            </a:endParaRPr>
          </a:p>
          <a:p>
            <a:pPr indent="0" lvl="0" marL="0" marR="0" rtl="0" algn="l">
              <a:lnSpc>
                <a:spcPct val="110000"/>
              </a:lnSpc>
              <a:spcBef>
                <a:spcPts val="601"/>
              </a:spcBef>
              <a:spcAft>
                <a:spcPts val="0"/>
              </a:spcAft>
              <a:buNone/>
            </a:pP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autenticado(f):</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nuevafuncion(*args, **kwargs):</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if</a:t>
            </a:r>
            <a:r>
              <a:rPr b="0" i="0" lang="es-AR" sz="1100" u="none" cap="none" strike="noStrike">
                <a:solidFill>
                  <a:srgbClr val="000000"/>
                </a:solidFill>
                <a:latin typeface="Arial"/>
                <a:ea typeface="Arial"/>
                <a:cs typeface="Arial"/>
                <a:sym typeface="Arial"/>
              </a:rPr>
              <a:t> AUTHENTICATED:</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f(*args, **kwargs)</a:t>
            </a:r>
            <a:endParaRPr b="0" i="0" sz="1100" u="none" cap="none" strike="noStrike">
              <a:latin typeface="Arial"/>
              <a:ea typeface="Arial"/>
              <a:cs typeface="Arial"/>
              <a:sym typeface="Arial"/>
            </a:endParaRPr>
          </a:p>
          <a:p>
            <a:pPr indent="0" lvl="0" marL="0" marR="0" rtl="0" algn="l">
              <a:lnSpc>
                <a:spcPct val="110000"/>
              </a:lnSpc>
              <a:spcBef>
                <a:spcPts val="601"/>
              </a:spcBef>
              <a:spcAft>
                <a:spcPts val="0"/>
              </a:spcAft>
              <a:buNone/>
            </a:pP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a:t>
            </a:r>
            <a:r>
              <a:rPr b="0" i="0" lang="es-AR" sz="1100" u="none" cap="none" strike="noStrike">
                <a:solidFill>
                  <a:srgbClr val="000000"/>
                </a:solidFill>
                <a:latin typeface="Arial"/>
                <a:ea typeface="Arial"/>
                <a:cs typeface="Arial"/>
                <a:sym typeface="Arial"/>
              </a:rPr>
              <a:t> (</a:t>
            </a:r>
            <a:r>
              <a:rPr b="1" i="0" lang="es-AR" sz="1100" u="none" cap="none" strike="noStrike">
                <a:solidFill>
                  <a:srgbClr val="CC9933"/>
                </a:solidFill>
                <a:latin typeface="Arial"/>
                <a:ea typeface="Arial"/>
                <a:cs typeface="Arial"/>
                <a:sym typeface="Arial"/>
              </a:rPr>
              <a:t>"autenticado")</a:t>
            </a:r>
            <a:r>
              <a:rPr b="0" i="0" lang="es-AR" sz="1100" u="none" cap="none" strike="noStrike">
                <a:solidFill>
                  <a:srgbClr val="000000"/>
                </a:solidFill>
                <a:latin typeface="Arial"/>
                <a:ea typeface="Arial"/>
                <a:cs typeface="Arial"/>
                <a:sym typeface="Arial"/>
              </a:rPr>
              <a:t> </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else</a:t>
            </a:r>
            <a:r>
              <a:rPr b="0" i="0" lang="es-AR" sz="1100" u="none" cap="none" strike="noStrike">
                <a:solidFill>
                  <a:srgbClr val="000000"/>
                </a:solidFill>
                <a:latin typeface="Arial"/>
                <a:ea typeface="Arial"/>
                <a:cs typeface="Arial"/>
                <a:sym typeface="Arial"/>
              </a:rPr>
              <a:t>:</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raise</a:t>
            </a:r>
            <a:r>
              <a:rPr b="0" i="0" lang="es-AR" sz="1100" u="none" cap="none" strike="noStrike">
                <a:solidFill>
                  <a:srgbClr val="000000"/>
                </a:solidFill>
                <a:latin typeface="Arial"/>
                <a:ea typeface="Arial"/>
                <a:cs typeface="Arial"/>
                <a:sym typeface="Arial"/>
              </a:rPr>
              <a:t> Exception</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return</a:t>
            </a:r>
            <a:r>
              <a:rPr b="0" i="0" lang="es-AR" sz="1100" u="none" cap="none" strike="noStrike">
                <a:solidFill>
                  <a:srgbClr val="000000"/>
                </a:solidFill>
                <a:latin typeface="Arial"/>
                <a:ea typeface="Arial"/>
                <a:cs typeface="Arial"/>
                <a:sym typeface="Arial"/>
              </a:rPr>
              <a:t> nuevafuncion</a:t>
            </a:r>
            <a:endParaRPr b="0" i="0" sz="1100" u="none" cap="none" strike="noStrike">
              <a:latin typeface="Arial"/>
              <a:ea typeface="Arial"/>
              <a:cs typeface="Arial"/>
              <a:sym typeface="Arial"/>
            </a:endParaRPr>
          </a:p>
          <a:p>
            <a:pPr indent="0" lvl="0" marL="0" marR="0" rtl="0" algn="l">
              <a:lnSpc>
                <a:spcPct val="110000"/>
              </a:lnSpc>
              <a:spcBef>
                <a:spcPts val="601"/>
              </a:spcBef>
              <a:spcAft>
                <a:spcPts val="0"/>
              </a:spcAft>
              <a:buNone/>
            </a:pPr>
            <a:br>
              <a:rPr b="0" i="0" lang="es-AR" sz="1800" u="none" cap="none" strike="noStrike">
                <a:latin typeface="Arial"/>
                <a:ea typeface="Arial"/>
                <a:cs typeface="Arial"/>
                <a:sym typeface="Arial"/>
              </a:rPr>
            </a:br>
            <a:endParaRPr b="0" i="0" sz="1100" u="none" cap="none" strike="noStrike">
              <a:latin typeface="Arial"/>
              <a:ea typeface="Arial"/>
              <a:cs typeface="Arial"/>
              <a:sym typeface="Arial"/>
            </a:endParaRPr>
          </a:p>
        </p:txBody>
      </p:sp>
      <p:sp>
        <p:nvSpPr>
          <p:cNvPr id="172" name="Google Shape;172;p10"/>
          <p:cNvSpPr/>
          <p:nvPr/>
        </p:nvSpPr>
        <p:spPr>
          <a:xfrm>
            <a:off x="4979520" y="1546920"/>
            <a:ext cx="3815640" cy="3269160"/>
          </a:xfrm>
          <a:prstGeom prst="rect">
            <a:avLst/>
          </a:prstGeom>
          <a:noFill/>
          <a:ln>
            <a:noFill/>
          </a:ln>
        </p:spPr>
        <p:txBody>
          <a:bodyPr anchorCtr="0" anchor="t" bIns="91425" lIns="90000" spcFirstLastPara="1" rIns="90000" wrap="square" tIns="91425">
            <a:noAutofit/>
          </a:bodyPr>
          <a:lstStyle/>
          <a:p>
            <a:pPr indent="0" lvl="0" marL="0" marR="0" rtl="0" algn="l">
              <a:lnSpc>
                <a:spcPct val="110000"/>
              </a:lnSpc>
              <a:spcBef>
                <a:spcPts val="0"/>
              </a:spcBef>
              <a:spcAft>
                <a:spcPts val="0"/>
              </a:spcAft>
              <a:buNone/>
            </a:pPr>
            <a:r>
              <a:rPr b="0" i="0" lang="es-AR" sz="1100" u="none" cap="none" strike="noStrike">
                <a:solidFill>
                  <a:srgbClr val="888888"/>
                </a:solidFill>
                <a:latin typeface="Arial"/>
                <a:ea typeface="Arial"/>
                <a:cs typeface="Arial"/>
                <a:sym typeface="Arial"/>
              </a:rPr>
              <a:t>@autenticado</a:t>
            </a:r>
            <a:endParaRPr b="0" i="0" sz="1100" u="none" cap="none" strike="noStrike">
              <a:latin typeface="Arial"/>
              <a:ea typeface="Arial"/>
              <a:cs typeface="Arial"/>
              <a:sym typeface="Arial"/>
            </a:endParaRPr>
          </a:p>
          <a:p>
            <a:pPr indent="0" lvl="0" marL="0" marR="0" rtl="0" algn="l">
              <a:lnSpc>
                <a:spcPct val="110000"/>
              </a:lnSpc>
              <a:spcBef>
                <a:spcPts val="601"/>
              </a:spcBef>
              <a:spcAft>
                <a:spcPts val="0"/>
              </a:spcAft>
              <a:buNone/>
            </a:pPr>
            <a:r>
              <a:rPr b="0" i="0" lang="es-AR" sz="1100" u="none" cap="none" strike="noStrike">
                <a:solidFill>
                  <a:srgbClr val="888888"/>
                </a:solidFill>
                <a:latin typeface="Arial"/>
                <a:ea typeface="Arial"/>
                <a:cs typeface="Arial"/>
                <a:sym typeface="Arial"/>
              </a:rPr>
              <a:t>@avisar</a:t>
            </a:r>
            <a:br>
              <a:rPr b="0" i="0" lang="es-AR" sz="1800" u="none" cap="none" strike="noStrike">
                <a:latin typeface="Arial"/>
                <a:ea typeface="Arial"/>
                <a:cs typeface="Arial"/>
                <a:sym typeface="Arial"/>
              </a:rPr>
            </a:b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abrir_puerta():</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a:t>
            </a:r>
            <a:r>
              <a:rPr b="0" i="0" lang="es-AR" sz="1100" u="none" cap="none" strike="noStrike">
                <a:solidFill>
                  <a:srgbClr val="000000"/>
                </a:solidFill>
                <a:latin typeface="Arial"/>
                <a:ea typeface="Arial"/>
                <a:cs typeface="Arial"/>
                <a:sym typeface="Arial"/>
              </a:rPr>
              <a:t> (</a:t>
            </a:r>
            <a:r>
              <a:rPr b="1" i="0" lang="es-AR" sz="1100" u="none" cap="none" strike="noStrike">
                <a:solidFill>
                  <a:srgbClr val="CC9933"/>
                </a:solidFill>
                <a:latin typeface="Arial"/>
                <a:ea typeface="Arial"/>
                <a:cs typeface="Arial"/>
                <a:sym typeface="Arial"/>
              </a:rPr>
              <a:t>"Abrir puerta"</a:t>
            </a:r>
            <a:r>
              <a:rPr b="0" i="0" lang="es-AR" sz="1100" u="none" cap="none" strike="noStrike">
                <a:solidFill>
                  <a:srgbClr val="000000"/>
                </a:solidFill>
                <a:latin typeface="Arial"/>
                <a:ea typeface="Arial"/>
                <a:cs typeface="Arial"/>
                <a:sym typeface="Arial"/>
              </a:rPr>
              <a:t>)</a:t>
            </a:r>
            <a:br>
              <a:rPr b="0" i="0" lang="es-AR" sz="1800" u="none" cap="none" strike="noStrike">
                <a:latin typeface="Arial"/>
                <a:ea typeface="Arial"/>
                <a:cs typeface="Arial"/>
                <a:sym typeface="Arial"/>
              </a:rPr>
            </a:br>
            <a:endParaRPr b="0" i="0" sz="1100" u="none" cap="none" strike="noStrike">
              <a:latin typeface="Arial"/>
              <a:ea typeface="Arial"/>
              <a:cs typeface="Arial"/>
              <a:sym typeface="Arial"/>
            </a:endParaRPr>
          </a:p>
          <a:p>
            <a:pPr indent="0" lvl="0" marL="0" marR="0" rtl="0" algn="l">
              <a:lnSpc>
                <a:spcPct val="110000"/>
              </a:lnSpc>
              <a:spcBef>
                <a:spcPts val="601"/>
              </a:spcBef>
              <a:spcAft>
                <a:spcPts val="0"/>
              </a:spcAft>
              <a:buNone/>
            </a:pPr>
            <a:r>
              <a:rPr b="0" i="0" lang="es-AR" sz="1100" u="none" cap="none" strike="noStrike">
                <a:solidFill>
                  <a:srgbClr val="888888"/>
                </a:solidFill>
                <a:latin typeface="Arial"/>
                <a:ea typeface="Arial"/>
                <a:cs typeface="Arial"/>
                <a:sym typeface="Arial"/>
              </a:rPr>
              <a:t>@autenticado</a:t>
            </a:r>
            <a:br>
              <a:rPr b="0" i="0" lang="es-AR" sz="1800" u="none" cap="none" strike="noStrike">
                <a:latin typeface="Arial"/>
                <a:ea typeface="Arial"/>
                <a:cs typeface="Arial"/>
                <a:sym typeface="Arial"/>
              </a:rPr>
            </a:br>
            <a:r>
              <a:rPr b="0" i="0" lang="es-AR" sz="1100" u="none" cap="none" strike="noStrike">
                <a:solidFill>
                  <a:srgbClr val="888888"/>
                </a:solidFill>
                <a:latin typeface="Arial"/>
                <a:ea typeface="Arial"/>
                <a:cs typeface="Arial"/>
                <a:sym typeface="Arial"/>
              </a:rPr>
              <a:t>@avisar</a:t>
            </a:r>
            <a:r>
              <a:rPr b="0" i="0" lang="es-AR" sz="1100" u="none" cap="none" strike="noStrike">
                <a:solidFill>
                  <a:srgbClr val="000000"/>
                </a:solidFill>
                <a:latin typeface="Arial"/>
                <a:ea typeface="Arial"/>
                <a:cs typeface="Arial"/>
                <a:sym typeface="Arial"/>
              </a:rPr>
              <a:t> </a:t>
            </a:r>
            <a:br>
              <a:rPr b="0" i="0" lang="es-AR" sz="1800" u="none" cap="none" strike="noStrike">
                <a:latin typeface="Arial"/>
                <a:ea typeface="Arial"/>
                <a:cs typeface="Arial"/>
                <a:sym typeface="Arial"/>
              </a:rPr>
            </a:b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cerrar_puerta():</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a:t>
            </a:r>
            <a:r>
              <a:rPr b="0" i="0" lang="es-AR" sz="1100" u="none" cap="none" strike="noStrike">
                <a:solidFill>
                  <a:srgbClr val="000000"/>
                </a:solidFill>
                <a:latin typeface="Arial"/>
                <a:ea typeface="Arial"/>
                <a:cs typeface="Arial"/>
                <a:sym typeface="Arial"/>
              </a:rPr>
              <a:t> (</a:t>
            </a:r>
            <a:r>
              <a:rPr b="1" i="0" lang="es-AR" sz="1100" u="none" cap="none" strike="noStrike">
                <a:solidFill>
                  <a:srgbClr val="CC9933"/>
                </a:solidFill>
                <a:latin typeface="Arial"/>
                <a:ea typeface="Arial"/>
                <a:cs typeface="Arial"/>
                <a:sym typeface="Arial"/>
              </a:rPr>
              <a:t>"Cerrar puerta"</a:t>
            </a:r>
            <a:r>
              <a:rPr b="0" i="0" lang="es-AR" sz="1100" u="none" cap="none" strike="noStrike">
                <a:solidFill>
                  <a:srgbClr val="000000"/>
                </a:solidFill>
                <a:latin typeface="Arial"/>
                <a:ea typeface="Arial"/>
                <a:cs typeface="Arial"/>
                <a:sym typeface="Arial"/>
              </a:rPr>
              <a:t>)</a:t>
            </a: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endParaRPr b="0" i="0" sz="1100" u="none" cap="none" strike="noStrike">
              <a:latin typeface="Arial"/>
              <a:ea typeface="Arial"/>
              <a:cs typeface="Arial"/>
              <a:sym typeface="Arial"/>
            </a:endParaRPr>
          </a:p>
          <a:p>
            <a:pPr indent="0" lvl="0" marL="0" marR="0" rtl="0" algn="l">
              <a:lnSpc>
                <a:spcPct val="110000"/>
              </a:lnSpc>
              <a:spcBef>
                <a:spcPts val="601"/>
              </a:spcBef>
              <a:spcAft>
                <a:spcPts val="0"/>
              </a:spcAft>
              <a:buNone/>
            </a:pPr>
            <a:r>
              <a:rPr b="0" i="0" lang="es-AR" sz="1100" u="none" cap="none" strike="noStrike">
                <a:solidFill>
                  <a:srgbClr val="000000"/>
                </a:solidFill>
                <a:latin typeface="Arial"/>
                <a:ea typeface="Arial"/>
                <a:cs typeface="Arial"/>
                <a:sym typeface="Arial"/>
              </a:rPr>
              <a:t>AUTHENTICATED = True</a:t>
            </a:r>
            <a:br>
              <a:rPr b="0" i="0" lang="es-AR" sz="1800" u="none" cap="none" strike="noStrike">
                <a:latin typeface="Arial"/>
                <a:ea typeface="Arial"/>
                <a:cs typeface="Arial"/>
                <a:sym typeface="Arial"/>
              </a:rPr>
            </a:br>
            <a:endParaRPr b="0" i="0" sz="1100" u="none" cap="none" strike="noStrike">
              <a:latin typeface="Arial"/>
              <a:ea typeface="Arial"/>
              <a:cs typeface="Arial"/>
              <a:sym typeface="Arial"/>
            </a:endParaRPr>
          </a:p>
          <a:p>
            <a:pPr indent="0" lvl="0" marL="0" marR="0" rtl="0" algn="l">
              <a:lnSpc>
                <a:spcPct val="110000"/>
              </a:lnSpc>
              <a:spcBef>
                <a:spcPts val="601"/>
              </a:spcBef>
              <a:spcAft>
                <a:spcPts val="0"/>
              </a:spcAft>
              <a:buNone/>
            </a:pPr>
            <a:r>
              <a:rPr b="0" i="0" lang="es-AR" sz="1100" u="none" cap="none" strike="noStrike">
                <a:solidFill>
                  <a:srgbClr val="000000"/>
                </a:solidFill>
                <a:latin typeface="Arial"/>
                <a:ea typeface="Arial"/>
                <a:cs typeface="Arial"/>
                <a:sym typeface="Arial"/>
              </a:rPr>
              <a:t>abrir_puerta()</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cerrar_puerta()</a:t>
            </a:r>
            <a:endParaRPr b="0" i="0" sz="11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1"/>
          <p:cNvSpPr/>
          <p:nvPr/>
        </p:nvSpPr>
        <p:spPr>
          <a:xfrm>
            <a:off x="311760" y="316080"/>
            <a:ext cx="8519400" cy="83016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0" i="0" lang="es-AR" sz="4200" u="none" cap="none" strike="noStrike">
                <a:solidFill>
                  <a:srgbClr val="000000"/>
                </a:solidFill>
                <a:latin typeface="Economica"/>
                <a:ea typeface="Economica"/>
                <a:cs typeface="Economica"/>
                <a:sym typeface="Economica"/>
              </a:rPr>
              <a:t>Encadenando</a:t>
            </a:r>
            <a:endParaRPr b="0" i="0" sz="4200" u="none" cap="none" strike="noStrike">
              <a:latin typeface="Arial"/>
              <a:ea typeface="Arial"/>
              <a:cs typeface="Arial"/>
              <a:sym typeface="Arial"/>
            </a:endParaRPr>
          </a:p>
        </p:txBody>
      </p:sp>
      <p:sp>
        <p:nvSpPr>
          <p:cNvPr id="178" name="Google Shape;178;p11"/>
          <p:cNvSpPr/>
          <p:nvPr/>
        </p:nvSpPr>
        <p:spPr>
          <a:xfrm>
            <a:off x="311760" y="1225080"/>
            <a:ext cx="8519400" cy="3353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s-AR" sz="1800" u="none" cap="none" strike="noStrike">
                <a:solidFill>
                  <a:srgbClr val="000000"/>
                </a:solidFill>
                <a:latin typeface="Open Sans"/>
                <a:ea typeface="Open Sans"/>
                <a:cs typeface="Open Sans"/>
                <a:sym typeface="Open Sans"/>
              </a:rPr>
              <a:t>La salida del código anterior nos muestra:</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rPr b="1" i="1" lang="es-AR" sz="1100" u="none" cap="none" strike="noStrike">
                <a:solidFill>
                  <a:srgbClr val="000000"/>
                </a:solidFill>
                <a:latin typeface="Open Sans"/>
                <a:ea typeface="Open Sans"/>
                <a:cs typeface="Open Sans"/>
                <a:sym typeface="Open Sans"/>
              </a:rPr>
              <a:t>Abrir puerta</a:t>
            </a:r>
            <a:endParaRPr b="0" i="0" sz="1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1" lang="es-AR" sz="1100" u="none" cap="none" strike="noStrike">
                <a:solidFill>
                  <a:srgbClr val="000000"/>
                </a:solidFill>
                <a:latin typeface="Open Sans"/>
                <a:ea typeface="Open Sans"/>
                <a:cs typeface="Open Sans"/>
                <a:sym typeface="Open Sans"/>
              </a:rPr>
              <a:t>Se ha ejecutado abrir_puerta</a:t>
            </a:r>
            <a:endParaRPr b="0" i="0" sz="1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1" lang="es-AR" sz="1100" u="none" cap="none" strike="noStrike">
                <a:solidFill>
                  <a:srgbClr val="000000"/>
                </a:solidFill>
                <a:latin typeface="Open Sans"/>
                <a:ea typeface="Open Sans"/>
                <a:cs typeface="Open Sans"/>
                <a:sym typeface="Open Sans"/>
              </a:rPr>
              <a:t>autenticado</a:t>
            </a:r>
            <a:endParaRPr b="0" i="0" sz="1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1" lang="es-AR" sz="1100" u="none" cap="none" strike="noStrike">
                <a:solidFill>
                  <a:srgbClr val="000000"/>
                </a:solidFill>
                <a:latin typeface="Open Sans"/>
                <a:ea typeface="Open Sans"/>
                <a:cs typeface="Open Sans"/>
                <a:sym typeface="Open Sans"/>
              </a:rPr>
              <a:t>Cerrar puerta</a:t>
            </a:r>
            <a:endParaRPr b="0" i="0" sz="1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1" lang="es-AR" sz="1100" u="none" cap="none" strike="noStrike">
                <a:solidFill>
                  <a:srgbClr val="000000"/>
                </a:solidFill>
                <a:latin typeface="Open Sans"/>
                <a:ea typeface="Open Sans"/>
                <a:cs typeface="Open Sans"/>
                <a:sym typeface="Open Sans"/>
              </a:rPr>
              <a:t>Se ha ejecutado cerrar_puerta</a:t>
            </a:r>
            <a:endParaRPr b="0" i="0" sz="1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1" lang="es-AR" sz="1100" u="none" cap="none" strike="noStrike">
                <a:solidFill>
                  <a:srgbClr val="000000"/>
                </a:solidFill>
                <a:latin typeface="Open Sans"/>
                <a:ea typeface="Open Sans"/>
                <a:cs typeface="Open Sans"/>
                <a:sym typeface="Open Sans"/>
              </a:rPr>
              <a:t>autenticado</a:t>
            </a:r>
            <a:endParaRPr b="0" i="0" sz="11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000000"/>
                </a:solidFill>
                <a:latin typeface="Open Sans"/>
                <a:ea typeface="Open Sans"/>
                <a:cs typeface="Open Sans"/>
                <a:sym typeface="Open Sans"/>
              </a:rPr>
              <a:t>Lo cual indica que va ir ejecutando desde el primer decorador para arriba.</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2"/>
          <p:cNvSpPr/>
          <p:nvPr/>
        </p:nvSpPr>
        <p:spPr>
          <a:xfrm>
            <a:off x="311760" y="316080"/>
            <a:ext cx="8519400" cy="83016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0" i="0" lang="es-AR" sz="4200" u="none" cap="none" strike="noStrike">
                <a:solidFill>
                  <a:srgbClr val="000000"/>
                </a:solidFill>
                <a:latin typeface="Economica"/>
                <a:ea typeface="Economica"/>
                <a:cs typeface="Economica"/>
                <a:sym typeface="Economica"/>
              </a:rPr>
              <a:t>Práctico</a:t>
            </a:r>
            <a:endParaRPr b="0" i="0" sz="4200" u="none" cap="none" strike="noStrike">
              <a:latin typeface="Arial"/>
              <a:ea typeface="Arial"/>
              <a:cs typeface="Arial"/>
              <a:sym typeface="Arial"/>
            </a:endParaRPr>
          </a:p>
        </p:txBody>
      </p:sp>
      <p:sp>
        <p:nvSpPr>
          <p:cNvPr id="184" name="Google Shape;184;p12"/>
          <p:cNvSpPr/>
          <p:nvPr/>
        </p:nvSpPr>
        <p:spPr>
          <a:xfrm>
            <a:off x="311760" y="1225080"/>
            <a:ext cx="8519400" cy="3353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s-AR" sz="1800" u="none" cap="none" strike="noStrike">
                <a:solidFill>
                  <a:srgbClr val="000000"/>
                </a:solidFill>
                <a:latin typeface="Open Sans"/>
                <a:ea typeface="Open Sans"/>
                <a:cs typeface="Open Sans"/>
                <a:sym typeface="Open Sans"/>
              </a:rPr>
              <a:t>1.- Copiar todos los códigos de la clase y hacerlos funcionar. Después indagar en cada uno cómo funciona. Analizaremos cada caso puntual para saber lo que está pasando.</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rPr b="0" i="0" lang="es-AR" sz="1800" u="none" cap="none" strike="noStrike">
                <a:solidFill>
                  <a:srgbClr val="000000"/>
                </a:solidFill>
                <a:latin typeface="Open Sans"/>
                <a:ea typeface="Open Sans"/>
                <a:cs typeface="Open Sans"/>
                <a:sym typeface="Open Sans"/>
              </a:rPr>
              <a:t>2. </a:t>
            </a:r>
            <a:r>
              <a:rPr lang="es-AR" sz="1800">
                <a:latin typeface="Open Sans"/>
                <a:ea typeface="Open Sans"/>
                <a:cs typeface="Open Sans"/>
                <a:sym typeface="Open Sans"/>
              </a:rPr>
              <a:t>Hacer los ejercicios 2 y 3 de la hoja de práctico</a:t>
            </a:r>
            <a:endParaRPr b="0" i="0" sz="18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
          <p:cNvSpPr/>
          <p:nvPr/>
        </p:nvSpPr>
        <p:spPr>
          <a:xfrm>
            <a:off x="311760" y="316080"/>
            <a:ext cx="8519400" cy="83016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0" i="0" lang="es-AR" sz="4200" u="none" cap="none" strike="noStrike">
                <a:solidFill>
                  <a:srgbClr val="000000"/>
                </a:solidFill>
                <a:latin typeface="Economica"/>
                <a:ea typeface="Economica"/>
                <a:cs typeface="Economica"/>
                <a:sym typeface="Economica"/>
              </a:rPr>
              <a:t>Repaso</a:t>
            </a:r>
            <a:endParaRPr b="0" i="0" sz="4200" u="none" cap="none" strike="noStrike">
              <a:latin typeface="Arial"/>
              <a:ea typeface="Arial"/>
              <a:cs typeface="Arial"/>
              <a:sym typeface="Arial"/>
            </a:endParaRPr>
          </a:p>
        </p:txBody>
      </p:sp>
      <p:sp>
        <p:nvSpPr>
          <p:cNvPr id="121" name="Google Shape;121;p2"/>
          <p:cNvSpPr/>
          <p:nvPr/>
        </p:nvSpPr>
        <p:spPr>
          <a:xfrm>
            <a:off x="311760" y="1225080"/>
            <a:ext cx="8519400" cy="3353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s-AR" sz="1800" u="none" cap="none" strike="noStrike">
                <a:solidFill>
                  <a:srgbClr val="000000"/>
                </a:solidFill>
                <a:latin typeface="Open Sans"/>
                <a:ea typeface="Open Sans"/>
                <a:cs typeface="Open Sans"/>
                <a:sym typeface="Open Sans"/>
              </a:rPr>
              <a:t>¿Cual es la diferencia entre una clase y un objeto?</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rPr b="0" i="0" lang="es-AR" sz="1800" u="none" cap="none" strike="noStrike">
                <a:solidFill>
                  <a:srgbClr val="000000"/>
                </a:solidFill>
                <a:latin typeface="Open Sans"/>
                <a:ea typeface="Open Sans"/>
                <a:cs typeface="Open Sans"/>
                <a:sym typeface="Open Sans"/>
              </a:rPr>
              <a:t>¿Qué es sobrecarga de métodos? ¿Qué son los métodos especiales?</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3"/>
          <p:cNvSpPr/>
          <p:nvPr/>
        </p:nvSpPr>
        <p:spPr>
          <a:xfrm>
            <a:off x="311760" y="316080"/>
            <a:ext cx="8519400" cy="83016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0" i="0" lang="es-AR" sz="4200" u="none" cap="none" strike="noStrike">
                <a:solidFill>
                  <a:srgbClr val="000000"/>
                </a:solidFill>
                <a:latin typeface="Economica"/>
                <a:ea typeface="Economica"/>
                <a:cs typeface="Economica"/>
                <a:sym typeface="Economica"/>
              </a:rPr>
              <a:t>Objetivos.</a:t>
            </a:r>
            <a:endParaRPr b="0" i="0" sz="4200" u="none" cap="none" strike="noStrike">
              <a:latin typeface="Arial"/>
              <a:ea typeface="Arial"/>
              <a:cs typeface="Arial"/>
              <a:sym typeface="Arial"/>
            </a:endParaRPr>
          </a:p>
        </p:txBody>
      </p:sp>
      <p:sp>
        <p:nvSpPr>
          <p:cNvPr id="127" name="Google Shape;127;p3"/>
          <p:cNvSpPr/>
          <p:nvPr/>
        </p:nvSpPr>
        <p:spPr>
          <a:xfrm>
            <a:off x="311760" y="1225080"/>
            <a:ext cx="8519400" cy="3353040"/>
          </a:xfrm>
          <a:prstGeom prst="rect">
            <a:avLst/>
          </a:prstGeom>
          <a:noFill/>
          <a:ln>
            <a:noFill/>
          </a:ln>
        </p:spPr>
        <p:txBody>
          <a:bodyPr anchorCtr="0" anchor="t" bIns="91425" lIns="90000" spcFirstLastPara="1" rIns="90000" wrap="square" tIns="91425">
            <a:noAutofit/>
          </a:bodyPr>
          <a:lstStyle/>
          <a:p>
            <a:pPr indent="-342000" lvl="0" marL="457200" marR="0" rtl="0" algn="l">
              <a:lnSpc>
                <a:spcPct val="100000"/>
              </a:lnSpc>
              <a:spcBef>
                <a:spcPts val="0"/>
              </a:spcBef>
              <a:spcAft>
                <a:spcPts val="0"/>
              </a:spcAft>
              <a:buClr>
                <a:srgbClr val="000000"/>
              </a:buClr>
              <a:buSzPts val="1800"/>
              <a:buFont typeface="Open Sans"/>
              <a:buChar char="●"/>
            </a:pPr>
            <a:r>
              <a:rPr b="0" i="0" lang="es-AR" sz="1800" u="none" cap="none" strike="noStrike">
                <a:solidFill>
                  <a:srgbClr val="000000"/>
                </a:solidFill>
                <a:latin typeface="Open Sans"/>
                <a:ea typeface="Open Sans"/>
                <a:cs typeface="Open Sans"/>
                <a:sym typeface="Open Sans"/>
              </a:rPr>
              <a:t>Aprender qué es un decorador en python.</a:t>
            </a:r>
            <a:endParaRPr b="0" i="0" sz="1800" u="none" cap="none" strike="noStrike">
              <a:latin typeface="Arial"/>
              <a:ea typeface="Arial"/>
              <a:cs typeface="Arial"/>
              <a:sym typeface="Arial"/>
            </a:endParaRPr>
          </a:p>
          <a:p>
            <a:pPr indent="-342000" lvl="0" marL="457200" marR="0" rtl="0" algn="l">
              <a:lnSpc>
                <a:spcPct val="100000"/>
              </a:lnSpc>
              <a:spcBef>
                <a:spcPts val="0"/>
              </a:spcBef>
              <a:spcAft>
                <a:spcPts val="0"/>
              </a:spcAft>
              <a:buClr>
                <a:srgbClr val="000000"/>
              </a:buClr>
              <a:buSzPts val="1800"/>
              <a:buFont typeface="Open Sans"/>
              <a:buChar char="●"/>
            </a:pPr>
            <a:r>
              <a:rPr b="0" i="0" lang="es-AR" sz="1800" u="none" cap="none" strike="noStrike">
                <a:solidFill>
                  <a:srgbClr val="000000"/>
                </a:solidFill>
                <a:latin typeface="Open Sans"/>
                <a:ea typeface="Open Sans"/>
                <a:cs typeface="Open Sans"/>
                <a:sym typeface="Open Sans"/>
              </a:rPr>
              <a:t>Aprender a usar nuestros propios decoradores.</a:t>
            </a:r>
            <a:endParaRPr b="0" i="0" sz="1800" u="none" cap="none" strike="noStrike">
              <a:latin typeface="Arial"/>
              <a:ea typeface="Arial"/>
              <a:cs typeface="Arial"/>
              <a:sym typeface="Arial"/>
            </a:endParaRPr>
          </a:p>
          <a:p>
            <a:pPr indent="-227700" lvl="0" marL="457200" marR="0" rtl="0" algn="l">
              <a:lnSpc>
                <a:spcPct val="100000"/>
              </a:lnSpc>
              <a:spcBef>
                <a:spcPts val="0"/>
              </a:spcBef>
              <a:spcAft>
                <a:spcPts val="0"/>
              </a:spcAft>
              <a:buClr>
                <a:srgbClr val="000000"/>
              </a:buClr>
              <a:buSzPts val="1800"/>
              <a:buFont typeface="Open Sans"/>
              <a:buNone/>
            </a:pPr>
            <a:r>
              <a:t/>
            </a:r>
            <a:endParaRPr b="0" i="0" sz="18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4"/>
          <p:cNvSpPr/>
          <p:nvPr/>
        </p:nvSpPr>
        <p:spPr>
          <a:xfrm>
            <a:off x="311760" y="316080"/>
            <a:ext cx="8519400" cy="83016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0" i="0" lang="es-AR" sz="4200" u="none" cap="none" strike="noStrike">
                <a:solidFill>
                  <a:srgbClr val="000000"/>
                </a:solidFill>
                <a:latin typeface="Economica"/>
                <a:ea typeface="Economica"/>
                <a:cs typeface="Economica"/>
                <a:sym typeface="Economica"/>
              </a:rPr>
              <a:t>Funciones</a:t>
            </a:r>
            <a:endParaRPr b="0" i="0" sz="4200" u="none" cap="none" strike="noStrike">
              <a:latin typeface="Arial"/>
              <a:ea typeface="Arial"/>
              <a:cs typeface="Arial"/>
              <a:sym typeface="Arial"/>
            </a:endParaRPr>
          </a:p>
        </p:txBody>
      </p:sp>
      <p:sp>
        <p:nvSpPr>
          <p:cNvPr id="133" name="Google Shape;133;p4"/>
          <p:cNvSpPr/>
          <p:nvPr/>
        </p:nvSpPr>
        <p:spPr>
          <a:xfrm>
            <a:off x="311760" y="1225080"/>
            <a:ext cx="8519400" cy="3353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s-AR" sz="1800" u="none" cap="none" strike="noStrike">
                <a:solidFill>
                  <a:srgbClr val="000000"/>
                </a:solidFill>
                <a:latin typeface="Open Sans"/>
                <a:ea typeface="Open Sans"/>
                <a:cs typeface="Open Sans"/>
                <a:sym typeface="Open Sans"/>
              </a:rPr>
              <a:t>Cómo todo en Python, las funciones son </a:t>
            </a:r>
            <a:r>
              <a:rPr b="1" i="0" lang="es-AR" sz="1800" u="none" cap="none" strike="noStrike">
                <a:solidFill>
                  <a:srgbClr val="000000"/>
                </a:solidFill>
                <a:latin typeface="Open Sans"/>
                <a:ea typeface="Open Sans"/>
                <a:cs typeface="Open Sans"/>
                <a:sym typeface="Open Sans"/>
              </a:rPr>
              <a:t>objetos</a:t>
            </a:r>
            <a:r>
              <a:rPr b="0" i="0" lang="es-AR" sz="1800" u="none" cap="none" strike="noStrike">
                <a:solidFill>
                  <a:srgbClr val="000000"/>
                </a:solidFill>
                <a:latin typeface="Open Sans"/>
                <a:ea typeface="Open Sans"/>
                <a:cs typeface="Open Sans"/>
                <a:sym typeface="Open Sans"/>
              </a:rPr>
              <a:t>. Entonces:</a:t>
            </a:r>
            <a:endParaRPr b="0" i="0" sz="1800" u="none" cap="none" strike="noStrike">
              <a:latin typeface="Arial"/>
              <a:ea typeface="Arial"/>
              <a:cs typeface="Arial"/>
              <a:sym typeface="Arial"/>
            </a:endParaRPr>
          </a:p>
          <a:p>
            <a:pPr indent="0" lvl="0" marL="0" marR="0" rtl="0" algn="l">
              <a:lnSpc>
                <a:spcPct val="110000"/>
              </a:lnSpc>
              <a:spcBef>
                <a:spcPts val="1599"/>
              </a:spcBef>
              <a:spcAft>
                <a:spcPts val="0"/>
              </a:spcAft>
              <a:buNone/>
            </a:pP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saludo():</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a:t>
            </a:r>
            <a:r>
              <a:rPr b="0" i="0" lang="es-AR" sz="1100" u="none" cap="none" strike="noStrike">
                <a:solidFill>
                  <a:srgbClr val="000000"/>
                </a:solidFill>
                <a:latin typeface="Arial"/>
                <a:ea typeface="Arial"/>
                <a:cs typeface="Arial"/>
                <a:sym typeface="Arial"/>
              </a:rPr>
              <a:t>(</a:t>
            </a:r>
            <a:r>
              <a:rPr b="1" i="0" lang="es-AR" sz="1100" u="none" cap="none" strike="noStrike">
                <a:solidFill>
                  <a:srgbClr val="CC9933"/>
                </a:solidFill>
                <a:latin typeface="Arial"/>
                <a:ea typeface="Arial"/>
                <a:cs typeface="Arial"/>
                <a:sym typeface="Arial"/>
              </a:rPr>
              <a:t>"Hola")</a:t>
            </a:r>
            <a:endParaRPr b="0" i="0" sz="11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0" i="0" lang="es-AR" sz="1800" u="none" cap="none" strike="noStrike">
                <a:solidFill>
                  <a:srgbClr val="000000"/>
                </a:solidFill>
                <a:latin typeface="Open Sans"/>
                <a:ea typeface="Open Sans"/>
                <a:cs typeface="Open Sans"/>
                <a:sym typeface="Open Sans"/>
              </a:rPr>
              <a:t>Si la ejecutamos en consola de la siguiente manera:</a:t>
            </a:r>
            <a:endParaRPr b="0" i="0" sz="1800" u="none" cap="none" strike="noStrike">
              <a:latin typeface="Arial"/>
              <a:ea typeface="Arial"/>
              <a:cs typeface="Arial"/>
              <a:sym typeface="Arial"/>
            </a:endParaRPr>
          </a:p>
          <a:p>
            <a:pPr indent="0" lvl="0" marL="0" marR="0" rtl="0" algn="l">
              <a:lnSpc>
                <a:spcPct val="131000"/>
              </a:lnSpc>
              <a:spcBef>
                <a:spcPts val="1599"/>
              </a:spcBef>
              <a:spcAft>
                <a:spcPts val="0"/>
              </a:spcAft>
              <a:buNone/>
            </a:pPr>
            <a:r>
              <a:rPr b="0" i="0" lang="es-AR" sz="1150" u="none" cap="none" strike="noStrike">
                <a:solidFill>
                  <a:srgbClr val="66CC66"/>
                </a:solidFill>
                <a:latin typeface="Georgia"/>
                <a:ea typeface="Georgia"/>
                <a:cs typeface="Georgia"/>
                <a:sym typeface="Georgia"/>
              </a:rPr>
              <a:t>&gt;&gt;&gt;</a:t>
            </a:r>
            <a:r>
              <a:rPr b="0" i="0" lang="es-AR" sz="1150" u="none" cap="none" strike="noStrike">
                <a:solidFill>
                  <a:srgbClr val="222222"/>
                </a:solidFill>
                <a:latin typeface="Georgia"/>
                <a:ea typeface="Georgia"/>
                <a:cs typeface="Georgia"/>
                <a:sym typeface="Georgia"/>
              </a:rPr>
              <a:t> saludo</a:t>
            </a:r>
            <a:br>
              <a:rPr b="0" i="0" lang="es-AR" sz="1800" u="none" cap="none" strike="noStrike">
                <a:latin typeface="Arial"/>
                <a:ea typeface="Arial"/>
                <a:cs typeface="Arial"/>
                <a:sym typeface="Arial"/>
              </a:rPr>
            </a:br>
            <a:r>
              <a:rPr b="0" i="0" lang="es-AR" sz="1150" u="none" cap="none" strike="noStrike">
                <a:solidFill>
                  <a:srgbClr val="66CC66"/>
                </a:solidFill>
                <a:latin typeface="Georgia"/>
                <a:ea typeface="Georgia"/>
                <a:cs typeface="Georgia"/>
                <a:sym typeface="Georgia"/>
              </a:rPr>
              <a:t>&lt;</a:t>
            </a:r>
            <a:r>
              <a:rPr b="0" i="0" lang="es-AR" sz="1150" u="none" cap="none" strike="noStrike">
                <a:solidFill>
                  <a:srgbClr val="222222"/>
                </a:solidFill>
                <a:latin typeface="Georgia"/>
                <a:ea typeface="Georgia"/>
                <a:cs typeface="Georgia"/>
                <a:sym typeface="Georgia"/>
              </a:rPr>
              <a:t>function saludo at </a:t>
            </a:r>
            <a:r>
              <a:rPr b="0" i="0" lang="es-AR" sz="1150" u="none" cap="none" strike="noStrike">
                <a:solidFill>
                  <a:srgbClr val="FF4500"/>
                </a:solidFill>
                <a:latin typeface="Georgia"/>
                <a:ea typeface="Georgia"/>
                <a:cs typeface="Georgia"/>
                <a:sym typeface="Georgia"/>
              </a:rPr>
              <a:t>0xb7d82fb4</a:t>
            </a:r>
            <a:r>
              <a:rPr b="0" i="0" lang="es-AR" sz="1150" u="none" cap="none" strike="noStrike">
                <a:solidFill>
                  <a:srgbClr val="66CC66"/>
                </a:solidFill>
                <a:latin typeface="Georgia"/>
                <a:ea typeface="Georgia"/>
                <a:cs typeface="Georgia"/>
                <a:sym typeface="Georgia"/>
              </a:rPr>
              <a:t>&gt;</a:t>
            </a:r>
            <a:endParaRPr b="0" i="0" sz="1150" u="none" cap="none" strike="noStrike">
              <a:latin typeface="Arial"/>
              <a:ea typeface="Arial"/>
              <a:cs typeface="Arial"/>
              <a:sym typeface="Arial"/>
            </a:endParaRPr>
          </a:p>
          <a:p>
            <a:pPr indent="0" lvl="0" marL="0" marR="0" rtl="0" algn="l">
              <a:lnSpc>
                <a:spcPct val="100000"/>
              </a:lnSpc>
              <a:spcBef>
                <a:spcPts val="1800"/>
              </a:spcBef>
              <a:spcAft>
                <a:spcPts val="0"/>
              </a:spcAft>
              <a:buNone/>
            </a:pPr>
            <a:r>
              <a:rPr b="0" i="0" lang="es-AR" sz="1800" u="none" cap="none" strike="noStrike">
                <a:solidFill>
                  <a:srgbClr val="000000"/>
                </a:solidFill>
                <a:latin typeface="Open Sans"/>
                <a:ea typeface="Open Sans"/>
                <a:cs typeface="Open Sans"/>
                <a:sym typeface="Open Sans"/>
              </a:rPr>
              <a:t>Nos retorna el espacio de memoria del objeto.</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5"/>
          <p:cNvSpPr/>
          <p:nvPr/>
        </p:nvSpPr>
        <p:spPr>
          <a:xfrm>
            <a:off x="311760" y="316080"/>
            <a:ext cx="8519400" cy="83016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0" i="0" lang="es-AR" sz="4200" u="none" cap="none" strike="noStrike">
                <a:solidFill>
                  <a:srgbClr val="000000"/>
                </a:solidFill>
                <a:latin typeface="Economica"/>
                <a:ea typeface="Economica"/>
                <a:cs typeface="Economica"/>
                <a:sym typeface="Economica"/>
              </a:rPr>
              <a:t>Decoradores</a:t>
            </a:r>
            <a:endParaRPr b="0" i="0" sz="4200" u="none" cap="none" strike="noStrike">
              <a:latin typeface="Arial"/>
              <a:ea typeface="Arial"/>
              <a:cs typeface="Arial"/>
              <a:sym typeface="Arial"/>
            </a:endParaRPr>
          </a:p>
        </p:txBody>
      </p:sp>
      <p:sp>
        <p:nvSpPr>
          <p:cNvPr id="139" name="Google Shape;139;p5"/>
          <p:cNvSpPr/>
          <p:nvPr/>
        </p:nvSpPr>
        <p:spPr>
          <a:xfrm>
            <a:off x="311760" y="1225080"/>
            <a:ext cx="8519400" cy="3353040"/>
          </a:xfrm>
          <a:prstGeom prst="rect">
            <a:avLst/>
          </a:prstGeom>
          <a:noFill/>
          <a:ln>
            <a:noFill/>
          </a:ln>
        </p:spPr>
        <p:txBody>
          <a:bodyPr anchorCtr="0" anchor="t" bIns="91425" lIns="90000" spcFirstLastPara="1" rIns="90000" wrap="square" tIns="91425">
            <a:noAutofit/>
          </a:bodyPr>
          <a:lstStyle/>
          <a:p>
            <a:pPr indent="-342000" lvl="0" marL="457200" marR="0" rtl="0" algn="l">
              <a:lnSpc>
                <a:spcPct val="100000"/>
              </a:lnSpc>
              <a:spcBef>
                <a:spcPts val="0"/>
              </a:spcBef>
              <a:spcAft>
                <a:spcPts val="0"/>
              </a:spcAft>
              <a:buClr>
                <a:srgbClr val="000000"/>
              </a:buClr>
              <a:buSzPts val="1800"/>
              <a:buFont typeface="Open Sans"/>
              <a:buChar char="●"/>
            </a:pPr>
            <a:r>
              <a:rPr b="0" i="0" lang="es-AR" sz="1800" u="none" cap="none" strike="noStrike">
                <a:solidFill>
                  <a:srgbClr val="000000"/>
                </a:solidFill>
                <a:latin typeface="Open Sans"/>
                <a:ea typeface="Open Sans"/>
                <a:cs typeface="Open Sans"/>
                <a:sym typeface="Open Sans"/>
              </a:rPr>
              <a:t>Son funciones que reciben como parámetros funciones y retornan como resultado otras funciones con el objetivo de alterar el funcionamiento original de la función que se pasa como parámetro.</a:t>
            </a:r>
            <a:endParaRPr b="0" i="0" sz="1800" u="none" cap="none" strike="noStrike">
              <a:latin typeface="Arial"/>
              <a:ea typeface="Arial"/>
              <a:cs typeface="Arial"/>
              <a:sym typeface="Arial"/>
            </a:endParaRPr>
          </a:p>
          <a:p>
            <a:pPr indent="-342000" lvl="0" marL="457200" marR="0" rtl="0" algn="l">
              <a:lnSpc>
                <a:spcPct val="100000"/>
              </a:lnSpc>
              <a:spcBef>
                <a:spcPts val="0"/>
              </a:spcBef>
              <a:spcAft>
                <a:spcPts val="0"/>
              </a:spcAft>
              <a:buClr>
                <a:srgbClr val="000000"/>
              </a:buClr>
              <a:buSzPts val="1800"/>
              <a:buFont typeface="Open Sans"/>
              <a:buChar char="●"/>
            </a:pPr>
            <a:r>
              <a:rPr b="0" i="0" lang="es-AR" sz="1800" u="none" cap="none" strike="noStrike">
                <a:solidFill>
                  <a:srgbClr val="000000"/>
                </a:solidFill>
                <a:latin typeface="Open Sans"/>
                <a:ea typeface="Open Sans"/>
                <a:cs typeface="Open Sans"/>
                <a:sym typeface="Open Sans"/>
              </a:rPr>
              <a:t>Un decorador en Python nos permite inyectar código para modificar el comportamiento de la implementación original de un método o una clase.</a:t>
            </a:r>
            <a:endParaRPr b="0" i="0" sz="1800" u="none" cap="none" strike="noStrike">
              <a:latin typeface="Arial"/>
              <a:ea typeface="Arial"/>
              <a:cs typeface="Arial"/>
              <a:sym typeface="Arial"/>
            </a:endParaRPr>
          </a:p>
          <a:p>
            <a:pPr indent="-342000" lvl="0" marL="457200" marR="0" rtl="0" algn="l">
              <a:lnSpc>
                <a:spcPct val="100000"/>
              </a:lnSpc>
              <a:spcBef>
                <a:spcPts val="0"/>
              </a:spcBef>
              <a:spcAft>
                <a:spcPts val="0"/>
              </a:spcAft>
              <a:buClr>
                <a:srgbClr val="000000"/>
              </a:buClr>
              <a:buSzPts val="1800"/>
              <a:buFont typeface="Open Sans"/>
              <a:buChar char="●"/>
            </a:pPr>
            <a:r>
              <a:rPr b="0" i="0" lang="es-AR" sz="1800" u="none" cap="none" strike="noStrike">
                <a:solidFill>
                  <a:srgbClr val="000000"/>
                </a:solidFill>
                <a:latin typeface="Open Sans"/>
                <a:ea typeface="Open Sans"/>
                <a:cs typeface="Open Sans"/>
                <a:sym typeface="Open Sans"/>
              </a:rPr>
              <a:t>Podemos implementar nuestros propios decoradores y usarlo en varias clases o métodos.</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6"/>
          <p:cNvSpPr/>
          <p:nvPr/>
        </p:nvSpPr>
        <p:spPr>
          <a:xfrm>
            <a:off x="311760" y="316080"/>
            <a:ext cx="8519400" cy="83016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0" i="0" lang="es-AR" sz="4200" u="none" cap="none" strike="noStrike">
                <a:solidFill>
                  <a:srgbClr val="000000"/>
                </a:solidFill>
                <a:latin typeface="Economica"/>
                <a:ea typeface="Economica"/>
                <a:cs typeface="Economica"/>
                <a:sym typeface="Economica"/>
              </a:rPr>
              <a:t>Decoradores</a:t>
            </a:r>
            <a:endParaRPr b="0" i="0" sz="4200" u="none" cap="none" strike="noStrike">
              <a:latin typeface="Arial"/>
              <a:ea typeface="Arial"/>
              <a:cs typeface="Arial"/>
              <a:sym typeface="Arial"/>
            </a:endParaRPr>
          </a:p>
        </p:txBody>
      </p:sp>
      <p:sp>
        <p:nvSpPr>
          <p:cNvPr id="145" name="Google Shape;145;p6"/>
          <p:cNvSpPr/>
          <p:nvPr/>
        </p:nvSpPr>
        <p:spPr>
          <a:xfrm>
            <a:off x="311760" y="1225080"/>
            <a:ext cx="2827440" cy="3353040"/>
          </a:xfrm>
          <a:prstGeom prst="rect">
            <a:avLst/>
          </a:prstGeom>
          <a:noFill/>
          <a:ln>
            <a:noFill/>
          </a:ln>
        </p:spPr>
        <p:txBody>
          <a:bodyPr anchorCtr="0" anchor="t" bIns="91425" lIns="90000" spcFirstLastPara="1" rIns="90000" wrap="square" tIns="91425">
            <a:noAutofit/>
          </a:bodyPr>
          <a:lstStyle/>
          <a:p>
            <a:pPr indent="0" lvl="0" marL="0" marR="0" rtl="0" algn="l">
              <a:lnSpc>
                <a:spcPct val="110000"/>
              </a:lnSpc>
              <a:spcBef>
                <a:spcPts val="0"/>
              </a:spcBef>
              <a:spcAft>
                <a:spcPts val="0"/>
              </a:spcAft>
              <a:buNone/>
            </a:pPr>
            <a:r>
              <a:rPr b="0" i="0" lang="es-AR" sz="1100" u="none" cap="none" strike="noStrike">
                <a:solidFill>
                  <a:srgbClr val="888888"/>
                </a:solidFill>
                <a:latin typeface="Arial"/>
                <a:ea typeface="Arial"/>
                <a:cs typeface="Arial"/>
                <a:sym typeface="Arial"/>
              </a:rPr>
              <a:t>@decorador</a:t>
            </a:r>
            <a:br>
              <a:rPr b="0" i="0" lang="es-AR" sz="1800" u="none" cap="none" strike="noStrike">
                <a:latin typeface="Arial"/>
                <a:ea typeface="Arial"/>
                <a:cs typeface="Arial"/>
                <a:sym typeface="Arial"/>
              </a:rPr>
            </a:b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f_ejem(param):</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 (“</a:t>
            </a:r>
            <a:r>
              <a:rPr b="0" i="0" lang="es-AR" sz="1100" u="none" cap="none" strike="noStrike">
                <a:solidFill>
                  <a:srgbClr val="000000"/>
                </a:solidFill>
                <a:latin typeface="Arial"/>
                <a:ea typeface="Arial"/>
                <a:cs typeface="Arial"/>
                <a:sym typeface="Arial"/>
              </a:rPr>
              <a:t>Se ejecutó la función f_ejem</a:t>
            </a:r>
            <a:r>
              <a:rPr b="1" i="0" lang="es-AR" sz="1100" u="none" cap="none" strike="noStrike">
                <a:solidFill>
                  <a:srgbClr val="0033CC"/>
                </a:solidFill>
                <a:latin typeface="Arial"/>
                <a:ea typeface="Arial"/>
                <a:cs typeface="Arial"/>
                <a:sym typeface="Arial"/>
              </a:rPr>
              <a:t>”)</a:t>
            </a: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r>
              <a:rPr b="0" i="1" lang="es-AR" sz="1100" u="none" cap="none" strike="noStrike">
                <a:solidFill>
                  <a:srgbClr val="669933"/>
                </a:solidFill>
                <a:latin typeface="Arial"/>
                <a:ea typeface="Arial"/>
                <a:cs typeface="Arial"/>
                <a:sym typeface="Arial"/>
              </a:rPr>
              <a:t>#Es equivalente a:</a:t>
            </a:r>
            <a:br>
              <a:rPr b="0" i="0" lang="es-AR" sz="1800" u="none" cap="none" strike="noStrike">
                <a:latin typeface="Arial"/>
                <a:ea typeface="Arial"/>
                <a:cs typeface="Arial"/>
                <a:sym typeface="Arial"/>
              </a:rPr>
            </a:b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f_ejem(param):</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 (“</a:t>
            </a:r>
            <a:r>
              <a:rPr b="0" i="0" lang="es-AR" sz="1100" u="none" cap="none" strike="noStrike">
                <a:solidFill>
                  <a:srgbClr val="000000"/>
                </a:solidFill>
                <a:latin typeface="Arial"/>
                <a:ea typeface="Arial"/>
                <a:cs typeface="Arial"/>
                <a:sym typeface="Arial"/>
              </a:rPr>
              <a:t>Se ejecutó la función f_ejem</a:t>
            </a:r>
            <a:r>
              <a:rPr b="1" i="0" lang="es-AR" sz="1100" u="none" cap="none" strike="noStrike">
                <a:solidFill>
                  <a:srgbClr val="0033CC"/>
                </a:solidFill>
                <a:latin typeface="Arial"/>
                <a:ea typeface="Arial"/>
                <a:cs typeface="Arial"/>
                <a:sym typeface="Arial"/>
              </a:rPr>
              <a:t>”)</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f_ejem = decorador(f_ejem)</a:t>
            </a:r>
            <a:endParaRPr b="0" i="0" sz="1100" u="none" cap="none" strike="noStrike">
              <a:latin typeface="Arial"/>
              <a:ea typeface="Arial"/>
              <a:cs typeface="Arial"/>
              <a:sym typeface="Arial"/>
            </a:endParaRPr>
          </a:p>
          <a:p>
            <a:pPr indent="0" lvl="0" marL="0" marR="0" rtl="0" algn="l">
              <a:lnSpc>
                <a:spcPct val="100000"/>
              </a:lnSpc>
              <a:spcBef>
                <a:spcPts val="601"/>
              </a:spcBef>
              <a:spcAft>
                <a:spcPts val="0"/>
              </a:spcAft>
              <a:buNone/>
            </a:pPr>
            <a:r>
              <a:t/>
            </a:r>
            <a:endParaRPr b="0" i="0" sz="1100" u="none" cap="none" strike="noStrike">
              <a:latin typeface="Arial"/>
              <a:ea typeface="Arial"/>
              <a:cs typeface="Arial"/>
              <a:sym typeface="Arial"/>
            </a:endParaRPr>
          </a:p>
        </p:txBody>
      </p:sp>
      <p:sp>
        <p:nvSpPr>
          <p:cNvPr id="146" name="Google Shape;146;p6"/>
          <p:cNvSpPr/>
          <p:nvPr/>
        </p:nvSpPr>
        <p:spPr>
          <a:xfrm>
            <a:off x="3424320" y="1254600"/>
            <a:ext cx="5502960" cy="3506400"/>
          </a:xfrm>
          <a:prstGeom prst="rect">
            <a:avLst/>
          </a:prstGeom>
          <a:noFill/>
          <a:ln>
            <a:noFill/>
          </a:ln>
        </p:spPr>
        <p:txBody>
          <a:bodyPr anchorCtr="0" anchor="t" bIns="91425" lIns="90000" spcFirstLastPara="1" rIns="90000" wrap="square" tIns="91425">
            <a:noAutofit/>
          </a:bodyPr>
          <a:lstStyle/>
          <a:p>
            <a:pPr indent="-316440" lvl="0" marL="457200" marR="0" rtl="0" algn="l">
              <a:lnSpc>
                <a:spcPct val="100000"/>
              </a:lnSpc>
              <a:spcBef>
                <a:spcPts val="0"/>
              </a:spcBef>
              <a:spcAft>
                <a:spcPts val="0"/>
              </a:spcAft>
              <a:buClr>
                <a:srgbClr val="000000"/>
              </a:buClr>
              <a:buSzPts val="1400"/>
              <a:buFont typeface="Arial"/>
              <a:buAutoNum type="arabicPeriod"/>
            </a:pPr>
            <a:r>
              <a:rPr b="0" i="0" lang="es-AR" sz="1400" u="none" cap="none" strike="noStrike">
                <a:solidFill>
                  <a:srgbClr val="000000"/>
                </a:solidFill>
                <a:latin typeface="Arial"/>
                <a:ea typeface="Arial"/>
                <a:cs typeface="Arial"/>
                <a:sym typeface="Arial"/>
              </a:rPr>
              <a:t>La función se define de la forma estándar.</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316440" lvl="0" marL="457200" marR="0" rtl="0" algn="l">
              <a:lnSpc>
                <a:spcPct val="100000"/>
              </a:lnSpc>
              <a:spcBef>
                <a:spcPts val="0"/>
              </a:spcBef>
              <a:spcAft>
                <a:spcPts val="0"/>
              </a:spcAft>
              <a:buClr>
                <a:srgbClr val="000000"/>
              </a:buClr>
              <a:buSzPts val="1400"/>
              <a:buFont typeface="Arial"/>
              <a:buAutoNum type="arabicPeriod"/>
            </a:pPr>
            <a:r>
              <a:rPr b="0" i="0" lang="es-AR" sz="1400" u="none" cap="none" strike="noStrike">
                <a:solidFill>
                  <a:srgbClr val="000000"/>
                </a:solidFill>
                <a:latin typeface="Arial"/>
                <a:ea typeface="Arial"/>
                <a:cs typeface="Arial"/>
                <a:sym typeface="Arial"/>
              </a:rPr>
              <a:t>Una expresión que comienza con @ colocada antes de la definición de la función es el decorador. La parte después de @ debe ser una expresión simple, normalmente será solo el nombre de una función o de una clase.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316440" lvl="0" marL="457200" marR="0" rtl="0" algn="l">
              <a:lnSpc>
                <a:spcPct val="100000"/>
              </a:lnSpc>
              <a:spcBef>
                <a:spcPts val="0"/>
              </a:spcBef>
              <a:spcAft>
                <a:spcPts val="0"/>
              </a:spcAft>
              <a:buClr>
                <a:srgbClr val="000000"/>
              </a:buClr>
              <a:buSzPts val="1400"/>
              <a:buFont typeface="Arial"/>
              <a:buAutoNum type="arabicPeriod"/>
            </a:pPr>
            <a:r>
              <a:rPr b="0" i="0" lang="es-AR" sz="1400" u="none" cap="none" strike="noStrike">
                <a:solidFill>
                  <a:srgbClr val="000000"/>
                </a:solidFill>
                <a:latin typeface="Arial"/>
                <a:ea typeface="Arial"/>
                <a:cs typeface="Arial"/>
                <a:sym typeface="Arial"/>
              </a:rPr>
              <a:t>Esta parte será evaluada primero y, después, la función definida debajo está lista. El decorador será llamado con objeto función recién definido como único parámetro. El valor devuelto por el decorador se adjunta al nombre original de la función.</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7"/>
          <p:cNvSpPr/>
          <p:nvPr/>
        </p:nvSpPr>
        <p:spPr>
          <a:xfrm>
            <a:off x="311760" y="316080"/>
            <a:ext cx="8519400" cy="83016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0" i="0" lang="es-AR" sz="4200" u="none" cap="none" strike="noStrike">
                <a:solidFill>
                  <a:srgbClr val="000000"/>
                </a:solidFill>
                <a:latin typeface="Economica"/>
                <a:ea typeface="Economica"/>
                <a:cs typeface="Economica"/>
                <a:sym typeface="Economica"/>
              </a:rPr>
              <a:t>Ejemplo</a:t>
            </a:r>
            <a:endParaRPr b="0" i="0" sz="4200" u="none" cap="none" strike="noStrike">
              <a:latin typeface="Arial"/>
              <a:ea typeface="Arial"/>
              <a:cs typeface="Arial"/>
              <a:sym typeface="Arial"/>
            </a:endParaRPr>
          </a:p>
        </p:txBody>
      </p:sp>
      <p:sp>
        <p:nvSpPr>
          <p:cNvPr id="152" name="Google Shape;152;p7"/>
          <p:cNvSpPr/>
          <p:nvPr/>
        </p:nvSpPr>
        <p:spPr>
          <a:xfrm>
            <a:off x="311760" y="1225080"/>
            <a:ext cx="3964320" cy="3353040"/>
          </a:xfrm>
          <a:prstGeom prst="rect">
            <a:avLst/>
          </a:prstGeom>
          <a:noFill/>
          <a:ln>
            <a:noFill/>
          </a:ln>
        </p:spPr>
        <p:txBody>
          <a:bodyPr anchorCtr="0" anchor="t" bIns="91425" lIns="90000" spcFirstLastPara="1" rIns="90000" wrap="square" tIns="91425">
            <a:noAutofit/>
          </a:bodyPr>
          <a:lstStyle/>
          <a:p>
            <a:pPr indent="0" lvl="0" marL="0" marR="0" rtl="0" algn="l">
              <a:lnSpc>
                <a:spcPct val="110000"/>
              </a:lnSpc>
              <a:spcBef>
                <a:spcPts val="0"/>
              </a:spcBef>
              <a:spcAft>
                <a:spcPts val="0"/>
              </a:spcAft>
              <a:buNone/>
            </a:pP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avisar(f):</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nuevafuncion(*args, **kwargs):</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f(*args, **kwargs)</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a:t>
            </a:r>
            <a:r>
              <a:rPr b="0" i="0" lang="es-AR" sz="1100" u="none" cap="none" strike="noStrike">
                <a:solidFill>
                  <a:srgbClr val="000000"/>
                </a:solidFill>
                <a:latin typeface="Arial"/>
                <a:ea typeface="Arial"/>
                <a:cs typeface="Arial"/>
                <a:sym typeface="Arial"/>
              </a:rPr>
              <a:t> (</a:t>
            </a:r>
            <a:r>
              <a:rPr b="1" i="0" lang="es-AR" sz="1100" u="none" cap="none" strike="noStrike">
                <a:solidFill>
                  <a:srgbClr val="CC9933"/>
                </a:solidFill>
                <a:latin typeface="Arial"/>
                <a:ea typeface="Arial"/>
                <a:cs typeface="Arial"/>
                <a:sym typeface="Arial"/>
              </a:rPr>
              <a:t>"Se ha ejecutado {}"</a:t>
            </a:r>
            <a:r>
              <a:rPr b="0" i="0" lang="es-AR" sz="1100" u="none" cap="none" strike="noStrike">
                <a:solidFill>
                  <a:srgbClr val="000000"/>
                </a:solidFill>
                <a:latin typeface="Arial"/>
                <a:ea typeface="Arial"/>
                <a:cs typeface="Arial"/>
                <a:sym typeface="Arial"/>
              </a:rPr>
              <a:t>.format(f.__name__))</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return</a:t>
            </a:r>
            <a:r>
              <a:rPr b="0" i="0" lang="es-AR" sz="1100" u="none" cap="none" strike="noStrike">
                <a:solidFill>
                  <a:srgbClr val="000000"/>
                </a:solidFill>
                <a:latin typeface="Arial"/>
                <a:ea typeface="Arial"/>
                <a:cs typeface="Arial"/>
                <a:sym typeface="Arial"/>
              </a:rPr>
              <a:t> nuevafuncion</a:t>
            </a: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abrir_puerta():</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a:t>
            </a:r>
            <a:r>
              <a:rPr b="0" i="0" lang="es-AR" sz="1100" u="none" cap="none" strike="noStrike">
                <a:solidFill>
                  <a:srgbClr val="000000"/>
                </a:solidFill>
                <a:latin typeface="Arial"/>
                <a:ea typeface="Arial"/>
                <a:cs typeface="Arial"/>
                <a:sym typeface="Arial"/>
              </a:rPr>
              <a:t> (</a:t>
            </a:r>
            <a:r>
              <a:rPr b="1" i="0" lang="es-AR" sz="1100" u="none" cap="none" strike="noStrike">
                <a:solidFill>
                  <a:srgbClr val="CC9933"/>
                </a:solidFill>
                <a:latin typeface="Arial"/>
                <a:ea typeface="Arial"/>
                <a:cs typeface="Arial"/>
                <a:sym typeface="Arial"/>
              </a:rPr>
              <a:t>"Abrir puerta"</a:t>
            </a:r>
            <a:r>
              <a:rPr b="0" i="0" lang="es-AR" sz="1100" u="none" cap="none" strike="noStrike">
                <a:solidFill>
                  <a:srgbClr val="000000"/>
                </a:solidFill>
                <a:latin typeface="Arial"/>
                <a:ea typeface="Arial"/>
                <a:cs typeface="Arial"/>
                <a:sym typeface="Arial"/>
              </a:rPr>
              <a:t>)</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r>
              <a:rPr b="1" i="0" lang="es-AR" sz="1100" u="none" cap="none" strike="noStrike">
                <a:solidFill>
                  <a:srgbClr val="000000"/>
                </a:solidFill>
                <a:latin typeface="Arial"/>
                <a:ea typeface="Arial"/>
                <a:cs typeface="Arial"/>
                <a:sym typeface="Arial"/>
              </a:rPr>
              <a:t>abrir_puerta = avisar(abrir_puerta)</a:t>
            </a: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abrir_puerta()</a:t>
            </a:r>
            <a:br>
              <a:rPr b="0" i="0" lang="es-AR" sz="1800" u="none" cap="none" strike="noStrike">
                <a:latin typeface="Arial"/>
                <a:ea typeface="Arial"/>
                <a:cs typeface="Arial"/>
                <a:sym typeface="Arial"/>
              </a:rPr>
            </a:br>
            <a:endParaRPr b="0" i="0" sz="1100" u="none" cap="none" strike="noStrike">
              <a:latin typeface="Arial"/>
              <a:ea typeface="Arial"/>
              <a:cs typeface="Arial"/>
              <a:sym typeface="Arial"/>
            </a:endParaRPr>
          </a:p>
          <a:p>
            <a:pPr indent="0" lvl="0" marL="0" marR="0" rtl="0" algn="l">
              <a:lnSpc>
                <a:spcPct val="100000"/>
              </a:lnSpc>
              <a:spcBef>
                <a:spcPts val="601"/>
              </a:spcBef>
              <a:spcAft>
                <a:spcPts val="0"/>
              </a:spcAft>
              <a:buNone/>
            </a:pPr>
            <a:r>
              <a:t/>
            </a:r>
            <a:endParaRPr b="0" i="0" sz="1100" u="none" cap="none" strike="noStrike">
              <a:latin typeface="Arial"/>
              <a:ea typeface="Arial"/>
              <a:cs typeface="Arial"/>
              <a:sym typeface="Arial"/>
            </a:endParaRPr>
          </a:p>
        </p:txBody>
      </p:sp>
      <p:sp>
        <p:nvSpPr>
          <p:cNvPr id="153" name="Google Shape;153;p7"/>
          <p:cNvSpPr/>
          <p:nvPr/>
        </p:nvSpPr>
        <p:spPr>
          <a:xfrm>
            <a:off x="4512600" y="1254600"/>
            <a:ext cx="3991680" cy="3444120"/>
          </a:xfrm>
          <a:prstGeom prst="rect">
            <a:avLst/>
          </a:prstGeom>
          <a:noFill/>
          <a:ln>
            <a:noFill/>
          </a:ln>
        </p:spPr>
        <p:txBody>
          <a:bodyPr anchorCtr="0" anchor="t" bIns="91425" lIns="90000" spcFirstLastPara="1" rIns="90000" wrap="square" tIns="91425">
            <a:noAutofit/>
          </a:bodyPr>
          <a:lstStyle/>
          <a:p>
            <a:pPr indent="0" lvl="0" marL="0" marR="0" rtl="0" algn="l">
              <a:lnSpc>
                <a:spcPct val="110000"/>
              </a:lnSpc>
              <a:spcBef>
                <a:spcPts val="0"/>
              </a:spcBef>
              <a:spcAft>
                <a:spcPts val="0"/>
              </a:spcAft>
              <a:buNone/>
            </a:pP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avisar(f):</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nuevafuncion(*args, **kwargs):</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f(*args, **kwargs)</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a:t>
            </a:r>
            <a:r>
              <a:rPr b="0" i="0" lang="es-AR" sz="1100" u="none" cap="none" strike="noStrike">
                <a:solidFill>
                  <a:srgbClr val="000000"/>
                </a:solidFill>
                <a:latin typeface="Arial"/>
                <a:ea typeface="Arial"/>
                <a:cs typeface="Arial"/>
                <a:sym typeface="Arial"/>
              </a:rPr>
              <a:t> (</a:t>
            </a:r>
            <a:r>
              <a:rPr b="1" i="0" lang="es-AR" sz="1100" u="none" cap="none" strike="noStrike">
                <a:solidFill>
                  <a:srgbClr val="CC9933"/>
                </a:solidFill>
                <a:latin typeface="Arial"/>
                <a:ea typeface="Arial"/>
                <a:cs typeface="Arial"/>
                <a:sym typeface="Arial"/>
              </a:rPr>
              <a:t>"Se ha ejecutado {}"</a:t>
            </a:r>
            <a:r>
              <a:rPr b="0" i="0" lang="es-AR" sz="1100" u="none" cap="none" strike="noStrike">
                <a:solidFill>
                  <a:srgbClr val="000000"/>
                </a:solidFill>
                <a:latin typeface="Arial"/>
                <a:ea typeface="Arial"/>
                <a:cs typeface="Arial"/>
                <a:sym typeface="Arial"/>
              </a:rPr>
              <a:t>.format(f.__name__))</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return</a:t>
            </a:r>
            <a:r>
              <a:rPr b="0" i="0" lang="es-AR" sz="1100" u="none" cap="none" strike="noStrike">
                <a:solidFill>
                  <a:srgbClr val="000000"/>
                </a:solidFill>
                <a:latin typeface="Arial"/>
                <a:ea typeface="Arial"/>
                <a:cs typeface="Arial"/>
                <a:sym typeface="Arial"/>
              </a:rPr>
              <a:t> nuevafuncion</a:t>
            </a: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r>
              <a:rPr b="0" i="0" lang="es-AR" sz="1100" u="none" cap="none" strike="noStrike">
                <a:solidFill>
                  <a:srgbClr val="888888"/>
                </a:solidFill>
                <a:latin typeface="Arial"/>
                <a:ea typeface="Arial"/>
                <a:cs typeface="Arial"/>
                <a:sym typeface="Arial"/>
              </a:rPr>
              <a:t>@avisar</a:t>
            </a:r>
            <a:br>
              <a:rPr b="0" i="0" lang="es-AR" sz="1800" u="none" cap="none" strike="noStrike">
                <a:latin typeface="Arial"/>
                <a:ea typeface="Arial"/>
                <a:cs typeface="Arial"/>
                <a:sym typeface="Arial"/>
              </a:rPr>
            </a:b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abrir_puerta():</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a:t>
            </a:r>
            <a:r>
              <a:rPr b="0" i="0" lang="es-AR" sz="1100" u="none" cap="none" strike="noStrike">
                <a:solidFill>
                  <a:srgbClr val="000000"/>
                </a:solidFill>
                <a:latin typeface="Arial"/>
                <a:ea typeface="Arial"/>
                <a:cs typeface="Arial"/>
                <a:sym typeface="Arial"/>
              </a:rPr>
              <a:t> (</a:t>
            </a:r>
            <a:r>
              <a:rPr b="1" i="0" lang="es-AR" sz="1100" u="none" cap="none" strike="noStrike">
                <a:solidFill>
                  <a:srgbClr val="CC9933"/>
                </a:solidFill>
                <a:latin typeface="Arial"/>
                <a:ea typeface="Arial"/>
                <a:cs typeface="Arial"/>
                <a:sym typeface="Arial"/>
              </a:rPr>
              <a:t>"Abrir puerta"</a:t>
            </a:r>
            <a:r>
              <a:rPr b="0" i="0" lang="es-AR" sz="1100" u="none" cap="none" strike="noStrike">
                <a:solidFill>
                  <a:srgbClr val="000000"/>
                </a:solidFill>
                <a:latin typeface="Arial"/>
                <a:ea typeface="Arial"/>
                <a:cs typeface="Arial"/>
                <a:sym typeface="Arial"/>
              </a:rPr>
              <a:t>)</a:t>
            </a: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abrir_puerta()</a:t>
            </a:r>
            <a:endParaRPr b="0" i="0" sz="1100" u="none" cap="none" strike="noStrike">
              <a:latin typeface="Arial"/>
              <a:ea typeface="Arial"/>
              <a:cs typeface="Arial"/>
              <a:sym typeface="Arial"/>
            </a:endParaRPr>
          </a:p>
          <a:p>
            <a:pPr indent="0" lvl="0" marL="0" marR="0" rtl="0" algn="l">
              <a:lnSpc>
                <a:spcPct val="100000"/>
              </a:lnSpc>
              <a:spcBef>
                <a:spcPts val="601"/>
              </a:spcBef>
              <a:spcAft>
                <a:spcPts val="0"/>
              </a:spcAft>
              <a:buNone/>
            </a:pPr>
            <a:r>
              <a:t/>
            </a:r>
            <a:endParaRPr b="0" i="0" sz="11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8"/>
          <p:cNvSpPr/>
          <p:nvPr/>
        </p:nvSpPr>
        <p:spPr>
          <a:xfrm>
            <a:off x="311760" y="316080"/>
            <a:ext cx="8519400" cy="83016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0" i="0" lang="es-AR" sz="4200" u="none" cap="none" strike="noStrike">
                <a:solidFill>
                  <a:srgbClr val="000000"/>
                </a:solidFill>
                <a:latin typeface="Economica"/>
                <a:ea typeface="Economica"/>
                <a:cs typeface="Economica"/>
                <a:sym typeface="Economica"/>
              </a:rPr>
              <a:t>Problema por el que surge.</a:t>
            </a:r>
            <a:endParaRPr b="0" i="0" sz="4200" u="none" cap="none" strike="noStrike">
              <a:latin typeface="Arial"/>
              <a:ea typeface="Arial"/>
              <a:cs typeface="Arial"/>
              <a:sym typeface="Arial"/>
            </a:endParaRPr>
          </a:p>
        </p:txBody>
      </p:sp>
      <p:sp>
        <p:nvSpPr>
          <p:cNvPr id="159" name="Google Shape;159;p8"/>
          <p:cNvSpPr/>
          <p:nvPr/>
        </p:nvSpPr>
        <p:spPr>
          <a:xfrm>
            <a:off x="311760" y="1225080"/>
            <a:ext cx="8519400" cy="3353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s-AR" sz="1800" u="none" cap="none" strike="noStrike">
                <a:solidFill>
                  <a:srgbClr val="000000"/>
                </a:solidFill>
                <a:latin typeface="Open Sans"/>
                <a:ea typeface="Open Sans"/>
                <a:cs typeface="Open Sans"/>
                <a:sym typeface="Open Sans"/>
              </a:rPr>
              <a:t>Hay funciones que son comunes a muchas “funciones” por ejemplo:</a:t>
            </a:r>
            <a:endParaRPr b="0" i="0" sz="1800" u="none" cap="none" strike="noStrike">
              <a:latin typeface="Arial"/>
              <a:ea typeface="Arial"/>
              <a:cs typeface="Arial"/>
              <a:sym typeface="Arial"/>
            </a:endParaRPr>
          </a:p>
          <a:p>
            <a:pPr indent="-342000" lvl="0" marL="457200" marR="0" rtl="0" algn="l">
              <a:lnSpc>
                <a:spcPct val="100000"/>
              </a:lnSpc>
              <a:spcBef>
                <a:spcPts val="1599"/>
              </a:spcBef>
              <a:spcAft>
                <a:spcPts val="0"/>
              </a:spcAft>
              <a:buClr>
                <a:srgbClr val="000000"/>
              </a:buClr>
              <a:buSzPts val="1800"/>
              <a:buFont typeface="Open Sans"/>
              <a:buChar char="❖"/>
            </a:pPr>
            <a:r>
              <a:rPr b="0" i="0" lang="es-AR" sz="1800" u="none" cap="none" strike="noStrike">
                <a:solidFill>
                  <a:srgbClr val="000000"/>
                </a:solidFill>
                <a:latin typeface="Open Sans"/>
                <a:ea typeface="Open Sans"/>
                <a:cs typeface="Open Sans"/>
                <a:sym typeface="Open Sans"/>
              </a:rPr>
              <a:t>Autenticar un usuario.</a:t>
            </a:r>
            <a:endParaRPr b="0" i="0" sz="1800" u="none" cap="none" strike="noStrike">
              <a:latin typeface="Arial"/>
              <a:ea typeface="Arial"/>
              <a:cs typeface="Arial"/>
              <a:sym typeface="Arial"/>
            </a:endParaRPr>
          </a:p>
          <a:p>
            <a:pPr indent="-342000" lvl="0" marL="457200" marR="0" rtl="0" algn="l">
              <a:lnSpc>
                <a:spcPct val="100000"/>
              </a:lnSpc>
              <a:spcBef>
                <a:spcPts val="0"/>
              </a:spcBef>
              <a:spcAft>
                <a:spcPts val="0"/>
              </a:spcAft>
              <a:buClr>
                <a:srgbClr val="000000"/>
              </a:buClr>
              <a:buSzPts val="1800"/>
              <a:buFont typeface="Open Sans"/>
              <a:buChar char="❖"/>
            </a:pPr>
            <a:r>
              <a:rPr b="0" i="0" lang="es-AR" sz="1800" u="none" cap="none" strike="noStrike">
                <a:solidFill>
                  <a:srgbClr val="000000"/>
                </a:solidFill>
                <a:latin typeface="Open Sans"/>
                <a:ea typeface="Open Sans"/>
                <a:cs typeface="Open Sans"/>
                <a:sym typeface="Open Sans"/>
              </a:rPr>
              <a:t>Validar permisos.</a:t>
            </a:r>
            <a:endParaRPr b="0" i="0" sz="1800" u="none" cap="none" strike="noStrike">
              <a:latin typeface="Arial"/>
              <a:ea typeface="Arial"/>
              <a:cs typeface="Arial"/>
              <a:sym typeface="Arial"/>
            </a:endParaRPr>
          </a:p>
          <a:p>
            <a:pPr indent="-342000" lvl="0" marL="457200" marR="0" rtl="0" algn="l">
              <a:lnSpc>
                <a:spcPct val="100000"/>
              </a:lnSpc>
              <a:spcBef>
                <a:spcPts val="0"/>
              </a:spcBef>
              <a:spcAft>
                <a:spcPts val="0"/>
              </a:spcAft>
              <a:buClr>
                <a:srgbClr val="000000"/>
              </a:buClr>
              <a:buSzPts val="1800"/>
              <a:buFont typeface="Open Sans"/>
              <a:buChar char="❖"/>
            </a:pPr>
            <a:r>
              <a:rPr b="0" i="0" lang="es-AR" sz="1800" u="none" cap="none" strike="noStrike">
                <a:solidFill>
                  <a:srgbClr val="000000"/>
                </a:solidFill>
                <a:latin typeface="Open Sans"/>
                <a:ea typeface="Open Sans"/>
                <a:cs typeface="Open Sans"/>
                <a:sym typeface="Open Sans"/>
              </a:rPr>
              <a:t>Manejo de errores de conexión de recursos I/O</a:t>
            </a:r>
            <a:endParaRPr b="0" i="0" sz="1800" u="none" cap="none" strike="noStrike">
              <a:latin typeface="Arial"/>
              <a:ea typeface="Arial"/>
              <a:cs typeface="Arial"/>
              <a:sym typeface="Arial"/>
            </a:endParaRPr>
          </a:p>
          <a:p>
            <a:pPr indent="-342000" lvl="0" marL="457200" marR="0" rtl="0" algn="l">
              <a:lnSpc>
                <a:spcPct val="100000"/>
              </a:lnSpc>
              <a:spcBef>
                <a:spcPts val="0"/>
              </a:spcBef>
              <a:spcAft>
                <a:spcPts val="0"/>
              </a:spcAft>
              <a:buClr>
                <a:srgbClr val="000000"/>
              </a:buClr>
              <a:buSzPts val="1800"/>
              <a:buFont typeface="Open Sans"/>
              <a:buChar char="❖"/>
            </a:pPr>
            <a:r>
              <a:rPr b="0" i="0" lang="es-AR" sz="1800" u="none" cap="none" strike="noStrike">
                <a:solidFill>
                  <a:srgbClr val="000000"/>
                </a:solidFill>
                <a:latin typeface="Open Sans"/>
                <a:ea typeface="Open Sans"/>
                <a:cs typeface="Open Sans"/>
                <a:sym typeface="Open Sans"/>
              </a:rPr>
              <a:t>Validación  de valores.</a:t>
            </a:r>
            <a:endParaRPr b="0" i="0" sz="1800" u="none" cap="none" strike="noStrike">
              <a:latin typeface="Arial"/>
              <a:ea typeface="Arial"/>
              <a:cs typeface="Arial"/>
              <a:sym typeface="Arial"/>
            </a:endParaRPr>
          </a:p>
          <a:p>
            <a:pPr indent="-342000" lvl="0" marL="457200" marR="0" rtl="0" algn="l">
              <a:lnSpc>
                <a:spcPct val="100000"/>
              </a:lnSpc>
              <a:spcBef>
                <a:spcPts val="0"/>
              </a:spcBef>
              <a:spcAft>
                <a:spcPts val="0"/>
              </a:spcAft>
              <a:buClr>
                <a:srgbClr val="000000"/>
              </a:buClr>
              <a:buSzPts val="1800"/>
              <a:buFont typeface="Open Sans"/>
              <a:buChar char="❖"/>
            </a:pPr>
            <a:r>
              <a:rPr b="0" i="0" lang="es-AR" sz="1800" u="none" cap="none" strike="noStrike">
                <a:solidFill>
                  <a:srgbClr val="000000"/>
                </a:solidFill>
                <a:latin typeface="Open Sans"/>
                <a:ea typeface="Open Sans"/>
                <a:cs typeface="Open Sans"/>
                <a:sym typeface="Open Sans"/>
              </a:rPr>
              <a:t>Y todas las que se nos pueden ocurrir...</a:t>
            </a:r>
            <a:endParaRPr b="0" i="0" sz="1800" u="none" cap="none" strike="noStrike">
              <a:latin typeface="Arial"/>
              <a:ea typeface="Arial"/>
              <a:cs typeface="Arial"/>
              <a:sym typeface="Arial"/>
            </a:endParaRPr>
          </a:p>
          <a:p>
            <a:pPr indent="0" lvl="0" marL="0" marR="0" rtl="0" algn="l">
              <a:lnSpc>
                <a:spcPct val="100000"/>
              </a:lnSpc>
              <a:spcBef>
                <a:spcPts val="1599"/>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9"/>
          <p:cNvSpPr/>
          <p:nvPr/>
        </p:nvSpPr>
        <p:spPr>
          <a:xfrm>
            <a:off x="311760" y="316080"/>
            <a:ext cx="8519400" cy="83016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0" i="0" lang="es-AR" sz="4200" u="none" cap="none" strike="noStrike">
                <a:solidFill>
                  <a:srgbClr val="000000"/>
                </a:solidFill>
                <a:latin typeface="Economica"/>
                <a:ea typeface="Economica"/>
                <a:cs typeface="Economica"/>
                <a:sym typeface="Economica"/>
              </a:rPr>
              <a:t>Reutilizando</a:t>
            </a:r>
            <a:endParaRPr b="0" i="0" sz="4200" u="none" cap="none" strike="noStrike">
              <a:latin typeface="Arial"/>
              <a:ea typeface="Arial"/>
              <a:cs typeface="Arial"/>
              <a:sym typeface="Arial"/>
            </a:endParaRPr>
          </a:p>
        </p:txBody>
      </p:sp>
      <p:sp>
        <p:nvSpPr>
          <p:cNvPr id="165" name="Google Shape;165;p9"/>
          <p:cNvSpPr/>
          <p:nvPr/>
        </p:nvSpPr>
        <p:spPr>
          <a:xfrm>
            <a:off x="311760" y="1225080"/>
            <a:ext cx="8519400" cy="3353040"/>
          </a:xfrm>
          <a:prstGeom prst="rect">
            <a:avLst/>
          </a:prstGeom>
          <a:noFill/>
          <a:ln>
            <a:noFill/>
          </a:ln>
        </p:spPr>
        <p:txBody>
          <a:bodyPr anchorCtr="0" anchor="t" bIns="91425" lIns="90000" spcFirstLastPara="1" rIns="90000" wrap="square" tIns="91425">
            <a:noAutofit/>
          </a:bodyPr>
          <a:lstStyle/>
          <a:p>
            <a:pPr indent="0" lvl="0" marL="0" marR="0" rtl="0" algn="l">
              <a:lnSpc>
                <a:spcPct val="110000"/>
              </a:lnSpc>
              <a:spcBef>
                <a:spcPts val="0"/>
              </a:spcBef>
              <a:spcAft>
                <a:spcPts val="0"/>
              </a:spcAft>
              <a:buNone/>
            </a:pP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avisar(f):</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nuevafuncion(*args, **kwargs):</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f(*args, **kwargs)</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a:t>
            </a:r>
            <a:r>
              <a:rPr b="0" i="0" lang="es-AR" sz="1100" u="none" cap="none" strike="noStrike">
                <a:solidFill>
                  <a:srgbClr val="000000"/>
                </a:solidFill>
                <a:latin typeface="Arial"/>
                <a:ea typeface="Arial"/>
                <a:cs typeface="Arial"/>
                <a:sym typeface="Arial"/>
              </a:rPr>
              <a:t> (</a:t>
            </a:r>
            <a:r>
              <a:rPr b="1" i="0" lang="es-AR" sz="1100" u="none" cap="none" strike="noStrike">
                <a:solidFill>
                  <a:srgbClr val="CC9933"/>
                </a:solidFill>
                <a:latin typeface="Arial"/>
                <a:ea typeface="Arial"/>
                <a:cs typeface="Arial"/>
                <a:sym typeface="Arial"/>
              </a:rPr>
              <a:t>"Se ha ejecutado %s"</a:t>
            </a:r>
            <a:r>
              <a:rPr b="0" i="0" lang="es-AR" sz="1100" u="none" cap="none" strike="noStrike">
                <a:solidFill>
                  <a:srgbClr val="000000"/>
                </a:solidFill>
                <a:latin typeface="Arial"/>
                <a:ea typeface="Arial"/>
                <a:cs typeface="Arial"/>
                <a:sym typeface="Arial"/>
              </a:rPr>
              <a:t> % f.__name__)</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return</a:t>
            </a:r>
            <a:r>
              <a:rPr b="0" i="0" lang="es-AR" sz="1100" u="none" cap="none" strike="noStrike">
                <a:solidFill>
                  <a:srgbClr val="000000"/>
                </a:solidFill>
                <a:latin typeface="Arial"/>
                <a:ea typeface="Arial"/>
                <a:cs typeface="Arial"/>
                <a:sym typeface="Arial"/>
              </a:rPr>
              <a:t> nuevafuncion</a:t>
            </a: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r>
              <a:rPr b="0" i="0" lang="es-AR" sz="1100" u="none" cap="none" strike="noStrike">
                <a:solidFill>
                  <a:srgbClr val="888888"/>
                </a:solidFill>
                <a:latin typeface="Arial"/>
                <a:ea typeface="Arial"/>
                <a:cs typeface="Arial"/>
                <a:sym typeface="Arial"/>
              </a:rPr>
              <a:t>@avisar</a:t>
            </a:r>
            <a:br>
              <a:rPr b="0" i="0" lang="es-AR" sz="1800" u="none" cap="none" strike="noStrike">
                <a:latin typeface="Arial"/>
                <a:ea typeface="Arial"/>
                <a:cs typeface="Arial"/>
                <a:sym typeface="Arial"/>
              </a:rPr>
            </a:b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abrir_puerta():</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a:t>
            </a:r>
            <a:r>
              <a:rPr b="0" i="0" lang="es-AR" sz="1100" u="none" cap="none" strike="noStrike">
                <a:solidFill>
                  <a:srgbClr val="000000"/>
                </a:solidFill>
                <a:latin typeface="Arial"/>
                <a:ea typeface="Arial"/>
                <a:cs typeface="Arial"/>
                <a:sym typeface="Arial"/>
              </a:rPr>
              <a:t> (</a:t>
            </a:r>
            <a:r>
              <a:rPr b="1" i="0" lang="es-AR" sz="1100" u="none" cap="none" strike="noStrike">
                <a:solidFill>
                  <a:srgbClr val="CC9933"/>
                </a:solidFill>
                <a:latin typeface="Arial"/>
                <a:ea typeface="Arial"/>
                <a:cs typeface="Arial"/>
                <a:sym typeface="Arial"/>
              </a:rPr>
              <a:t>"Abrir puerta"</a:t>
            </a:r>
            <a:r>
              <a:rPr b="0" i="0" lang="es-AR" sz="1100" u="none" cap="none" strike="noStrike">
                <a:solidFill>
                  <a:srgbClr val="000000"/>
                </a:solidFill>
                <a:latin typeface="Arial"/>
                <a:ea typeface="Arial"/>
                <a:cs typeface="Arial"/>
                <a:sym typeface="Arial"/>
              </a:rPr>
              <a:t>)</a:t>
            </a: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r>
              <a:rPr b="0" i="0" lang="es-AR" sz="1100" u="none" cap="none" strike="noStrike">
                <a:solidFill>
                  <a:srgbClr val="888888"/>
                </a:solidFill>
                <a:latin typeface="Arial"/>
                <a:ea typeface="Arial"/>
                <a:cs typeface="Arial"/>
                <a:sym typeface="Arial"/>
              </a:rPr>
              <a:t>@avisar</a:t>
            </a:r>
            <a:r>
              <a:rPr b="0" i="0" lang="es-AR" sz="1100" u="none" cap="none" strike="noStrike">
                <a:solidFill>
                  <a:srgbClr val="000000"/>
                </a:solidFill>
                <a:latin typeface="Arial"/>
                <a:ea typeface="Arial"/>
                <a:cs typeface="Arial"/>
                <a:sym typeface="Arial"/>
              </a:rPr>
              <a:t> </a:t>
            </a:r>
            <a:br>
              <a:rPr b="0" i="0" lang="es-AR" sz="1800" u="none" cap="none" strike="noStrike">
                <a:latin typeface="Arial"/>
                <a:ea typeface="Arial"/>
                <a:cs typeface="Arial"/>
                <a:sym typeface="Arial"/>
              </a:rPr>
            </a:br>
            <a:r>
              <a:rPr b="1" i="0" lang="es-AR" sz="1100" u="none" cap="none" strike="noStrike">
                <a:solidFill>
                  <a:srgbClr val="0033CC"/>
                </a:solidFill>
                <a:latin typeface="Arial"/>
                <a:ea typeface="Arial"/>
                <a:cs typeface="Arial"/>
                <a:sym typeface="Arial"/>
              </a:rPr>
              <a:t>def</a:t>
            </a:r>
            <a:r>
              <a:rPr b="0" i="0" lang="es-AR" sz="1100" u="none" cap="none" strike="noStrike">
                <a:solidFill>
                  <a:srgbClr val="000000"/>
                </a:solidFill>
                <a:latin typeface="Arial"/>
                <a:ea typeface="Arial"/>
                <a:cs typeface="Arial"/>
                <a:sym typeface="Arial"/>
              </a:rPr>
              <a:t> cerrar_puerta():</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    </a:t>
            </a:r>
            <a:r>
              <a:rPr b="1" i="0" lang="es-AR" sz="1100" u="none" cap="none" strike="noStrike">
                <a:solidFill>
                  <a:srgbClr val="0033CC"/>
                </a:solidFill>
                <a:latin typeface="Arial"/>
                <a:ea typeface="Arial"/>
                <a:cs typeface="Arial"/>
                <a:sym typeface="Arial"/>
              </a:rPr>
              <a:t>print</a:t>
            </a:r>
            <a:r>
              <a:rPr b="0" i="0" lang="es-AR" sz="1100" u="none" cap="none" strike="noStrike">
                <a:solidFill>
                  <a:srgbClr val="000000"/>
                </a:solidFill>
                <a:latin typeface="Arial"/>
                <a:ea typeface="Arial"/>
                <a:cs typeface="Arial"/>
                <a:sym typeface="Arial"/>
              </a:rPr>
              <a:t> (</a:t>
            </a:r>
            <a:r>
              <a:rPr b="1" i="0" lang="es-AR" sz="1100" u="none" cap="none" strike="noStrike">
                <a:solidFill>
                  <a:srgbClr val="CC9933"/>
                </a:solidFill>
                <a:latin typeface="Arial"/>
                <a:ea typeface="Arial"/>
                <a:cs typeface="Arial"/>
                <a:sym typeface="Arial"/>
              </a:rPr>
              <a:t>"Cerrar puerta"</a:t>
            </a:r>
            <a:r>
              <a:rPr b="0" i="0" lang="es-AR" sz="1100" u="none" cap="none" strike="noStrike">
                <a:solidFill>
                  <a:srgbClr val="000000"/>
                </a:solidFill>
                <a:latin typeface="Arial"/>
                <a:ea typeface="Arial"/>
                <a:cs typeface="Arial"/>
                <a:sym typeface="Arial"/>
              </a:rPr>
              <a:t>)</a:t>
            </a: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abrir_puerta()</a:t>
            </a:r>
            <a:br>
              <a:rPr b="0" i="0" lang="es-AR" sz="1800" u="none" cap="none" strike="noStrike">
                <a:latin typeface="Arial"/>
                <a:ea typeface="Arial"/>
                <a:cs typeface="Arial"/>
                <a:sym typeface="Arial"/>
              </a:rPr>
            </a:br>
            <a:r>
              <a:rPr b="0" i="0" lang="es-AR" sz="1100" u="none" cap="none" strike="noStrike">
                <a:solidFill>
                  <a:srgbClr val="000000"/>
                </a:solidFill>
                <a:latin typeface="Arial"/>
                <a:ea typeface="Arial"/>
                <a:cs typeface="Arial"/>
                <a:sym typeface="Arial"/>
              </a:rPr>
              <a:t>cerrar_puerta()</a:t>
            </a:r>
            <a:endParaRPr b="0" i="0" sz="11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