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1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jpeg" ContentType="image/jpe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5.png" ContentType="image/png"/>
  <Override PartName="/ppt/media/image2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920" y="756720"/>
            <a:ext cx="1080720" cy="112392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7481160" y="5515920"/>
            <a:ext cx="1080720" cy="112392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400" cy="830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400" cy="335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esquema del texto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2920" cy="968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5045760"/>
            <a:ext cx="9142920" cy="968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 flipH="1">
            <a:off x="7595280" y="460080"/>
            <a:ext cx="1080720" cy="112392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 flipH="1" rot="10800000">
            <a:off x="2628360" y="6932160"/>
            <a:ext cx="1080720" cy="112392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044880" y="1444320"/>
            <a:ext cx="3053520" cy="15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Ing. en Software.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044880" y="3116520"/>
            <a:ext cx="30535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AR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Clase 1</a:t>
            </a:r>
            <a:endParaRPr b="0" lang="es-A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Código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Diagramas.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Procesos.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Patrones.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Normas de Calidad.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Formas de Verificación.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Métricas.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Personas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Metodologías de Trabajo.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Ciclos de Vida.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Roles!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Métricas.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Objetivo de la materia.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i="1" lang="es-AR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“</a:t>
            </a:r>
            <a:r>
              <a:rPr b="0" i="1" lang="es-AR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Lograr que en la </a:t>
            </a:r>
            <a:r>
              <a:rPr b="1" i="1" lang="es-AR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cotidianidad</a:t>
            </a:r>
            <a:r>
              <a:rPr b="0" i="1" lang="es-AR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 de nuestro trabajo podamos </a:t>
            </a:r>
            <a:r>
              <a:rPr b="1" i="1" lang="es-AR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sistematizar</a:t>
            </a:r>
            <a:r>
              <a:rPr b="0" i="1" lang="es-AR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, </a:t>
            </a:r>
            <a:r>
              <a:rPr b="1" i="1" lang="es-AR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seleccionar</a:t>
            </a:r>
            <a:r>
              <a:rPr b="0" i="1" lang="es-AR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 y </a:t>
            </a:r>
            <a:r>
              <a:rPr b="1" i="1" lang="es-AR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aplicar</a:t>
            </a:r>
            <a:r>
              <a:rPr b="0" i="1" lang="es-AR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 las mejores prácticas de desarrollo de software.”</a:t>
            </a:r>
            <a:endParaRPr b="0" lang="es-AR" sz="3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08240" y="5374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Proceso de Desarrollo de Software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i="1" lang="es-AR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Conjunto de </a:t>
            </a:r>
            <a:r>
              <a:rPr b="1" i="1" lang="es-AR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actividades relacionadas</a:t>
            </a:r>
            <a:r>
              <a:rPr b="0" i="1" lang="es-AR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 que conduce a la elaboración de un </a:t>
            </a:r>
            <a:r>
              <a:rPr b="1" i="1" lang="es-AR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producto de software</a:t>
            </a:r>
            <a:r>
              <a:rPr b="0" i="1" lang="es-AR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.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11760" y="6814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Proceso de Desarrollo de Software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288000" y="161460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Cuatro actividades fundamentales: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Especificaciones del Software.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Diseño e Implementación.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Validación del Software.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Evolución del Software. 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1760" y="57600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Procesos de Desarrollo de Software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080" y="1489680"/>
            <a:ext cx="8367120" cy="6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También se deben contemplar: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205" name="Shape 170" descr=""/>
          <p:cNvPicPr/>
          <p:nvPr/>
        </p:nvPicPr>
        <p:blipFill>
          <a:blip r:embed="rId1"/>
          <a:stretch/>
        </p:blipFill>
        <p:spPr>
          <a:xfrm>
            <a:off x="388080" y="2840760"/>
            <a:ext cx="1821600" cy="121248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738000" y="2259360"/>
            <a:ext cx="112104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Productos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3492000" y="2351160"/>
            <a:ext cx="112104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Roles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208" name="Shape 173" descr=""/>
          <p:cNvPicPr/>
          <p:nvPr/>
        </p:nvPicPr>
        <p:blipFill>
          <a:blip r:embed="rId2"/>
          <a:stretch/>
        </p:blipFill>
        <p:spPr>
          <a:xfrm>
            <a:off x="3141720" y="2752920"/>
            <a:ext cx="1821600" cy="1821600"/>
          </a:xfrm>
          <a:prstGeom prst="rect">
            <a:avLst/>
          </a:prstGeom>
          <a:ln>
            <a:noFill/>
          </a:ln>
        </p:spPr>
      </p:pic>
      <p:sp>
        <p:nvSpPr>
          <p:cNvPr id="209" name="CustomShape 5"/>
          <p:cNvSpPr/>
          <p:nvPr/>
        </p:nvSpPr>
        <p:spPr>
          <a:xfrm>
            <a:off x="5769720" y="2257200"/>
            <a:ext cx="2618640" cy="6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Precondiciones y Postcondiciones</a:t>
            </a:r>
            <a:r>
              <a:rPr b="0" lang="es-AR" sz="1400" spc="-1" strike="noStrike">
                <a:solidFill>
                  <a:srgbClr val="ffffff"/>
                </a:solidFill>
                <a:latin typeface="Arial"/>
                <a:ea typeface="Arial"/>
              </a:rPr>
              <a:t>es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210" name="Shape 175" descr=""/>
          <p:cNvPicPr/>
          <p:nvPr/>
        </p:nvPicPr>
        <p:blipFill>
          <a:blip r:embed="rId3"/>
          <a:stretch/>
        </p:blipFill>
        <p:spPr>
          <a:xfrm>
            <a:off x="5951520" y="2886480"/>
            <a:ext cx="1282320" cy="16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86560" y="49176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Proceso de Desarrollo de Software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080" y="1489680"/>
            <a:ext cx="8367120" cy="5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Pueden ser: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53040" y="2300400"/>
            <a:ext cx="172440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Planificados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5538600" y="2379600"/>
            <a:ext cx="11847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Ágiles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215" name="Shape 184" descr=""/>
          <p:cNvPicPr/>
          <p:nvPr/>
        </p:nvPicPr>
        <p:blipFill>
          <a:blip r:embed="rId1"/>
          <a:srcRect l="0" t="14381" r="0" b="11074"/>
          <a:stretch/>
        </p:blipFill>
        <p:spPr>
          <a:xfrm>
            <a:off x="4649400" y="2923560"/>
            <a:ext cx="3196440" cy="1501200"/>
          </a:xfrm>
          <a:prstGeom prst="rect">
            <a:avLst/>
          </a:prstGeom>
          <a:ln>
            <a:noFill/>
          </a:ln>
        </p:spPr>
      </p:pic>
      <p:pic>
        <p:nvPicPr>
          <p:cNvPr id="216" name="Shape 185" descr=""/>
          <p:cNvPicPr/>
          <p:nvPr/>
        </p:nvPicPr>
        <p:blipFill>
          <a:blip r:embed="rId2"/>
          <a:stretch/>
        </p:blipFill>
        <p:spPr>
          <a:xfrm>
            <a:off x="526320" y="2799360"/>
            <a:ext cx="2503440" cy="187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80600" y="1180800"/>
            <a:ext cx="822096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Modelos de Desarrollo de Software</a:t>
            </a:r>
            <a:endParaRPr b="0" lang="es-AR" sz="4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Cascada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219" name="Shape 196" descr=""/>
          <p:cNvPicPr/>
          <p:nvPr/>
        </p:nvPicPr>
        <p:blipFill>
          <a:blip r:embed="rId1"/>
          <a:stretch/>
        </p:blipFill>
        <p:spPr>
          <a:xfrm>
            <a:off x="1923840" y="1501200"/>
            <a:ext cx="4557240" cy="341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Cascada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Definido en 1970.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Dirigido por un plan.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debe cumplir la actividad planteada para recién continuar a la siguiente.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Proveniente de la Industria y el Ejército.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Requisitos de la materia.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75% de asistencia.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Entregar todos los trabajos prácticos.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Aprobar 2 coloquios.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Trabajo Final. 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Cascada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88080" y="1489680"/>
            <a:ext cx="8367120" cy="34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Ventajas:</a:t>
            </a:r>
            <a:endParaRPr b="0" lang="es-AR" sz="18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Tiene un planteo simple y conservador.</a:t>
            </a:r>
            <a:endParaRPr b="0" lang="es-AR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Fue la primera aproximación a las necesidades del desarrollo de software.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4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Desventajas:</a:t>
            </a:r>
            <a:endParaRPr b="0" lang="es-AR" sz="18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Al ser tan rígido no está preparado para los cambios dentro del proyecto, estos siempre suceden.</a:t>
            </a:r>
            <a:endParaRPr b="0" lang="es-AR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Provoca una tendencia irreversible a no lograr el producto que el cliente desea.</a:t>
            </a:r>
            <a:endParaRPr b="0" lang="es-AR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Muchas veces consume demasiados recursos en las etapas iniciales para lograr prever las próximas, en consecuencia el proyecto se queda sin dinero.</a:t>
            </a:r>
            <a:br/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br/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Incremental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225" name="Shape 214" descr=""/>
          <p:cNvPicPr/>
          <p:nvPr/>
        </p:nvPicPr>
        <p:blipFill>
          <a:blip r:embed="rId1"/>
          <a:stretch/>
        </p:blipFill>
        <p:spPr>
          <a:xfrm>
            <a:off x="1534320" y="1617840"/>
            <a:ext cx="5037480" cy="252288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 flipH="1">
            <a:off x="3456000" y="2598120"/>
            <a:ext cx="5400" cy="19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"/>
          <p:cNvSpPr/>
          <p:nvPr/>
        </p:nvSpPr>
        <p:spPr>
          <a:xfrm>
            <a:off x="3444480" y="3135960"/>
            <a:ext cx="5400" cy="30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"/>
          <p:cNvSpPr/>
          <p:nvPr/>
        </p:nvSpPr>
        <p:spPr>
          <a:xfrm rot="10800000">
            <a:off x="3904560" y="3721320"/>
            <a:ext cx="2160" cy="28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5"/>
          <p:cNvSpPr/>
          <p:nvPr/>
        </p:nvSpPr>
        <p:spPr>
          <a:xfrm rot="10800000">
            <a:off x="3909240" y="3002400"/>
            <a:ext cx="5400" cy="20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Incremental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va aprendiendo en cada iteración.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Orientado al cambio constante.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Más acorde a la realidad, se aprende en el mismo proyecto.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Incremental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88080" y="1489680"/>
            <a:ext cx="8367120" cy="34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Ventajas:</a:t>
            </a:r>
            <a:endParaRPr b="0" lang="es-AR" sz="18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Se reduce el costo de adaptarse a cambios.</a:t>
            </a:r>
            <a:endParaRPr b="0" lang="es-AR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El cliente nos pueden dar opiniones más acertadas al ir viendo partes del producto terminadas.</a:t>
            </a:r>
            <a:endParaRPr b="0" lang="es-AR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Se puede entregar antes una versión útil para ir usando.</a:t>
            </a:r>
            <a:endParaRPr b="0" lang="es-AR" sz="14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Desventajas:</a:t>
            </a:r>
            <a:endParaRPr b="0" lang="es-AR" sz="18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Cuesta mucho entregar documentación sobre el proyecto ya que este cambia rápidamente.</a:t>
            </a:r>
            <a:endParaRPr b="0" lang="es-AR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El cambio regular inyecta mucho desorden al proyecto.</a:t>
            </a:r>
            <a:endParaRPr b="0" lang="es-AR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Muy complejo para tener distintos equipos trabajando en partes del producto, ya que estan cambian tan rapido que algunos no se adaptan.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Economica"/>
                <a:ea typeface="Economica"/>
              </a:rPr>
              <a:t>Ingeniería de software Orientada a la reutilización</a:t>
            </a:r>
            <a:endParaRPr b="0" lang="es-AR" sz="2400" spc="-1" strike="noStrike">
              <a:latin typeface="Arial"/>
            </a:endParaRPr>
          </a:p>
        </p:txBody>
      </p:sp>
      <p:pic>
        <p:nvPicPr>
          <p:cNvPr id="235" name="Shape 236" descr=""/>
          <p:cNvPicPr/>
          <p:nvPr/>
        </p:nvPicPr>
        <p:blipFill>
          <a:blip r:embed="rId1"/>
          <a:stretch/>
        </p:blipFill>
        <p:spPr>
          <a:xfrm>
            <a:off x="388080" y="2171520"/>
            <a:ext cx="7746120" cy="220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Economica"/>
                <a:ea typeface="Economica"/>
              </a:rPr>
              <a:t>Ingeniería de software Orientada a la reutilización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Enfocado en el aprovechamiento de la reutilización de software.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Los componentes pueden ser sistemas en sí mismo.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Comparten algunas etapas de los otros Modelos, pero agrega varias intermedias.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Etapas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Análisis de Componentes: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Dado los requerimiento se buscan componentes listos para usar.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Modificación de Requerimientos: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Se pulen los requerimientos en base a los componentes existentes.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Diseño de sistemas con reutilización: 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rediseña el proyecto basado en los componentes existentes.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Desarrollo e Integración: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Se integran los componentes para formar un nuevo sistema 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Economica"/>
                <a:ea typeface="Economica"/>
              </a:rPr>
              <a:t>Ingeniería de software Orientada a la reutilización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88080" y="1489680"/>
            <a:ext cx="8367120" cy="34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Ventajas:</a:t>
            </a:r>
            <a:endParaRPr b="0" lang="es-AR" sz="18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La reutilización disminuye el software que se desarrolla.</a:t>
            </a:r>
            <a:endParaRPr b="0" lang="es-AR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Entregas más rápidas.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4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Desventajas:</a:t>
            </a:r>
            <a:endParaRPr b="0" lang="es-AR" sz="18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La modificación de requerimientos, puede alejarnos de cumplir con la necesidad del cliente.</a:t>
            </a:r>
            <a:endParaRPr b="0" lang="es-AR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s-A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Se pierde control sobre los frameworks del sistema, estoy obligado a actualizar por corrección de errores.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Especificación del software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243" name="Shape 260" descr=""/>
          <p:cNvPicPr/>
          <p:nvPr/>
        </p:nvPicPr>
        <p:blipFill>
          <a:blip r:embed="rId1"/>
          <a:stretch/>
        </p:blipFill>
        <p:spPr>
          <a:xfrm>
            <a:off x="1305720" y="1489680"/>
            <a:ext cx="5910120" cy="280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11760" y="49140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Diseño e Implementación del Software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245" name="Shape 266" descr=""/>
          <p:cNvPicPr/>
          <p:nvPr/>
        </p:nvPicPr>
        <p:blipFill>
          <a:blip r:embed="rId1"/>
          <a:stretch/>
        </p:blipFill>
        <p:spPr>
          <a:xfrm>
            <a:off x="1826640" y="1445760"/>
            <a:ext cx="4732920" cy="337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Contacto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585880" y="1872000"/>
            <a:ext cx="518940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s-AR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juansca1229@gmail.com</a:t>
            </a:r>
            <a:endParaRPr b="0" lang="es-AR" sz="3000" spc="-1" strike="noStrike">
              <a:latin typeface="Arial"/>
            </a:endParaRPr>
          </a:p>
          <a:p>
            <a:pPr>
              <a:lnSpc>
                <a:spcPct val="200000"/>
              </a:lnSpc>
              <a:spcAft>
                <a:spcPts val="1599"/>
              </a:spcAft>
            </a:pPr>
            <a:r>
              <a:rPr b="0" lang="es-AR" sz="2800" spc="-1" strike="noStrike">
                <a:solidFill>
                  <a:srgbClr val="000000"/>
                </a:solidFill>
                <a:latin typeface="Open Sans"/>
                <a:ea typeface="Open Sans"/>
              </a:rPr>
              <a:t>dsingsoft@googlegroups.com</a:t>
            </a:r>
            <a:endParaRPr b="0" lang="es-AR" sz="2800" spc="-1" strike="noStrike">
              <a:latin typeface="Arial"/>
            </a:endParaRPr>
          </a:p>
          <a:p>
            <a:pPr>
              <a:lnSpc>
                <a:spcPct val="200000"/>
              </a:lnSpc>
              <a:spcAft>
                <a:spcPts val="1599"/>
              </a:spcAft>
            </a:pPr>
            <a:endParaRPr b="0" lang="es-AR" sz="2800" spc="-1" strike="noStrike">
              <a:latin typeface="Arial"/>
            </a:endParaRPr>
          </a:p>
        </p:txBody>
      </p:sp>
      <p:pic>
        <p:nvPicPr>
          <p:cNvPr id="164" name="Shape 346" descr=""/>
          <p:cNvPicPr/>
          <p:nvPr/>
        </p:nvPicPr>
        <p:blipFill>
          <a:blip r:embed="rId1"/>
          <a:stretch/>
        </p:blipFill>
        <p:spPr>
          <a:xfrm>
            <a:off x="946440" y="2578320"/>
            <a:ext cx="859320" cy="62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Validación de Software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247" name="Shape 272" descr=""/>
          <p:cNvPicPr/>
          <p:nvPr/>
        </p:nvPicPr>
        <p:blipFill>
          <a:blip r:embed="rId1"/>
          <a:stretch/>
        </p:blipFill>
        <p:spPr>
          <a:xfrm>
            <a:off x="1659960" y="1717920"/>
            <a:ext cx="6262560" cy="184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Evolución del Software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249" name="Shape 278" descr=""/>
          <p:cNvPicPr/>
          <p:nvPr/>
        </p:nvPicPr>
        <p:blipFill>
          <a:blip r:embed="rId1"/>
          <a:stretch/>
        </p:blipFill>
        <p:spPr>
          <a:xfrm>
            <a:off x="1216080" y="1929960"/>
            <a:ext cx="5953680" cy="1627920"/>
          </a:xfrm>
          <a:prstGeom prst="rect">
            <a:avLst/>
          </a:prstGeom>
          <a:ln>
            <a:noFill/>
          </a:ln>
        </p:spPr>
      </p:pic>
      <p:sp>
        <p:nvSpPr>
          <p:cNvPr id="250" name="CustomShape 2"/>
          <p:cNvSpPr/>
          <p:nvPr/>
        </p:nvSpPr>
        <p:spPr>
          <a:xfrm>
            <a:off x="0" y="0"/>
            <a:ext cx="2998800" cy="29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299160" y="50436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Estrategias para enfrentar el cambio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11760" y="148824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Prototipado ----&gt; Evitar el cambio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Entrega Incremental ---&gt; Tolerar el Cambio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Prototipado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254" name="Shape 291" descr=""/>
          <p:cNvPicPr/>
          <p:nvPr/>
        </p:nvPicPr>
        <p:blipFill>
          <a:blip r:embed="rId1"/>
          <a:stretch/>
        </p:blipFill>
        <p:spPr>
          <a:xfrm>
            <a:off x="1204200" y="2073240"/>
            <a:ext cx="5941800" cy="176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Prototipado</a:t>
            </a: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	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Ventajas: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br/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Cliente: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Ayuda a descubrir los verdaderos requerimientos.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Desarrolladores</a:t>
            </a: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: Ayuda a comprobar la factibilidad del producto.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Prototipado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Desventajas: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pueden dejar afuera requerimientos importantes sin saberlo.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Para acelerar la construcción del prototipo se pueden eliminar funcionalidades, performance y usabilidad.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 debe capacitar a los usuarios para usar el prototipo, puede excederse en el tiempo.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Muchas veces debemos descartar el prototipo incluso aceptado por el cliente.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Entrega incremental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260" name="Shape 309" descr=""/>
          <p:cNvPicPr/>
          <p:nvPr/>
        </p:nvPicPr>
        <p:blipFill>
          <a:blip r:embed="rId1"/>
          <a:stretch/>
        </p:blipFill>
        <p:spPr>
          <a:xfrm>
            <a:off x="1062720" y="1831320"/>
            <a:ext cx="6553080" cy="22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Entrega incremental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Ventajas: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Al igual que prototipo tengo rápidamente una versión que funciona.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La primera interacción cubre los requerimientos más críticos.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Está pensado para recibir los cambios constantes.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Los requerimientos más importantes son probados antes y constantemente por el usuario.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Entrega incremental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Desventajas: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Complejo diseño global.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 una pésima idea cuando hay que sustituir sistemas viejos, ya que el usuario no quiere cosas incompletas.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Hay que realizar contratos por cada iteración.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Espiral de Boehm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266" name="Shape 327" descr=""/>
          <p:cNvPicPr/>
          <p:nvPr/>
        </p:nvPicPr>
        <p:blipFill>
          <a:blip r:embed="rId1"/>
          <a:stretch/>
        </p:blipFill>
        <p:spPr>
          <a:xfrm>
            <a:off x="2075040" y="1555920"/>
            <a:ext cx="4452480" cy="240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11760" y="957240"/>
            <a:ext cx="8519400" cy="21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AR" sz="6000" spc="-1" strike="noStrike">
                <a:solidFill>
                  <a:srgbClr val="cca677"/>
                </a:solidFill>
                <a:latin typeface="Economica"/>
                <a:ea typeface="Economica"/>
              </a:rPr>
              <a:t>Ingeniería del Software</a:t>
            </a:r>
            <a:endParaRPr b="0" lang="es-AR" sz="60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1760" y="3161880"/>
            <a:ext cx="8519400" cy="107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¿Qué creo que es?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¿En qué me puede beneficiar?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A trabajar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-  Leer Capítulo 1 y 2 de Ingeniería de Software – Somerville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- Buscar ejemplos de grandes fallas en software a causa de problemas en la ingeniería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Objetivos de la clase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Introducir a la Ingeniería del software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Introducir al concepto de proceso de Software.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Conceptos y modelos de Procesos de Software.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Principales actividades del Proceso de Software.</a:t>
            </a:r>
            <a:endParaRPr b="0" lang="es-AR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1" lang="es-A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Cómo tolerar el Cambio.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Desarrollo de Software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b="0" lang="es-AR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Es un proceso CREATIVO</a:t>
            </a:r>
            <a:endParaRPr b="0" lang="es-AR" sz="3600" spc="-1" strike="noStrike">
              <a:latin typeface="Arial"/>
            </a:endParaRPr>
          </a:p>
        </p:txBody>
      </p:sp>
      <p:pic>
        <p:nvPicPr>
          <p:cNvPr id="171" name="Shape 100" descr=""/>
          <p:cNvPicPr/>
          <p:nvPr/>
        </p:nvPicPr>
        <p:blipFill>
          <a:blip r:embed="rId1"/>
          <a:srcRect l="26542" t="0" r="25681" b="0"/>
          <a:stretch/>
        </p:blipFill>
        <p:spPr>
          <a:xfrm>
            <a:off x="3650400" y="2142720"/>
            <a:ext cx="1842480" cy="257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Ingeniería en Software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26600" y="1863360"/>
            <a:ext cx="2327760" cy="159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636480" y="2389320"/>
            <a:ext cx="190800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Arial"/>
              </a:rPr>
              <a:t>Sistematiza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751920" y="1863360"/>
            <a:ext cx="1639080" cy="159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3896280" y="2243880"/>
            <a:ext cx="1350000" cy="9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Desarrollo</a:t>
            </a:r>
            <a:br/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de</a:t>
            </a:r>
            <a:br/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6219360" y="1705680"/>
            <a:ext cx="1973520" cy="2432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7"/>
          <p:cNvSpPr/>
          <p:nvPr/>
        </p:nvSpPr>
        <p:spPr>
          <a:xfrm>
            <a:off x="6729840" y="2225160"/>
            <a:ext cx="1036800" cy="8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Minimizar</a:t>
            </a:r>
            <a:br/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Riesgos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2755440" y="2660400"/>
            <a:ext cx="99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9"/>
          <p:cNvSpPr/>
          <p:nvPr/>
        </p:nvSpPr>
        <p:spPr>
          <a:xfrm>
            <a:off x="5392080" y="2660400"/>
            <a:ext cx="1336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¿Nos entendemos?</a:t>
            </a:r>
            <a:endParaRPr b="0" lang="es-AR" sz="4200" spc="-1" strike="noStrike">
              <a:latin typeface="Arial"/>
            </a:endParaRPr>
          </a:p>
        </p:txBody>
      </p:sp>
      <p:pic>
        <p:nvPicPr>
          <p:cNvPr id="182" name="Shape 119" descr=""/>
          <p:cNvPicPr/>
          <p:nvPr/>
        </p:nvPicPr>
        <p:blipFill>
          <a:blip r:embed="rId1"/>
          <a:stretch/>
        </p:blipFill>
        <p:spPr>
          <a:xfrm>
            <a:off x="2599920" y="1090800"/>
            <a:ext cx="4080240" cy="360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AR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Ingeniería en Software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13280" y="2447280"/>
            <a:ext cx="1757160" cy="11012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583920" y="2825640"/>
            <a:ext cx="141624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Desarrolla</a:t>
            </a:r>
            <a:br/>
            <a:endParaRPr b="0" lang="es-AR" sz="14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2768400" y="2044080"/>
            <a:ext cx="2918520" cy="36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3571200" y="2066760"/>
            <a:ext cx="131292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Metodologías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2768400" y="2865600"/>
            <a:ext cx="2918520" cy="36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Herramientas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2768400" y="3687120"/>
            <a:ext cx="2918520" cy="36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Métricas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6121080" y="2151720"/>
            <a:ext cx="2137680" cy="8060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Código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 rot="10800000">
            <a:off x="8280000" y="4032000"/>
            <a:ext cx="2137680" cy="8060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0"/>
          <p:cNvSpPr/>
          <p:nvPr/>
        </p:nvSpPr>
        <p:spPr>
          <a:xfrm>
            <a:off x="6744240" y="3293280"/>
            <a:ext cx="110772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Arial"/>
              </a:rPr>
              <a:t>Personas</a:t>
            </a:r>
            <a:endParaRPr b="0" lang="es-AR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14512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2019-03-21T17:36:57Z</dcterms:modified>
  <cp:revision>8</cp:revision>
  <dc:subject/>
  <dc:title/>
</cp:coreProperties>
</file>