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6400080" y="439164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</p:spPr>
        <p:txBody>
          <a:bodyPr tIns="91440" bIns="91440" anchor="b"/>
          <a:p>
            <a:r>
              <a:rPr b="0" lang="es-AR" sz="42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AR" sz="42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AR" sz="42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AR" sz="4200" spc="-1" strike="noStrike">
                <a:solidFill>
                  <a:srgbClr val="000000"/>
                </a:solidFill>
                <a:latin typeface="Arial"/>
              </a:rPr>
              <a:t>texto de </a:t>
            </a:r>
            <a:r>
              <a:rPr b="0" lang="es-AR" sz="4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762ADD0-0AE3-4D68-84B5-7623654AA84C}" type="slidenum">
              <a:rPr b="0" lang="es-AR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tIns="91440" bIns="91440" anchor="b"/>
          <a:p>
            <a:r>
              <a:rPr b="0" lang="es-AR" sz="4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8FA3EC2-6323-45F6-84B4-A72ADC3A7E2E}" type="slidenum">
              <a:rPr b="0" lang="es-AR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Ingeniería en Software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044880" y="3116520"/>
            <a:ext cx="305424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s-AR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Integración Continua</a:t>
            </a:r>
            <a:endParaRPr b="0" lang="es-A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Integración Continua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62;p34" descr=""/>
          <p:cNvPicPr/>
          <p:nvPr/>
        </p:nvPicPr>
        <p:blipFill>
          <a:blip r:embed="rId1"/>
          <a:stretch/>
        </p:blipFill>
        <p:spPr>
          <a:xfrm>
            <a:off x="1505520" y="1147320"/>
            <a:ext cx="6132240" cy="373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Integración Continua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Ventajas: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desarrolladores pueden detectar y solucionar problemas de integración de forma continua, evitando el caos de última hora cuando se acercan las fechas de entrega.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Disponibilidad constante de una versión para pruebas, demos o lanzamientos anticipados.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Ejecución inmediata de las pruebas unitarias.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Monitorización continua de las métricas de calidad del proyecto.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Integración Continua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Desventajas: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Necesidad de un servidor dedicado para IC.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impacto inmediato al subir código erróneo provoca que los desarrolladores no hagan tantos commits como sería conveniente como copia de seguridad.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Herramientas.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 general vamos a necesitar 2 herramientas, un control de versiones y un herramienta de IC (estas pueden ser varias o una).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Que podemos montar nosotros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86;p38" descr=""/>
          <p:cNvPicPr/>
          <p:nvPr/>
        </p:nvPicPr>
        <p:blipFill>
          <a:blip r:embed="rId1"/>
          <a:stretch/>
        </p:blipFill>
        <p:spPr>
          <a:xfrm>
            <a:off x="5162400" y="1396080"/>
            <a:ext cx="3028680" cy="97128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187;p38" descr=""/>
          <p:cNvPicPr/>
          <p:nvPr/>
        </p:nvPicPr>
        <p:blipFill>
          <a:blip r:embed="rId2"/>
          <a:stretch/>
        </p:blipFill>
        <p:spPr>
          <a:xfrm>
            <a:off x="486000" y="1351080"/>
            <a:ext cx="4233960" cy="97128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88;p38" descr=""/>
          <p:cNvPicPr/>
          <p:nvPr/>
        </p:nvPicPr>
        <p:blipFill>
          <a:blip r:embed="rId3"/>
          <a:stretch/>
        </p:blipFill>
        <p:spPr>
          <a:xfrm>
            <a:off x="1168920" y="2795760"/>
            <a:ext cx="1101960" cy="110196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89;p38" descr=""/>
          <p:cNvPicPr/>
          <p:nvPr/>
        </p:nvPicPr>
        <p:blipFill>
          <a:blip r:embed="rId4"/>
          <a:stretch/>
        </p:blipFill>
        <p:spPr>
          <a:xfrm>
            <a:off x="3427920" y="2997000"/>
            <a:ext cx="1363680" cy="11761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90;p38" descr=""/>
          <p:cNvPicPr/>
          <p:nvPr/>
        </p:nvPicPr>
        <p:blipFill>
          <a:blip r:embed="rId5"/>
          <a:stretch/>
        </p:blipFill>
        <p:spPr>
          <a:xfrm>
            <a:off x="6176520" y="2588040"/>
            <a:ext cx="1719360" cy="17193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En la nube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96;p39" descr=""/>
          <p:cNvPicPr/>
          <p:nvPr/>
        </p:nvPicPr>
        <p:blipFill>
          <a:blip r:embed="rId1"/>
          <a:stretch/>
        </p:blipFill>
        <p:spPr>
          <a:xfrm>
            <a:off x="4790880" y="3086640"/>
            <a:ext cx="3400200" cy="134280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197;p39" descr=""/>
          <p:cNvPicPr/>
          <p:nvPr/>
        </p:nvPicPr>
        <p:blipFill>
          <a:blip r:embed="rId2"/>
          <a:stretch/>
        </p:blipFill>
        <p:spPr>
          <a:xfrm>
            <a:off x="311760" y="3154320"/>
            <a:ext cx="3617640" cy="120564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98;p39" descr=""/>
          <p:cNvPicPr/>
          <p:nvPr/>
        </p:nvPicPr>
        <p:blipFill>
          <a:blip r:embed="rId3"/>
          <a:stretch/>
        </p:blipFill>
        <p:spPr>
          <a:xfrm>
            <a:off x="1185840" y="1084320"/>
            <a:ext cx="2542680" cy="111420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99;p39" descr=""/>
          <p:cNvPicPr/>
          <p:nvPr/>
        </p:nvPicPr>
        <p:blipFill>
          <a:blip r:embed="rId4"/>
          <a:stretch/>
        </p:blipFill>
        <p:spPr>
          <a:xfrm>
            <a:off x="5271120" y="2210400"/>
            <a:ext cx="2341080" cy="72216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200;p39" descr=""/>
          <p:cNvPicPr/>
          <p:nvPr/>
        </p:nvPicPr>
        <p:blipFill>
          <a:blip r:embed="rId5"/>
          <a:stretch/>
        </p:blipFill>
        <p:spPr>
          <a:xfrm>
            <a:off x="311760" y="2225160"/>
            <a:ext cx="3746520" cy="90216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201;p39" descr=""/>
          <p:cNvPicPr/>
          <p:nvPr/>
        </p:nvPicPr>
        <p:blipFill>
          <a:blip r:embed="rId6"/>
          <a:stretch/>
        </p:blipFill>
        <p:spPr>
          <a:xfrm>
            <a:off x="4964760" y="768600"/>
            <a:ext cx="2954160" cy="15508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Métricas.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56160" y="78192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Además de la Ejecución, controla y brinda métricas que pueden ser: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Complejidad Ciclomática (CC).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Líneas Comentadas.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Cobertura de los test.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Test ejecutados correctamente.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Y muchos mas, en fin ayudan al management del equipo.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Travis CI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Travis es un servicio alojado de integración continua que se integra con Github. Esto permite loguearnos con nuestra cuenta de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e importar aquellos proyectos para los que queramos ejecutar tareas de IC.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Tiene especial soporte para los siguientes lenguajes: C, C++, Clojure, Erlang, Go, Groovy, Haskell, Java, JS (Node.js), Objective-C, Perl, PHP, Python, Ruby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Cada vez que realizamos un push a nuestro repositorio de Github, Travis detecta dicho cambio y ejecuta las tareas que tenga planificadas.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Travis CI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Build automation - por cada commit/push Travis automáticamente crea un build del proyecto.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Test automation - Una vez configurado ejecuta todos los test.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SCM integration - Nos permite integrar el reporte  de errores, versiones, objetivos.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Mensajes - Nos avisa cada vez que una compilación fallo.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Errores y Aciertos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225;p43" descr=""/>
          <p:cNvPicPr/>
          <p:nvPr/>
        </p:nvPicPr>
        <p:blipFill>
          <a:blip r:embed="rId1"/>
          <a:stretch/>
        </p:blipFill>
        <p:spPr>
          <a:xfrm>
            <a:off x="1213560" y="1225080"/>
            <a:ext cx="6103440" cy="347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Repaso.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¿Qué son las pruebas unitarias?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¿Qué es lo que miramos para hacer un test unitario?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¿Que es un mock?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Hay distintas formas de implementar un mock.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Travis CI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	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225080"/>
            <a:ext cx="8520120" cy="351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Ventajas: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muy fácil de configurar.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integra con github y muchos otros servicios conocidos.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gratis para proyectos de Software Libre.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Está en la nube no tenemos que tener un server.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Desventajas: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Muy costos para proyectos privados arranca en USD 150 por mes.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Como se usa Travis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Primero nos logueamos con github.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Después seguimos estos pasos: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238;p45" descr=""/>
          <p:cNvPicPr/>
          <p:nvPr/>
        </p:nvPicPr>
        <p:blipFill>
          <a:blip r:embed="rId1"/>
          <a:stretch/>
        </p:blipFill>
        <p:spPr>
          <a:xfrm>
            <a:off x="1571400" y="2581200"/>
            <a:ext cx="5479560" cy="170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.travis.yml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42000"/>
              </a:lnSpc>
            </a:pPr>
            <a:r>
              <a:rPr b="0" lang="es-AR" sz="900" spc="-1" strike="noStrike">
                <a:solidFill>
                  <a:srgbClr val="22863a"/>
                </a:solidFill>
                <a:latin typeface="Consolas"/>
                <a:ea typeface="Consolas"/>
              </a:rPr>
              <a:t>language</a:t>
            </a:r>
            <a:r>
              <a:rPr b="0" lang="es-AR" sz="900" spc="-1" strike="noStrike">
                <a:solidFill>
                  <a:srgbClr val="24292e"/>
                </a:solidFill>
                <a:latin typeface="Consolas"/>
                <a:ea typeface="Consolas"/>
              </a:rPr>
              <a:t>: </a:t>
            </a:r>
            <a:r>
              <a:rPr b="0" lang="es-AR" sz="900" spc="-1" strike="noStrike">
                <a:solidFill>
                  <a:srgbClr val="032f62"/>
                </a:solidFill>
                <a:latin typeface="Consolas"/>
                <a:ea typeface="Consolas"/>
              </a:rPr>
              <a:t>python</a:t>
            </a:r>
            <a:endParaRPr b="0" lang="es-A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s-AR" sz="900" spc="-1" strike="noStrike">
                <a:solidFill>
                  <a:srgbClr val="22863a"/>
                </a:solidFill>
                <a:latin typeface="Consolas"/>
                <a:ea typeface="Consolas"/>
              </a:rPr>
              <a:t>python</a:t>
            </a:r>
            <a:r>
              <a:rPr b="0" lang="es-AR" sz="900" spc="-1" strike="noStrike">
                <a:solidFill>
                  <a:srgbClr val="24292e"/>
                </a:solidFill>
                <a:latin typeface="Consolas"/>
                <a:ea typeface="Consolas"/>
              </a:rPr>
              <a:t>:</a:t>
            </a:r>
            <a:endParaRPr b="0" lang="es-A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s-AR" sz="900" spc="-1" strike="noStrike">
                <a:solidFill>
                  <a:srgbClr val="24292e"/>
                </a:solidFill>
                <a:latin typeface="Consolas"/>
                <a:ea typeface="Consolas"/>
              </a:rPr>
              <a:t> </a:t>
            </a:r>
            <a:r>
              <a:rPr b="0" lang="es-AR" sz="900" spc="-1" strike="noStrike">
                <a:solidFill>
                  <a:srgbClr val="24292e"/>
                </a:solidFill>
                <a:latin typeface="Consolas"/>
                <a:ea typeface="Consolas"/>
              </a:rPr>
              <a:t>- </a:t>
            </a:r>
            <a:r>
              <a:rPr b="0" lang="es-AR" sz="900" spc="-1" strike="noStrike">
                <a:solidFill>
                  <a:srgbClr val="032f62"/>
                </a:solidFill>
                <a:latin typeface="Consolas"/>
                <a:ea typeface="Consolas"/>
              </a:rPr>
              <a:t>"3.5"</a:t>
            </a:r>
            <a:endParaRPr b="0" lang="es-A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s-AR" sz="900" spc="-1" strike="noStrike">
                <a:solidFill>
                  <a:srgbClr val="6a737d"/>
                </a:solidFill>
                <a:latin typeface="Consolas"/>
                <a:ea typeface="Consolas"/>
              </a:rPr>
              <a:t># command to install dependencies</a:t>
            </a:r>
            <a:endParaRPr b="0" lang="es-A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s-AR" sz="900" spc="-1" strike="noStrike">
                <a:solidFill>
                  <a:srgbClr val="22863a"/>
                </a:solidFill>
                <a:latin typeface="Consolas"/>
                <a:ea typeface="Consolas"/>
              </a:rPr>
              <a:t>install</a:t>
            </a:r>
            <a:r>
              <a:rPr b="0" lang="es-AR" sz="900" spc="-1" strike="noStrike">
                <a:solidFill>
                  <a:srgbClr val="24292e"/>
                </a:solidFill>
                <a:latin typeface="Consolas"/>
                <a:ea typeface="Consolas"/>
              </a:rPr>
              <a:t>: </a:t>
            </a:r>
            <a:r>
              <a:rPr b="0" lang="es-AR" sz="900" spc="-1" strike="noStrike">
                <a:solidFill>
                  <a:srgbClr val="032f62"/>
                </a:solidFill>
                <a:latin typeface="Consolas"/>
                <a:ea typeface="Consolas"/>
              </a:rPr>
              <a:t>"pip install coverage"</a:t>
            </a:r>
            <a:endParaRPr b="0" lang="es-A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s-AR" sz="900" spc="-1" strike="noStrike">
                <a:solidFill>
                  <a:srgbClr val="6a737d"/>
                </a:solidFill>
                <a:latin typeface="Consolas"/>
                <a:ea typeface="Consolas"/>
              </a:rPr>
              <a:t># command to run tests</a:t>
            </a:r>
            <a:endParaRPr b="0" lang="es-A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s-AR" sz="900" spc="-1" strike="noStrike">
                <a:solidFill>
                  <a:srgbClr val="22863a"/>
                </a:solidFill>
                <a:latin typeface="Consolas"/>
                <a:ea typeface="Consolas"/>
              </a:rPr>
              <a:t>script</a:t>
            </a:r>
            <a:r>
              <a:rPr b="0" lang="es-AR" sz="900" spc="-1" strike="noStrike">
                <a:solidFill>
                  <a:srgbClr val="24292e"/>
                </a:solidFill>
                <a:latin typeface="Consolas"/>
                <a:ea typeface="Consolas"/>
              </a:rPr>
              <a:t>:</a:t>
            </a:r>
            <a:endParaRPr b="0" lang="es-A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s-AR" sz="900" spc="-1" strike="noStrike">
                <a:solidFill>
                  <a:srgbClr val="24292e"/>
                </a:solidFill>
                <a:latin typeface="Consolas"/>
                <a:ea typeface="Consolas"/>
              </a:rPr>
              <a:t>- </a:t>
            </a:r>
            <a:r>
              <a:rPr b="0" lang="es-AR" sz="900" spc="-1" strike="noStrike">
                <a:solidFill>
                  <a:srgbClr val="032f62"/>
                </a:solidFill>
                <a:latin typeface="Consolas"/>
                <a:ea typeface="Consolas"/>
              </a:rPr>
              <a:t>coverage run test.py</a:t>
            </a:r>
            <a:endParaRPr b="0" lang="es-A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s-AR" sz="900" spc="-1" strike="noStrike">
                <a:solidFill>
                  <a:srgbClr val="24292e"/>
                </a:solidFill>
                <a:latin typeface="Consolas"/>
                <a:ea typeface="Consolas"/>
              </a:rPr>
              <a:t>- </a:t>
            </a:r>
            <a:r>
              <a:rPr b="0" lang="es-AR" sz="900" spc="-1" strike="noStrike">
                <a:solidFill>
                  <a:srgbClr val="032f62"/>
                </a:solidFill>
                <a:latin typeface="Consolas"/>
                <a:ea typeface="Consolas"/>
              </a:rPr>
              <a:t>coverage report</a:t>
            </a:r>
            <a:endParaRPr b="0" lang="es-A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s-AR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Conclusiones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 IC está enfocada a disminuir el riesgo y a la detención y solución temprana de problemas.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Nos brindará información en todo momento.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éxito de la IC está fuertemente ligada con las serie de pruebas (Cobertura) que se tiene en el proyecto.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Permite una rápida retroalimentación de nuestro proyecto.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Práctico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1.Vamos a crear un proyecto con el codigo de sut en github.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2. Integrar nuestros test con Integración Continua usando Travis CI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3. Subir el código y los test. Fijémonos el resultado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4. Hagamos algún cambio en sut que rompa alguno de los test. Fijemonos que pasa.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Objetivos de la Clase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11360" y="114732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¿Qué es integración continua?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¿Para qué usarla?.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¿Qué herramientas hay?.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Intro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Era común que los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desarrolladores de un equipo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trabajasen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aislados durante un largo periodo de tiempo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y combinarán los cambios en la versión maestra una vez que habían completado el trabajo.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Este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proceso por lotes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hacía que la combinación de todos los cambios en el código resultase complicada y llevase mucho tiempo.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Esto se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agravaba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cuando numerosos errores leves se acumulaban durante mucho tiempo sin que se arreglasen.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Intro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39200" y="123192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Entonces a medida que los proyectos crecen hay más complejidad en el manejo del mismo.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sistema recibe cambios constantes y comienzan a producirse errores que vienen de distintos programadores.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Crece el código y aumenta el tiempo de ejecución para la compilación al igual tiempo de ejecución del testing.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control de que todos los programadores están cumpliendo con los requerimientos es muy complejo.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Integración Continua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un modelo informático propuesto inicialmente por Martin Fowler.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Consiste en hacer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integraciones automáticas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 un proyecto lo más a menudo posible para así poder detectar fallos cuanto antes.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Entendemos por integración la compilación y ejecución de pruebas de todo un proyecto.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Integración Continua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144;p31" descr=""/>
          <p:cNvPicPr/>
          <p:nvPr/>
        </p:nvPicPr>
        <p:blipFill>
          <a:blip r:embed="rId1"/>
          <a:stretch/>
        </p:blipFill>
        <p:spPr>
          <a:xfrm>
            <a:off x="2624400" y="1285200"/>
            <a:ext cx="3446280" cy="34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Objetivos.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Realización de commits diarios o suficientemente a menudo como para justificar montar una estructura de despliegues, compilación y propagación de nuevas versiones.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Permite que la construcción y ejecución de pruebas sea realizada cada vez que el código cambia o cuando se configure.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Detección y solución de dependencias e incompatibilidades en el código.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proceso de build diario minimiza los riesgos de integración porque los problemas son identificados continuamente.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Comprueba la calidad de código.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Pasos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Los d</a:t>
            </a: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esarrolladores del equipo hacen modificaciones 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en el código fuente, compilan y ejecutan las pruebas unitarias automatizadas y </a:t>
            </a: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hacen el check-in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(o commit) del código en la línea activa del desarrollo en la herramienta de control de versiones. 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La herramienta de integración</a:t>
            </a: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continua</a:t>
            </a: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verifica si nuevo código se ha colocado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en la línea activa del software de control de versiones. 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La herramienta de in</a:t>
            </a: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tegración continua extrae todo el código fuente y compila en el servidor de preproducción que tiene por objetivo generar builds limpios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Si compila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, se ejecuta: compilar y ejecutar pruebas unitarias, pruebas de aceptación, generar información de las pruebas, de la cobertura y de análisis estático de código. 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Se actualizan los datos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con los resultados.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La herramienta </a:t>
            </a:r>
            <a:r>
              <a:rPr b="1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envía mensajes (por email) para el equipo informando el resultado</a:t>
            </a: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del proceso de build durante la integración continua. 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cp:revision>0</cp:revision>
  <dc:subject/>
  <dc:title/>
</cp:coreProperties>
</file>