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7559675" cy="10691800"/>
  <p:embeddedFontLst>
    <p:embeddedFont>
      <p:font typeface="Economica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7D7A11-D0F3-4C4E-B2E0-0C7D77BB2038}">
  <a:tblStyle styleId="{357D7A11-D0F3-4C4E-B2E0-0C7D77BB20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Economica-regular.fntdata"/><Relationship Id="rId47" Type="http://schemas.openxmlformats.org/officeDocument/2006/relationships/slide" Target="slides/slide40.xml"/><Relationship Id="rId49" Type="http://schemas.openxmlformats.org/officeDocument/2006/relationships/font" Target="fonts/Economic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Economica-boldItalic.fntdata"/><Relationship Id="rId50" Type="http://schemas.openxmlformats.org/officeDocument/2006/relationships/font" Target="fonts/Economica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743920" y="756720"/>
            <a:ext cx="1080360" cy="112356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42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Google Shape;7;p1"/>
          <p:cNvSpPr/>
          <p:nvPr/>
        </p:nvSpPr>
        <p:spPr>
          <a:xfrm rot="10800000">
            <a:off x="7480800" y="5515560"/>
            <a:ext cx="1080360" cy="112356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42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 flipH="1">
            <a:off x="7594560" y="460080"/>
            <a:ext cx="1080360" cy="112356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425">
            <a:solidFill>
              <a:srgbClr val="EEECE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2" name="Google Shape;112;p27"/>
          <p:cNvSpPr/>
          <p:nvPr/>
        </p:nvSpPr>
        <p:spPr>
          <a:xfrm flipH="1" rot="10800000">
            <a:off x="2627280" y="8056080"/>
            <a:ext cx="1080360" cy="112356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425">
            <a:solidFill>
              <a:srgbClr val="EEECE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3044880" y="1444320"/>
            <a:ext cx="3053160" cy="153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Ingeniería en Software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3044880" y="3116520"/>
            <a:ext cx="305316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Metodologías Ágiles - Scrum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Principio de Codificación.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cliente debe estar disponible.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deben acordar el uso de normas de codificación comunes al equipo, preferiblemente bajo algún estándar. PEP8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Uso de TDD (Desarrollo guiado por pruebas). Hacer las pruebas unitarias antes de programar.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Utilizar programación de a pares.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Utilizar integración Continua.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Principio de Pruebas.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el código debe tener pruebas unitarias.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añadir un módulo al código este debe pasar las pruebas.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realizan pruebas de aceptación antes de cada entrega.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SCRUM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1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focaliza en la entrega del mayor valor </a:t>
            </a:r>
            <a:br>
              <a:rPr b="0" i="0" lang="es-A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negocio.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equipo de auto-organiza  para entregar la funcionalidad de mayor prioridad.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separa el tiempo de desarrollos en Sprints.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plantea entregas cada x Sprints.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Hay reuniones diarias, reuniones para planificar y reuniones para revisar lo realizado.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definen los requerimientos como historias de usuarios y dentro del sprint se dividen en tareas.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080" y="131400"/>
            <a:ext cx="2612160" cy="135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SCRUM.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3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SPRINT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3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incrementos de llaman Sprints.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Tienen tiempo fijo.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realizan las tareas habituales de desarrollo, diseño, codificación y pruebas.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toman un conjunto de historias, las que creamos las más prioritarias y podamos cumplir en ese tiempo. (Sprint backlog)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Durante un sprint no se pueden cambiar ningún requerimiento de los elegidos, los externos si.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3"/>
          <p:cNvPicPr preferRelativeResize="0"/>
          <p:nvPr/>
        </p:nvPicPr>
        <p:blipFill rotWithShape="1">
          <a:blip r:embed="rId3">
            <a:alphaModFix/>
          </a:blip>
          <a:srcRect b="0" l="49447" r="21880" t="0"/>
          <a:stretch/>
        </p:blipFill>
        <p:spPr>
          <a:xfrm>
            <a:off x="6947640" y="316080"/>
            <a:ext cx="1164240" cy="146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4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Historias de usuario.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4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Están escritos desde la perspectiva del cliente.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debe especificar que es lo que va a hacer nuestro software.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pienso como una historia de un usuario haciendo una sola cosa.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detallan aspectos técnicos, para eso están las tareas. O se deben expresarse en el lenguaje del cliente.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54"/>
          <p:cNvPicPr preferRelativeResize="0"/>
          <p:nvPr/>
        </p:nvPicPr>
        <p:blipFill rotWithShape="1">
          <a:blip r:embed="rId3">
            <a:alphaModFix/>
          </a:blip>
          <a:srcRect b="16093" l="15283" r="15638" t="28241"/>
          <a:stretch/>
        </p:blipFill>
        <p:spPr>
          <a:xfrm>
            <a:off x="5546160" y="3088800"/>
            <a:ext cx="2295360" cy="138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5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Historia de usuario.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5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Como… Me gustaría.. porque/así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55"/>
          <p:cNvGraphicFramePr/>
          <p:nvPr/>
        </p:nvGraphicFramePr>
        <p:xfrm>
          <a:off x="952560" y="2000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{357D7A11-D0F3-4C4E-B2E0-0C7D77BB2038}</a:tableStyleId>
              </a:tblPr>
              <a:tblGrid>
                <a:gridCol w="3237125"/>
                <a:gridCol w="3237125"/>
              </a:tblGrid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Título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Agregar notas de alumnos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profesor me gustaría poder agregar las notas de mis alumnos porque asi quedarian resguardas. 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Estimación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Marco de Scrum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/>
          <p:nvPr/>
        </p:nvSpPr>
        <p:spPr>
          <a:xfrm>
            <a:off x="311760" y="1225080"/>
            <a:ext cx="2376720" cy="335268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Roles: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 Owner.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Scrum Master.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Equipo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6"/>
          <p:cNvSpPr/>
          <p:nvPr/>
        </p:nvSpPr>
        <p:spPr>
          <a:xfrm>
            <a:off x="3180240" y="1225080"/>
            <a:ext cx="2376720" cy="33526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Reuniones: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Planificación.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Revisión.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Retrospectiva.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Diaria.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6"/>
          <p:cNvSpPr/>
          <p:nvPr/>
        </p:nvSpPr>
        <p:spPr>
          <a:xfrm>
            <a:off x="6191640" y="1225080"/>
            <a:ext cx="2376720" cy="335268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Artefactos: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 backlog.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 Backlog.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Burndown Charts.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Roles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Product Owner (Dueño del Producto)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8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la Funcionalidad.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Fecha de entrega y contenido.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Ajusta la funcionalidad y prioridad en cada sprint.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Acepta o Rechaza el trabajo.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Nuevo enfoque, no necesariamente de la empresa contratante, puede ser un experto en el tema propio de la empresa.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Trata con el mundo externo.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360" y="316080"/>
            <a:ext cx="1662120" cy="197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Repaso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Respondamos 3 min.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es el Proceso de desarrollo de software?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¿Cuales son las 4 actividades que lo engloban?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¿Cuales son los 3 modelos?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¿Estrategias para enfrentar el cambio?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9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Scrum Master.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9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 el proyecto.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Cuida las prácticas de Scrum.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Elimina impedimentos.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la cooperación de todos los roles con el equipo.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Lleva las métricas del equipo.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Evita interferencia externas.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0" y="1440000"/>
            <a:ext cx="1855800" cy="246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Equipo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0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 3 y 10 personas.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Multifuncional.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auto organizan.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deberán poseer títulos ni jerarquía.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Solo se pueden cambiar o agregar antes de comenzar un sprint.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Supone que los miembros del equipo conocen y manejan las mejores prácticas de Ing. en Soft.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720" y="384480"/>
            <a:ext cx="3027600" cy="15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Organización del Equipo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160" y="1436760"/>
            <a:ext cx="5107320" cy="323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Reuniones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Planificación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3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define un objetivo del sprint.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seleccionan las historias de usuarios, según prioridad y estimación.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desglosan las historias en tareas y se intenta predecir tiempo de duración.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las agregan al Sprint backlog.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Diaria.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4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 minutos toda la reunión.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 principio del dia.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utilizan técnicas, como estar parado, arrodillado o cualquier posición incómoda para no demorar.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Solo para los miembros del equipo.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Solo deben responder 3 preguntas: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0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hice ayer?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0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voy a hacer hoy?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0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¿Tengo algo que me impida avanzar?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Progreso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5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Durante el sprint cada integrante va tomando una tarea cada vez que finalizo una.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5"/>
          <p:cNvPicPr preferRelativeResize="0"/>
          <p:nvPr/>
        </p:nvPicPr>
        <p:blipFill rotWithShape="1">
          <a:blip r:embed="rId3">
            <a:alphaModFix/>
          </a:blip>
          <a:srcRect b="0" l="20159" r="0" t="0"/>
          <a:stretch/>
        </p:blipFill>
        <p:spPr>
          <a:xfrm>
            <a:off x="1121760" y="2059560"/>
            <a:ext cx="7299000" cy="27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6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Revisión.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6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presenta al final del sprint.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Más que todo demostracion de lo que se hizo.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 filminas.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Participan todos.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presenta lo que se logró.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7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Retrospectiva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7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funcionó y que no.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Duración media entre 30 y 40 min.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realiza un análisis no solo de las tareas sino del equipo.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Varias alternativas, se puede utilizar para consultar distintas cosas como: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0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me gustaría hacer?, ¿Que quiero para de hacer?, ¿Que quiero continuar haciendo?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0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estuvo bien?, ¿Que puedo mejorar?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puede anotar en un papel y charlar.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Artefactos.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Objetivos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Aprender sobre metodologías Ágiles.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Aprender sobre XP.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Aprender sobre SCRUM.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9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SCRUM.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9"/>
          <p:cNvSpPr/>
          <p:nvPr/>
        </p:nvSpPr>
        <p:spPr>
          <a:xfrm>
            <a:off x="1928880" y="1902600"/>
            <a:ext cx="360" cy="772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Backlog del Producto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0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definen todas las historias de usuario. (todas pueden cambiar)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product owner les agrega prioridad basada en clientes y usuarios.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ordenan según prioridad.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media que se avanza con el proyecto el P.O. puede cambiar las historias de usuarios o las prioridades. Ojo solo en el backlog del producto!!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equipo puede agregar estimaciones y asi decidir cual va en el backlog del sprint.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SCRUM.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1"/>
          <p:cNvSpPr/>
          <p:nvPr/>
        </p:nvSpPr>
        <p:spPr>
          <a:xfrm>
            <a:off x="3778920" y="1784520"/>
            <a:ext cx="360" cy="772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Sprint Backlog.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define un objetivo y se toman todas las historias que entren en el sprint que cumplan este objetivo.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pondera el sprint con un valor máximo de horas. Esto se calcula con las horas hombre del equipo.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seleccionan las posibles historias, se las dividen en tareas.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las tareas se las pondera en horas.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granularidad de las tareas se define por un máximo de horas.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3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Sprint Backlog.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3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lleva la contabilidad de horas diarias consumidas.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73"/>
          <p:cNvGraphicFramePr/>
          <p:nvPr/>
        </p:nvGraphicFramePr>
        <p:xfrm>
          <a:off x="1589040" y="1993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{357D7A11-D0F3-4C4E-B2E0-0C7D77BB2038}</a:tableStyleId>
              </a:tblPr>
              <a:tblGrid>
                <a:gridCol w="1685150"/>
                <a:gridCol w="701275"/>
                <a:gridCol w="806050"/>
                <a:gridCol w="963725"/>
                <a:gridCol w="773275"/>
                <a:gridCol w="9118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Martes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Miércoles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Jueves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Viernes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Codificar landing Instituto.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Codificar tabla de notas.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Testear la tabla de notas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4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SCRUM.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4"/>
          <p:cNvSpPr/>
          <p:nvPr/>
        </p:nvSpPr>
        <p:spPr>
          <a:xfrm>
            <a:off x="7118280" y="1659960"/>
            <a:ext cx="360" cy="772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5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Sprint Burndown Chart.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120" y="1615320"/>
            <a:ext cx="5511600" cy="30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¿Que vimos?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6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vimos hoy?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es un sprint?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hace el Product Owner?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❖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¿Que diferencia hay entre una historia de usuario y una tarea?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Práctico</a:t>
            </a:r>
            <a:br>
              <a:rPr b="0" i="0" lang="es-AR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8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Práctico.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8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hacer nuestro propio Scrum.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elegir un P.O. y un Scrum Master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Profesor es su Cliente.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usar linux todo por consola.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crear carpetas y archivos.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sprints de 20 min.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Definir Historias de usuario y estimar complejidad.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definir prioridades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definir tareas.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Métodos Dirigidos por un plan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3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Actualidad.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 ambiente tan competitivo no poder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pivotar</a:t>
            </a: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una gran desventaja.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puede demorar en tener un sistema usable.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pueden lograr generar requerimientos estables.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demora puede significar que al finalizar el sistema, la razón por la que se lo creo ya muto.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costos no son aptos par sistemas pequeños o medianos.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9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 trabajar.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Metodologías ágiles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120" y="1084320"/>
            <a:ext cx="4628880" cy="347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/>
        </p:nvSpPr>
        <p:spPr>
          <a:xfrm>
            <a:off x="600840" y="792000"/>
            <a:ext cx="8182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Principios de las metodologías Ágiles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45"/>
          <p:cNvGraphicFramePr/>
          <p:nvPr/>
        </p:nvGraphicFramePr>
        <p:xfrm>
          <a:off x="768960" y="1147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{357D7A11-D0F3-4C4E-B2E0-0C7D77BB2038}</a:tableStyleId>
              </a:tblPr>
              <a:tblGrid>
                <a:gridCol w="3619450"/>
                <a:gridCol w="3619450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Principios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Participación del Cliente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Estos deben intervenir en el proceso de desarrollo. Ofrecen y priorizan requerimientos.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 Incremental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decide que se incluye en cada incremento.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Personas, no procesos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deben aprovechar la habilidades del equipo. Deben acomodar su forma de trabajo.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Adoptar al cambio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Diseñar el sistema para adaptarse a cambios.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Mantener Simplicidad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Debemos eliminar la complejidad del sistema.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M. Ágiles-Ventajas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adapta a productos medianos y pequeños.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Sistemas a medida.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Simplifica cuando hay requerimientos no claros.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adapta a los cambios bruscos.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M. Ágiles - Desventajas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7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una irrealidad pretender que el cliente va a estar 100% involucrado con el software.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complejo conformar un equipo que se adapte a estas metodologías, tanto por dedicación como por conocimiento.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Definir las prioridades de los requerimientos es una tarea muy compleja.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Mantenerse simple es complejo.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Simplemente no se adapta al formato de grandes organizaciones: contratos, documentación, jerarquía 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Principios de Diseño.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8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Solo cubrir requerimientos actuales.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Mantenerse Simple.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Refactorizar el diseño siempre y cuando sea posible.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utiliza herramientas como las tarjetas CRC (Clases, Responsabilidades y Colaboradores)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