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6" name="PlaceHolder 2"/>
          <p:cNvSpPr>
            <a:spLocks noGrp="1"/>
          </p:cNvSpPr>
          <p:nvPr>
            <p:ph type="body"/>
          </p:nvPr>
        </p:nvSpPr>
        <p:spPr>
          <a:xfrm>
            <a:off x="311760" y="1225080"/>
            <a:ext cx="8519760" cy="1599480"/>
          </a:xfrm>
          <a:prstGeom prst="rect">
            <a:avLst/>
          </a:prstGeom>
        </p:spPr>
        <p:txBody>
          <a:bodyPr lIns="0" rIns="0" tIns="0" bIns="0">
            <a:normAutofit/>
          </a:bodyPr>
          <a:p>
            <a:endParaRPr b="0" lang="es-AR" sz="3200" spc="-1" strike="noStrike">
              <a:latin typeface="Arial"/>
            </a:endParaRPr>
          </a:p>
        </p:txBody>
      </p:sp>
      <p:sp>
        <p:nvSpPr>
          <p:cNvPr id="27" name="PlaceHolder 3"/>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9"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30"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31" name="PlaceHolder 4"/>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
        <p:nvSpPr>
          <p:cNvPr id="32" name="PlaceHolder 5"/>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34" name="PlaceHolder 2"/>
          <p:cNvSpPr>
            <a:spLocks noGrp="1"/>
          </p:cNvSpPr>
          <p:nvPr>
            <p:ph type="body"/>
          </p:nvPr>
        </p:nvSpPr>
        <p:spPr>
          <a:xfrm>
            <a:off x="311760" y="1225080"/>
            <a:ext cx="2743200" cy="1599480"/>
          </a:xfrm>
          <a:prstGeom prst="rect">
            <a:avLst/>
          </a:prstGeom>
        </p:spPr>
        <p:txBody>
          <a:bodyPr lIns="0" rIns="0" tIns="0" bIns="0">
            <a:normAutofit/>
          </a:bodyPr>
          <a:p>
            <a:endParaRPr b="0" lang="es-AR" sz="3200" spc="-1" strike="noStrike">
              <a:latin typeface="Arial"/>
            </a:endParaRPr>
          </a:p>
        </p:txBody>
      </p:sp>
      <p:sp>
        <p:nvSpPr>
          <p:cNvPr id="35" name="PlaceHolder 3"/>
          <p:cNvSpPr>
            <a:spLocks noGrp="1"/>
          </p:cNvSpPr>
          <p:nvPr>
            <p:ph type="body"/>
          </p:nvPr>
        </p:nvSpPr>
        <p:spPr>
          <a:xfrm>
            <a:off x="3192480" y="1225080"/>
            <a:ext cx="2743200" cy="1599480"/>
          </a:xfrm>
          <a:prstGeom prst="rect">
            <a:avLst/>
          </a:prstGeom>
        </p:spPr>
        <p:txBody>
          <a:bodyPr lIns="0" rIns="0" tIns="0" bIns="0">
            <a:normAutofit/>
          </a:bodyPr>
          <a:p>
            <a:endParaRPr b="0" lang="es-AR" sz="3200" spc="-1" strike="noStrike">
              <a:latin typeface="Arial"/>
            </a:endParaRPr>
          </a:p>
        </p:txBody>
      </p:sp>
      <p:sp>
        <p:nvSpPr>
          <p:cNvPr id="36" name="PlaceHolder 4"/>
          <p:cNvSpPr>
            <a:spLocks noGrp="1"/>
          </p:cNvSpPr>
          <p:nvPr>
            <p:ph type="body"/>
          </p:nvPr>
        </p:nvSpPr>
        <p:spPr>
          <a:xfrm>
            <a:off x="6073200" y="1225080"/>
            <a:ext cx="2743200" cy="1599480"/>
          </a:xfrm>
          <a:prstGeom prst="rect">
            <a:avLst/>
          </a:prstGeom>
        </p:spPr>
        <p:txBody>
          <a:bodyPr lIns="0" rIns="0" tIns="0" bIns="0">
            <a:normAutofit/>
          </a:bodyPr>
          <a:p>
            <a:endParaRPr b="0" lang="es-AR" sz="3200" spc="-1" strike="noStrike">
              <a:latin typeface="Arial"/>
            </a:endParaRPr>
          </a:p>
        </p:txBody>
      </p:sp>
      <p:sp>
        <p:nvSpPr>
          <p:cNvPr id="37" name="PlaceHolder 5"/>
          <p:cNvSpPr>
            <a:spLocks noGrp="1"/>
          </p:cNvSpPr>
          <p:nvPr>
            <p:ph type="body"/>
          </p:nvPr>
        </p:nvSpPr>
        <p:spPr>
          <a:xfrm>
            <a:off x="311760" y="2976840"/>
            <a:ext cx="2743200" cy="1599480"/>
          </a:xfrm>
          <a:prstGeom prst="rect">
            <a:avLst/>
          </a:prstGeom>
        </p:spPr>
        <p:txBody>
          <a:bodyPr lIns="0" rIns="0" tIns="0" bIns="0">
            <a:normAutofit/>
          </a:bodyPr>
          <a:p>
            <a:endParaRPr b="0" lang="es-AR" sz="3200" spc="-1" strike="noStrike">
              <a:latin typeface="Arial"/>
            </a:endParaRPr>
          </a:p>
        </p:txBody>
      </p:sp>
      <p:sp>
        <p:nvSpPr>
          <p:cNvPr id="38" name="PlaceHolder 6"/>
          <p:cNvSpPr>
            <a:spLocks noGrp="1"/>
          </p:cNvSpPr>
          <p:nvPr>
            <p:ph type="body"/>
          </p:nvPr>
        </p:nvSpPr>
        <p:spPr>
          <a:xfrm>
            <a:off x="3192480" y="2976840"/>
            <a:ext cx="2743200" cy="1599480"/>
          </a:xfrm>
          <a:prstGeom prst="rect">
            <a:avLst/>
          </a:prstGeom>
        </p:spPr>
        <p:txBody>
          <a:bodyPr lIns="0" rIns="0" tIns="0" bIns="0">
            <a:normAutofit/>
          </a:bodyPr>
          <a:p>
            <a:endParaRPr b="0" lang="es-AR" sz="3200" spc="-1" strike="noStrike">
              <a:latin typeface="Arial"/>
            </a:endParaRPr>
          </a:p>
        </p:txBody>
      </p:sp>
      <p:sp>
        <p:nvSpPr>
          <p:cNvPr id="39" name="PlaceHolder 7"/>
          <p:cNvSpPr>
            <a:spLocks noGrp="1"/>
          </p:cNvSpPr>
          <p:nvPr>
            <p:ph type="body"/>
          </p:nvPr>
        </p:nvSpPr>
        <p:spPr>
          <a:xfrm>
            <a:off x="6073200" y="2976840"/>
            <a:ext cx="274320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4" name="PlaceHolder 2"/>
          <p:cNvSpPr>
            <a:spLocks noGrp="1"/>
          </p:cNvSpPr>
          <p:nvPr>
            <p:ph type="subTitle"/>
          </p:nvPr>
        </p:nvSpPr>
        <p:spPr>
          <a:xfrm>
            <a:off x="311760" y="1225080"/>
            <a:ext cx="8519760" cy="3353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6" name="PlaceHolder 2"/>
          <p:cNvSpPr>
            <a:spLocks noGrp="1"/>
          </p:cNvSpPr>
          <p:nvPr>
            <p:ph type="body"/>
          </p:nvPr>
        </p:nvSpPr>
        <p:spPr>
          <a:xfrm>
            <a:off x="311760" y="1225080"/>
            <a:ext cx="851976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8"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49"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316080"/>
            <a:ext cx="8519760" cy="385128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3"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54"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
        <p:nvSpPr>
          <p:cNvPr id="55" name="PlaceHolder 4"/>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 name="PlaceHolder 2"/>
          <p:cNvSpPr>
            <a:spLocks noGrp="1"/>
          </p:cNvSpPr>
          <p:nvPr>
            <p:ph type="subTitle"/>
          </p:nvPr>
        </p:nvSpPr>
        <p:spPr>
          <a:xfrm>
            <a:off x="311760" y="1225080"/>
            <a:ext cx="8519760" cy="3353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7"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58"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59"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1"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62"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63" name="PlaceHolder 4"/>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5" name="PlaceHolder 2"/>
          <p:cNvSpPr>
            <a:spLocks noGrp="1"/>
          </p:cNvSpPr>
          <p:nvPr>
            <p:ph type="body"/>
          </p:nvPr>
        </p:nvSpPr>
        <p:spPr>
          <a:xfrm>
            <a:off x="311760" y="1225080"/>
            <a:ext cx="8519760" cy="1599480"/>
          </a:xfrm>
          <a:prstGeom prst="rect">
            <a:avLst/>
          </a:prstGeom>
        </p:spPr>
        <p:txBody>
          <a:bodyPr lIns="0" rIns="0" tIns="0" bIns="0">
            <a:normAutofit/>
          </a:bodyPr>
          <a:p>
            <a:endParaRPr b="0" lang="es-AR" sz="3200" spc="-1" strike="noStrike">
              <a:latin typeface="Arial"/>
            </a:endParaRPr>
          </a:p>
        </p:txBody>
      </p:sp>
      <p:sp>
        <p:nvSpPr>
          <p:cNvPr id="66" name="PlaceHolder 3"/>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8"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69"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70" name="PlaceHolder 4"/>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
        <p:nvSpPr>
          <p:cNvPr id="71" name="PlaceHolder 5"/>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73" name="PlaceHolder 2"/>
          <p:cNvSpPr>
            <a:spLocks noGrp="1"/>
          </p:cNvSpPr>
          <p:nvPr>
            <p:ph type="body"/>
          </p:nvPr>
        </p:nvSpPr>
        <p:spPr>
          <a:xfrm>
            <a:off x="311760" y="1225080"/>
            <a:ext cx="2743200" cy="1599480"/>
          </a:xfrm>
          <a:prstGeom prst="rect">
            <a:avLst/>
          </a:prstGeom>
        </p:spPr>
        <p:txBody>
          <a:bodyPr lIns="0" rIns="0" tIns="0" bIns="0">
            <a:normAutofit/>
          </a:bodyPr>
          <a:p>
            <a:endParaRPr b="0" lang="es-AR" sz="3200" spc="-1" strike="noStrike">
              <a:latin typeface="Arial"/>
            </a:endParaRPr>
          </a:p>
        </p:txBody>
      </p:sp>
      <p:sp>
        <p:nvSpPr>
          <p:cNvPr id="74" name="PlaceHolder 3"/>
          <p:cNvSpPr>
            <a:spLocks noGrp="1"/>
          </p:cNvSpPr>
          <p:nvPr>
            <p:ph type="body"/>
          </p:nvPr>
        </p:nvSpPr>
        <p:spPr>
          <a:xfrm>
            <a:off x="3192480" y="1225080"/>
            <a:ext cx="2743200" cy="1599480"/>
          </a:xfrm>
          <a:prstGeom prst="rect">
            <a:avLst/>
          </a:prstGeom>
        </p:spPr>
        <p:txBody>
          <a:bodyPr lIns="0" rIns="0" tIns="0" bIns="0">
            <a:normAutofit/>
          </a:bodyPr>
          <a:p>
            <a:endParaRPr b="0" lang="es-AR" sz="3200" spc="-1" strike="noStrike">
              <a:latin typeface="Arial"/>
            </a:endParaRPr>
          </a:p>
        </p:txBody>
      </p:sp>
      <p:sp>
        <p:nvSpPr>
          <p:cNvPr id="75" name="PlaceHolder 4"/>
          <p:cNvSpPr>
            <a:spLocks noGrp="1"/>
          </p:cNvSpPr>
          <p:nvPr>
            <p:ph type="body"/>
          </p:nvPr>
        </p:nvSpPr>
        <p:spPr>
          <a:xfrm>
            <a:off x="6073200" y="1225080"/>
            <a:ext cx="2743200" cy="1599480"/>
          </a:xfrm>
          <a:prstGeom prst="rect">
            <a:avLst/>
          </a:prstGeom>
        </p:spPr>
        <p:txBody>
          <a:bodyPr lIns="0" rIns="0" tIns="0" bIns="0">
            <a:normAutofit/>
          </a:bodyPr>
          <a:p>
            <a:endParaRPr b="0" lang="es-AR" sz="3200" spc="-1" strike="noStrike">
              <a:latin typeface="Arial"/>
            </a:endParaRPr>
          </a:p>
        </p:txBody>
      </p:sp>
      <p:sp>
        <p:nvSpPr>
          <p:cNvPr id="76" name="PlaceHolder 5"/>
          <p:cNvSpPr>
            <a:spLocks noGrp="1"/>
          </p:cNvSpPr>
          <p:nvPr>
            <p:ph type="body"/>
          </p:nvPr>
        </p:nvSpPr>
        <p:spPr>
          <a:xfrm>
            <a:off x="311760" y="2976840"/>
            <a:ext cx="2743200" cy="1599480"/>
          </a:xfrm>
          <a:prstGeom prst="rect">
            <a:avLst/>
          </a:prstGeom>
        </p:spPr>
        <p:txBody>
          <a:bodyPr lIns="0" rIns="0" tIns="0" bIns="0">
            <a:normAutofit/>
          </a:bodyPr>
          <a:p>
            <a:endParaRPr b="0" lang="es-AR" sz="3200" spc="-1" strike="noStrike">
              <a:latin typeface="Arial"/>
            </a:endParaRPr>
          </a:p>
        </p:txBody>
      </p:sp>
      <p:sp>
        <p:nvSpPr>
          <p:cNvPr id="77" name="PlaceHolder 6"/>
          <p:cNvSpPr>
            <a:spLocks noGrp="1"/>
          </p:cNvSpPr>
          <p:nvPr>
            <p:ph type="body"/>
          </p:nvPr>
        </p:nvSpPr>
        <p:spPr>
          <a:xfrm>
            <a:off x="3192480" y="2976840"/>
            <a:ext cx="2743200" cy="1599480"/>
          </a:xfrm>
          <a:prstGeom prst="rect">
            <a:avLst/>
          </a:prstGeom>
        </p:spPr>
        <p:txBody>
          <a:bodyPr lIns="0" rIns="0" tIns="0" bIns="0">
            <a:normAutofit/>
          </a:bodyPr>
          <a:p>
            <a:endParaRPr b="0" lang="es-AR" sz="3200" spc="-1" strike="noStrike">
              <a:latin typeface="Arial"/>
            </a:endParaRPr>
          </a:p>
        </p:txBody>
      </p:sp>
      <p:sp>
        <p:nvSpPr>
          <p:cNvPr id="78" name="PlaceHolder 7"/>
          <p:cNvSpPr>
            <a:spLocks noGrp="1"/>
          </p:cNvSpPr>
          <p:nvPr>
            <p:ph type="body"/>
          </p:nvPr>
        </p:nvSpPr>
        <p:spPr>
          <a:xfrm>
            <a:off x="6073200" y="2976840"/>
            <a:ext cx="274320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7" name="PlaceHolder 2"/>
          <p:cNvSpPr>
            <a:spLocks noGrp="1"/>
          </p:cNvSpPr>
          <p:nvPr>
            <p:ph type="body"/>
          </p:nvPr>
        </p:nvSpPr>
        <p:spPr>
          <a:xfrm>
            <a:off x="311760" y="1225080"/>
            <a:ext cx="851976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9"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10"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316080"/>
            <a:ext cx="8519760" cy="385128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4"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15"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
        <p:nvSpPr>
          <p:cNvPr id="16" name="PlaceHolder 4"/>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8"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19"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20"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2"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23"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24" name="PlaceHolder 4"/>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1" name="CustomShape 2"/>
          <p:cNvSpPr/>
          <p:nvPr/>
        </p:nvSpPr>
        <p:spPr>
          <a:xfrm rot="10800000">
            <a:off x="7481520" y="551628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2" name="PlaceHolder 3"/>
          <p:cNvSpPr>
            <a:spLocks noGrp="1"/>
          </p:cNvSpPr>
          <p:nvPr>
            <p:ph type="title"/>
          </p:nvPr>
        </p:nvSpPr>
        <p:spPr>
          <a:xfrm>
            <a:off x="311760" y="316080"/>
            <a:ext cx="8519760" cy="83052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1" name="PlaceHolder 2"/>
          <p:cNvSpPr>
            <a:spLocks noGrp="1"/>
          </p:cNvSpPr>
          <p:nvPr>
            <p:ph type="title"/>
          </p:nvPr>
        </p:nvSpPr>
        <p:spPr>
          <a:xfrm>
            <a:off x="311760" y="316080"/>
            <a:ext cx="8519760" cy="83052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42" name="PlaceHolder 3"/>
          <p:cNvSpPr>
            <a:spLocks noGrp="1"/>
          </p:cNvSpPr>
          <p:nvPr>
            <p:ph type="body"/>
          </p:nvPr>
        </p:nvSpPr>
        <p:spPr>
          <a:xfrm>
            <a:off x="311760" y="1225080"/>
            <a:ext cx="8519760" cy="3353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esquema del texto</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044880" y="1444320"/>
            <a:ext cx="3053880" cy="15364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s-AR" sz="4200" spc="-1" strike="noStrike">
                <a:solidFill>
                  <a:srgbClr val="000000"/>
                </a:solidFill>
                <a:latin typeface="Economica"/>
                <a:ea typeface="Economica"/>
              </a:rPr>
              <a:t>Ingeniería en Software</a:t>
            </a:r>
            <a:endParaRPr b="0" lang="es-AR" sz="4200" spc="-1" strike="noStrike">
              <a:latin typeface="Arial"/>
            </a:endParaRPr>
          </a:p>
        </p:txBody>
      </p:sp>
      <p:sp>
        <p:nvSpPr>
          <p:cNvPr id="80" name="CustomShape 2"/>
          <p:cNvSpPr/>
          <p:nvPr/>
        </p:nvSpPr>
        <p:spPr>
          <a:xfrm>
            <a:off x="3044880" y="3116520"/>
            <a:ext cx="3053880" cy="700560"/>
          </a:xfrm>
          <a:prstGeom prst="rect">
            <a:avLst/>
          </a:prstGeom>
          <a:noFill/>
          <a:ln>
            <a:noFill/>
          </a:ln>
        </p:spPr>
        <p:style>
          <a:lnRef idx="0"/>
          <a:fillRef idx="0"/>
          <a:effectRef idx="0"/>
          <a:fontRef idx="minor"/>
        </p:style>
        <p:txBody>
          <a:bodyPr lIns="90000" rIns="90000" tIns="91440" bIns="91440"/>
          <a:p>
            <a:pPr>
              <a:lnSpc>
                <a:spcPct val="100000"/>
              </a:lnSpc>
            </a:pPr>
            <a:r>
              <a:rPr b="0" lang="es-AR" sz="2100" spc="-1" strike="noStrike">
                <a:solidFill>
                  <a:srgbClr val="000000"/>
                </a:solidFill>
                <a:latin typeface="Economica"/>
                <a:ea typeface="Economica"/>
              </a:rPr>
              <a:t> </a:t>
            </a:r>
            <a:r>
              <a:rPr b="0" lang="es-AR" sz="2100" spc="-1" strike="noStrike">
                <a:solidFill>
                  <a:srgbClr val="000000"/>
                </a:solidFill>
                <a:latin typeface="Economica"/>
                <a:ea typeface="Economica"/>
              </a:rPr>
              <a:t>	</a:t>
            </a:r>
            <a:r>
              <a:rPr b="0" lang="es-AR" sz="2100" spc="-1" strike="noStrike">
                <a:solidFill>
                  <a:srgbClr val="000000"/>
                </a:solidFill>
                <a:latin typeface="Economica"/>
                <a:ea typeface="Economica"/>
              </a:rPr>
              <a:t>	</a:t>
            </a:r>
            <a:r>
              <a:rPr b="0" lang="es-AR" sz="2100" spc="-1" strike="noStrike">
                <a:solidFill>
                  <a:srgbClr val="000000"/>
                </a:solidFill>
                <a:latin typeface="Economica"/>
                <a:ea typeface="Economica"/>
              </a:rPr>
              <a:t>Patrones</a:t>
            </a:r>
            <a:endParaRPr b="0" lang="es-AR" sz="2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Bajo Acoplamiento</a:t>
            </a:r>
            <a:endParaRPr b="0" lang="es-AR" sz="4200" spc="-1" strike="noStrike">
              <a:latin typeface="Arial"/>
            </a:endParaRPr>
          </a:p>
        </p:txBody>
      </p:sp>
      <p:sp>
        <p:nvSpPr>
          <p:cNvPr id="9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El acoplamiento mide el grado en que una clase está conectada a otra, tiene conocimiento de otra o, de alguna manera, depende de otra.</a:t>
            </a:r>
            <a:endParaRPr b="0" lang="es-AR" sz="1400" spc="-1" strike="noStrike">
              <a:latin typeface="Arial"/>
            </a:endParaRPr>
          </a:p>
          <a:p>
            <a:pPr>
              <a:lnSpc>
                <a:spcPct val="115000"/>
              </a:lnSpc>
              <a:spcBef>
                <a:spcPts val="1599"/>
              </a:spcBef>
            </a:pPr>
            <a:endParaRPr b="0" lang="es-AR" sz="1400" spc="-1" strike="noStrike">
              <a:latin typeface="Arial"/>
            </a:endParaRPr>
          </a:p>
          <a:p>
            <a:pPr marL="457200" indent="-316800">
              <a:lnSpc>
                <a:spcPct val="115000"/>
              </a:lnSpc>
              <a:spcBef>
                <a:spcPts val="1599"/>
              </a:spcBef>
              <a:buClr>
                <a:srgbClr val="000000"/>
              </a:buClr>
              <a:buFont typeface="Open Sans"/>
              <a:buChar char="●"/>
            </a:pPr>
            <a:r>
              <a:rPr b="0" lang="es-AR" sz="1400" spc="-1" strike="noStrike">
                <a:solidFill>
                  <a:srgbClr val="000000"/>
                </a:solidFill>
                <a:latin typeface="Open Sans"/>
                <a:ea typeface="Open Sans"/>
              </a:rPr>
              <a:t>Un elemento fuertemente acoplado</a:t>
            </a:r>
            <a:endParaRPr b="0" lang="es-AR" sz="1400" spc="-1" strike="noStrike">
              <a:latin typeface="Arial"/>
            </a:endParaRPr>
          </a:p>
          <a:p>
            <a:pPr lvl="1" marL="914400" indent="-316800">
              <a:lnSpc>
                <a:spcPct val="115000"/>
              </a:lnSpc>
              <a:buClr>
                <a:srgbClr val="000000"/>
              </a:buClr>
              <a:buFont typeface="Open Sans"/>
              <a:buChar char="○"/>
            </a:pPr>
            <a:r>
              <a:rPr b="0" lang="es-AR" sz="1400" spc="-1" strike="noStrike">
                <a:solidFill>
                  <a:srgbClr val="000000"/>
                </a:solidFill>
                <a:latin typeface="Open Sans"/>
                <a:ea typeface="Open Sans"/>
              </a:rPr>
              <a:t> </a:t>
            </a:r>
            <a:r>
              <a:rPr b="0" lang="es-AR" sz="1400" spc="-1" strike="noStrike">
                <a:solidFill>
                  <a:srgbClr val="000000"/>
                </a:solidFill>
                <a:latin typeface="Open Sans"/>
                <a:ea typeface="Open Sans"/>
              </a:rPr>
              <a:t>Se resiente de los cambios en los elementos relacionados</a:t>
            </a:r>
            <a:endParaRPr b="0" lang="es-AR" sz="1400" spc="-1" strike="noStrike">
              <a:latin typeface="Arial"/>
            </a:endParaRPr>
          </a:p>
          <a:p>
            <a:pPr lvl="1" marL="914400" indent="-316800">
              <a:lnSpc>
                <a:spcPct val="115000"/>
              </a:lnSpc>
              <a:buClr>
                <a:srgbClr val="000000"/>
              </a:buClr>
              <a:buFont typeface="Open Sans"/>
              <a:buChar char="○"/>
            </a:pPr>
            <a:r>
              <a:rPr b="0" lang="es-AR" sz="1400" spc="-1" strike="noStrike">
                <a:solidFill>
                  <a:srgbClr val="000000"/>
                </a:solidFill>
                <a:latin typeface="Open Sans"/>
                <a:ea typeface="Open Sans"/>
              </a:rPr>
              <a:t> </a:t>
            </a:r>
            <a:r>
              <a:rPr b="0" lang="es-AR" sz="1400" spc="-1" strike="noStrike">
                <a:solidFill>
                  <a:srgbClr val="000000"/>
                </a:solidFill>
                <a:latin typeface="Open Sans"/>
                <a:ea typeface="Open Sans"/>
              </a:rPr>
              <a:t>Son difíciles de entender de manera aislada</a:t>
            </a:r>
            <a:endParaRPr b="0" lang="es-AR" sz="1400" spc="-1" strike="noStrike">
              <a:latin typeface="Arial"/>
            </a:endParaRPr>
          </a:p>
          <a:p>
            <a:pPr lvl="1" marL="914400" indent="-316800">
              <a:lnSpc>
                <a:spcPct val="115000"/>
              </a:lnSpc>
              <a:buClr>
                <a:srgbClr val="000000"/>
              </a:buClr>
              <a:buFont typeface="Open Sans"/>
              <a:buChar char="○"/>
            </a:pPr>
            <a:r>
              <a:rPr b="0" lang="es-AR" sz="1400" spc="-1" strike="noStrike">
                <a:solidFill>
                  <a:srgbClr val="000000"/>
                </a:solidFill>
                <a:latin typeface="Open Sans"/>
                <a:ea typeface="Open Sans"/>
              </a:rPr>
              <a:t> </a:t>
            </a:r>
            <a:r>
              <a:rPr b="0" lang="es-AR" sz="1400" spc="-1" strike="noStrike">
                <a:solidFill>
                  <a:srgbClr val="000000"/>
                </a:solidFill>
                <a:latin typeface="Open Sans"/>
                <a:ea typeface="Open Sans"/>
              </a:rPr>
              <a:t>Difíciles de reutilizar (requiere las clases ‘acopladas’)</a:t>
            </a:r>
            <a:endParaRPr b="0" lang="es-AR" sz="1400" spc="-1" strike="noStrike">
              <a:latin typeface="Arial"/>
            </a:endParaRPr>
          </a:p>
          <a:p>
            <a:pPr>
              <a:lnSpc>
                <a:spcPct val="115000"/>
              </a:lnSpc>
              <a:spcBef>
                <a:spcPts val="1599"/>
              </a:spcBef>
            </a:pPr>
            <a:endParaRPr b="0" lang="es-AR" sz="1400" spc="-1" strike="noStrike">
              <a:latin typeface="Arial"/>
            </a:endParaRPr>
          </a:p>
          <a:p>
            <a:pPr marL="457200" indent="-316800">
              <a:lnSpc>
                <a:spcPct val="115000"/>
              </a:lnSpc>
              <a:spcBef>
                <a:spcPts val="1599"/>
              </a:spcBef>
              <a:buClr>
                <a:srgbClr val="000000"/>
              </a:buClr>
              <a:buFont typeface="Open Sans"/>
              <a:buChar char="●"/>
            </a:pPr>
            <a:r>
              <a:rPr b="0" lang="es-AR" sz="1400" spc="-1" strike="noStrike">
                <a:solidFill>
                  <a:srgbClr val="000000"/>
                </a:solidFill>
                <a:latin typeface="Open Sans"/>
                <a:ea typeface="Open Sans"/>
              </a:rPr>
              <a:t>Una clase que depende de muchas otras es menos reutilizable (en el sentido de que, si se la quiere reutilizar, hay que reutilizar también todas las clases de las cuales depende). </a:t>
            </a:r>
            <a:endParaRPr b="0" lang="es-AR"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Bajo Acoplamiento.</a:t>
            </a:r>
            <a:endParaRPr b="0" lang="es-AR" sz="4200" spc="-1" strike="noStrike">
              <a:latin typeface="Arial"/>
            </a:endParaRPr>
          </a:p>
        </p:txBody>
      </p:sp>
      <p:sp>
        <p:nvSpPr>
          <p:cNvPr id="9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 Tener un sistema con bajo acoplamiento reduce el impacto de los eventuales cambios.</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 El bajo acoplamiento llevado al extremo no es deseable: tendríamos un sistema de elementos individuales, y un sistema de objetos debe estar compuesto de objetos que se comunican y colaboran entre sí. </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Alta Cohesión</a:t>
            </a:r>
            <a:endParaRPr b="0" lang="es-AR" sz="4200" spc="-1" strike="noStrike">
              <a:latin typeface="Arial"/>
            </a:endParaRPr>
          </a:p>
        </p:txBody>
      </p:sp>
      <p:sp>
        <p:nvSpPr>
          <p:cNvPr id="101"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La cohesión mide el grado en que están relacionadas las responsabilidades de una clase.</a:t>
            </a:r>
            <a:endParaRPr b="0" lang="es-AR" sz="1800" spc="-1" strike="noStrike">
              <a:latin typeface="Arial"/>
            </a:endParaRPr>
          </a:p>
          <a:p>
            <a:pPr>
              <a:lnSpc>
                <a:spcPct val="115000"/>
              </a:lnSpc>
              <a:spcBef>
                <a:spcPts val="1599"/>
              </a:spcBef>
            </a:pPr>
            <a:endParaRPr b="0" lang="es-AR" sz="1800" spc="-1" strike="noStrike">
              <a:latin typeface="Arial"/>
            </a:endParaRPr>
          </a:p>
          <a:p>
            <a:pPr marL="457200" indent="-342360">
              <a:lnSpc>
                <a:spcPct val="115000"/>
              </a:lnSpc>
              <a:spcBef>
                <a:spcPts val="1599"/>
              </a:spcBef>
              <a:buClr>
                <a:srgbClr val="000000"/>
              </a:buClr>
              <a:buFont typeface="Open Sans"/>
              <a:buChar char="●"/>
            </a:pPr>
            <a:r>
              <a:rPr b="0" lang="es-AR" sz="1800" spc="-1" strike="noStrike">
                <a:solidFill>
                  <a:srgbClr val="000000"/>
                </a:solidFill>
                <a:latin typeface="Open Sans"/>
                <a:ea typeface="Open Sans"/>
              </a:rPr>
              <a:t>Básicamente esto es "Los objetos deben realizar tareas coherentes y relacionadas entre sí"</a:t>
            </a:r>
            <a:endParaRPr b="0" lang="es-AR"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Alta Cohesión</a:t>
            </a:r>
            <a:endParaRPr b="0" lang="es-AR" sz="4200" spc="-1" strike="noStrike">
              <a:latin typeface="Arial"/>
            </a:endParaRPr>
          </a:p>
        </p:txBody>
      </p:sp>
      <p:sp>
        <p:nvSpPr>
          <p:cNvPr id="103" name="CustomShape 2"/>
          <p:cNvSpPr/>
          <p:nvPr/>
        </p:nvSpPr>
        <p:spPr>
          <a:xfrm>
            <a:off x="311760" y="1225080"/>
            <a:ext cx="8519760" cy="3763800"/>
          </a:xfrm>
          <a:prstGeom prst="rect">
            <a:avLst/>
          </a:prstGeom>
          <a:noFill/>
          <a:ln>
            <a:noFill/>
          </a:ln>
        </p:spPr>
        <p:style>
          <a:lnRef idx="0"/>
          <a:fillRef idx="0"/>
          <a:effectRef idx="0"/>
          <a:fontRef idx="minor"/>
        </p:style>
        <p:txBody>
          <a:bodyPr lIns="90000" rIns="90000" tIns="91440" bIns="91440"/>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Ejemplo:</a:t>
            </a:r>
            <a:endParaRPr b="0" lang="es-AR" sz="1400" spc="-1" strike="noStrike">
              <a:latin typeface="Arial"/>
            </a:endParaRPr>
          </a:p>
          <a:p>
            <a:pPr lvl="1" marL="864000" indent="-323640">
              <a:lnSpc>
                <a:spcPct val="100000"/>
              </a:lnSpc>
              <a:spcBef>
                <a:spcPts val="1134"/>
              </a:spcBef>
              <a:buClr>
                <a:srgbClr val="000000"/>
              </a:buClr>
              <a:buSzPct val="75000"/>
              <a:buFont typeface="Symbol"/>
              <a:buChar char=""/>
            </a:pPr>
            <a:r>
              <a:rPr b="0" lang="es-AR" sz="1400" spc="-1" strike="noStrike">
                <a:solidFill>
                  <a:srgbClr val="000000"/>
                </a:solidFill>
                <a:latin typeface="Open Sans"/>
                <a:ea typeface="Open Sans"/>
              </a:rPr>
              <a:t>Tenemos una clase </a:t>
            </a:r>
            <a:r>
              <a:rPr b="1" lang="es-AR" sz="1400" spc="-1" strike="noStrike">
                <a:solidFill>
                  <a:srgbClr val="000000"/>
                </a:solidFill>
                <a:latin typeface="Open Sans"/>
                <a:ea typeface="Open Sans"/>
              </a:rPr>
              <a:t>Venta</a:t>
            </a:r>
            <a:endParaRPr b="0" lang="es-AR" sz="1400" spc="-1" strike="noStrike">
              <a:latin typeface="Arial"/>
            </a:endParaRPr>
          </a:p>
          <a:p>
            <a:pPr lvl="1" marL="864000" indent="-323640">
              <a:lnSpc>
                <a:spcPct val="100000"/>
              </a:lnSpc>
              <a:spcBef>
                <a:spcPts val="1134"/>
              </a:spcBef>
              <a:buClr>
                <a:srgbClr val="000000"/>
              </a:buClr>
              <a:buSzPct val="75000"/>
              <a:buFont typeface="Symbol"/>
              <a:buChar char=""/>
            </a:pPr>
            <a:r>
              <a:rPr b="0" lang="es-AR" sz="1400" spc="-1" strike="noStrike">
                <a:solidFill>
                  <a:srgbClr val="000000"/>
                </a:solidFill>
                <a:latin typeface="Open Sans"/>
                <a:ea typeface="Open Sans"/>
              </a:rPr>
              <a:t>Alta Cohesión: implementar un método </a:t>
            </a:r>
            <a:r>
              <a:rPr b="1" lang="es-AR" sz="1400" spc="-1" strike="noStrike">
                <a:solidFill>
                  <a:srgbClr val="000000"/>
                </a:solidFill>
                <a:latin typeface="Open Sans"/>
                <a:ea typeface="Open Sans"/>
              </a:rPr>
              <a:t>obtener_subtotal</a:t>
            </a:r>
            <a:r>
              <a:rPr b="0" lang="es-AR" sz="1400" spc="-1" strike="noStrike">
                <a:solidFill>
                  <a:srgbClr val="000000"/>
                </a:solidFill>
                <a:latin typeface="Open Sans"/>
                <a:ea typeface="Open Sans"/>
              </a:rPr>
              <a:t>() (tiene una alta relación con el concepto de venta)</a:t>
            </a:r>
            <a:endParaRPr b="0" lang="es-AR" sz="1400" spc="-1" strike="noStrike">
              <a:latin typeface="Arial"/>
            </a:endParaRPr>
          </a:p>
          <a:p>
            <a:pPr lvl="1" marL="864000" indent="-323640">
              <a:lnSpc>
                <a:spcPct val="100000"/>
              </a:lnSpc>
              <a:spcBef>
                <a:spcPts val="1134"/>
              </a:spcBef>
              <a:buClr>
                <a:srgbClr val="000000"/>
              </a:buClr>
              <a:buSzPct val="75000"/>
              <a:buFont typeface="Symbol"/>
              <a:buChar char=""/>
            </a:pPr>
            <a:r>
              <a:rPr b="0" lang="es-AR" sz="1400" spc="-1" strike="noStrike">
                <a:solidFill>
                  <a:srgbClr val="000000"/>
                </a:solidFill>
                <a:latin typeface="Open Sans"/>
                <a:ea typeface="Open Sans"/>
              </a:rPr>
              <a:t>Baja Cohesión: Implementar un método </a:t>
            </a:r>
            <a:r>
              <a:rPr b="1" lang="es-AR" sz="1400" spc="-1" strike="noStrike">
                <a:solidFill>
                  <a:srgbClr val="000000"/>
                </a:solidFill>
                <a:latin typeface="Open Sans"/>
                <a:ea typeface="Open Sans"/>
              </a:rPr>
              <a:t>guardar_en_BD</a:t>
            </a:r>
            <a:r>
              <a:rPr b="0" lang="es-AR" sz="1400" spc="-1" strike="noStrike">
                <a:solidFill>
                  <a:srgbClr val="000000"/>
                </a:solidFill>
                <a:latin typeface="Open Sans"/>
                <a:ea typeface="Open Sans"/>
              </a:rPr>
              <a:t>() (tiene lógica de conectores a BD que no tienen que ver con el concepto de venta)</a:t>
            </a:r>
            <a:endParaRPr b="0" lang="es-AR" sz="1400" spc="-1" strike="noStrike">
              <a:latin typeface="Arial"/>
            </a:endParaRPr>
          </a:p>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 </a:t>
            </a:r>
            <a:endParaRPr b="0" lang="es-AR" sz="1400" spc="-1" strike="noStrike">
              <a:latin typeface="Arial"/>
            </a:endParaRPr>
          </a:p>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En el caso de Baja Cohesión, los objetos realizan muchas tareas poco comunes entre sí, y con el objeto. </a:t>
            </a:r>
            <a:endParaRPr b="0" lang="es-AR" sz="1400" spc="-1" strike="noStrike">
              <a:latin typeface="Arial"/>
            </a:endParaRPr>
          </a:p>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Lo ideal en este caso, para lograr alta cohesión, sería agrupar todas las funciones de acceso a la base de datos en una clase que se llame "ConexionBD" por ejemplo. </a:t>
            </a:r>
            <a:endParaRPr b="0" lang="es-AR" sz="1400" spc="-1" strike="noStrike">
              <a:latin typeface="Arial"/>
            </a:endParaRPr>
          </a:p>
          <a:p>
            <a:pPr marL="457200" indent="-316800">
              <a:lnSpc>
                <a:spcPct val="115000"/>
              </a:lnSpc>
              <a:buClr>
                <a:srgbClr val="000000"/>
              </a:buClr>
              <a:buFont typeface="Open Sans"/>
              <a:buChar char="●"/>
            </a:pPr>
            <a:r>
              <a:rPr b="0" lang="es-AR" sz="1400" spc="-1" strike="noStrike">
                <a:solidFill>
                  <a:srgbClr val="000000"/>
                </a:solidFill>
                <a:latin typeface="Open Sans"/>
                <a:ea typeface="Open Sans"/>
              </a:rPr>
              <a:t>En pocas palabras, para l</a:t>
            </a:r>
            <a:r>
              <a:rPr b="1" lang="es-AR" sz="1400" spc="-1" strike="noStrike">
                <a:solidFill>
                  <a:srgbClr val="000000"/>
                </a:solidFill>
                <a:latin typeface="Open Sans"/>
                <a:ea typeface="Open Sans"/>
              </a:rPr>
              <a:t>ograr alta cohesión debemos agrupar funciones similares en clases individuales</a:t>
            </a:r>
            <a:endParaRPr b="0" lang="es-AR"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Fabricación Pura</a:t>
            </a:r>
            <a:endParaRPr b="0" lang="es-AR" sz="4200" spc="-1" strike="noStrike">
              <a:latin typeface="Arial"/>
            </a:endParaRPr>
          </a:p>
        </p:txBody>
      </p:sp>
      <p:sp>
        <p:nvSpPr>
          <p:cNvPr id="10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Cuando modelamos situaciones de la </a:t>
            </a:r>
            <a:r>
              <a:rPr b="1" lang="es-AR" sz="1800" spc="-1" strike="noStrike">
                <a:solidFill>
                  <a:srgbClr val="000000"/>
                </a:solidFill>
                <a:latin typeface="Open Sans"/>
                <a:ea typeface="Open Sans"/>
              </a:rPr>
              <a:t>vida real en objetos</a:t>
            </a:r>
            <a:r>
              <a:rPr b="0" lang="es-AR" sz="1800" spc="-1" strike="noStrike">
                <a:solidFill>
                  <a:srgbClr val="000000"/>
                </a:solidFill>
                <a:latin typeface="Open Sans"/>
                <a:ea typeface="Open Sans"/>
              </a:rPr>
              <a:t>, existe un salto en la representación. </a:t>
            </a:r>
            <a:endParaRPr b="0" lang="es-AR" sz="1800" spc="-1" strike="noStrike">
              <a:latin typeface="Arial"/>
            </a:endParaRPr>
          </a:p>
          <a:p>
            <a:pPr>
              <a:lnSpc>
                <a:spcPct val="115000"/>
              </a:lnSpc>
              <a:spcBef>
                <a:spcPts val="1599"/>
              </a:spcBef>
            </a:pPr>
            <a:endParaRPr b="0" lang="es-AR" sz="1800" spc="-1" strike="noStrike">
              <a:latin typeface="Arial"/>
            </a:endParaRPr>
          </a:p>
          <a:p>
            <a:pPr marL="457200" indent="-342360">
              <a:lnSpc>
                <a:spcPct val="115000"/>
              </a:lnSpc>
              <a:spcBef>
                <a:spcPts val="1599"/>
              </a:spcBef>
              <a:buClr>
                <a:srgbClr val="000000"/>
              </a:buClr>
              <a:buFont typeface="Open Sans"/>
              <a:buChar char="●"/>
            </a:pPr>
            <a:r>
              <a:rPr b="0" lang="es-AR" sz="1800" spc="-1" strike="noStrike">
                <a:solidFill>
                  <a:srgbClr val="000000"/>
                </a:solidFill>
                <a:latin typeface="Open Sans"/>
                <a:ea typeface="Open Sans"/>
              </a:rPr>
              <a:t>Esto es, la diferencia entre las entidades del mundo real y los objetos software que creamos para resolver algún problema concreto. </a:t>
            </a:r>
            <a:endParaRPr b="0" lang="es-AR" sz="1800" spc="-1" strike="noStrike">
              <a:latin typeface="Arial"/>
            </a:endParaRPr>
          </a:p>
          <a:p>
            <a:pPr>
              <a:lnSpc>
                <a:spcPct val="115000"/>
              </a:lnSpc>
              <a:spcBef>
                <a:spcPts val="1599"/>
              </a:spcBef>
            </a:pPr>
            <a:endParaRPr b="0" lang="es-AR" sz="1800" spc="-1" strike="noStrike">
              <a:latin typeface="Arial"/>
            </a:endParaRPr>
          </a:p>
          <a:p>
            <a:pPr marL="457200" indent="-342360">
              <a:lnSpc>
                <a:spcPct val="115000"/>
              </a:lnSpc>
              <a:spcBef>
                <a:spcPts val="1599"/>
              </a:spcBef>
              <a:buClr>
                <a:srgbClr val="000000"/>
              </a:buClr>
              <a:buFont typeface="Open Sans"/>
              <a:buChar char="●"/>
            </a:pPr>
            <a:r>
              <a:rPr b="0" lang="es-AR" sz="1800" spc="-1" strike="noStrike">
                <a:solidFill>
                  <a:srgbClr val="000000"/>
                </a:solidFill>
                <a:latin typeface="Open Sans"/>
                <a:ea typeface="Open Sans"/>
              </a:rPr>
              <a:t>Por la Alta Cohesión vamos a  intentar llevar lo que vemos al sistema pero hay ocasiones que el sistema tiene que dar respuestas a lo que no existe.</a:t>
            </a:r>
            <a:endParaRPr b="0" lang="es-AR"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Fabricación Pura</a:t>
            </a:r>
            <a:endParaRPr b="0" lang="es-AR" sz="4200" spc="-1" strike="noStrike">
              <a:latin typeface="Arial"/>
            </a:endParaRPr>
          </a:p>
        </p:txBody>
      </p:sp>
      <p:sp>
        <p:nvSpPr>
          <p:cNvPr id="10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s-AR" sz="1800" spc="-1" strike="noStrike">
                <a:solidFill>
                  <a:srgbClr val="000000"/>
                </a:solidFill>
                <a:latin typeface="Open Sans"/>
                <a:ea typeface="Open Sans"/>
              </a:rPr>
              <a:t>Para el ejemplo de venta que descubrimos que era mejor crear una Clase conexionDB eso es de fabricación pura: el problema de la realidad no existe pero lo necesitamos para hacer mejor a nuestro sistema.</a:t>
            </a:r>
            <a:endParaRPr b="0" lang="es-AR"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Controlador</a:t>
            </a:r>
            <a:endParaRPr b="0" lang="es-AR" sz="4200" spc="-1" strike="noStrike">
              <a:latin typeface="Arial"/>
            </a:endParaRPr>
          </a:p>
        </p:txBody>
      </p:sp>
      <p:sp>
        <p:nvSpPr>
          <p:cNvPr id="10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El patrón "controlador" establece una clara separación entre la interfaz de usuario (una interfaz grafica, por ejemplo) y el corazón o núcleo de procesamiento de la aplicación, donde se halla la lógica de negocios. </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La idea básica es crear una clase que implemente métodos dedicados a "escuchar" o "atender" los eventos del sistema. </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Es parte de lo que definiremos en el MVC más adelante.</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1" lang="es-AR" sz="4200" spc="-1" strike="noStrike">
                <a:solidFill>
                  <a:srgbClr val="000000"/>
                </a:solidFill>
                <a:latin typeface="Economica"/>
                <a:ea typeface="Economica"/>
              </a:rPr>
              <a:t>Patrones de Diseño</a:t>
            </a:r>
            <a:r>
              <a:rPr b="0" lang="es-AR" sz="4200" spc="-1" strike="noStrike">
                <a:solidFill>
                  <a:srgbClr val="000000"/>
                </a:solidFill>
                <a:latin typeface="Economica"/>
                <a:ea typeface="Economica"/>
              </a:rPr>
              <a:t> - Historia.</a:t>
            </a:r>
            <a:endParaRPr b="0" lang="es-AR" sz="4200" spc="-1" strike="noStrike">
              <a:latin typeface="Arial"/>
            </a:endParaRPr>
          </a:p>
        </p:txBody>
      </p:sp>
      <p:sp>
        <p:nvSpPr>
          <p:cNvPr id="111"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Nacen de la necesidad de entrenar nuevos programadores en P.O.O. de tal manera que entiendan las ventajas del paradigma.</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Para ello tomaron prestada la idea de la arquitectura (construccion): se desarrollan patrones de diseño según necesidad y lugar de la construcción.</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Se analizaron cuáles eran los casos más recurrentes en la programación que se podían trasladar entre proyectos sin importar de que se tratara sino del problema que debía solucionar.</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Patrones de Diseño.</a:t>
            </a:r>
            <a:endParaRPr b="0" lang="es-AR" sz="4200" spc="-1" strike="noStrike">
              <a:latin typeface="Arial"/>
            </a:endParaRPr>
          </a:p>
        </p:txBody>
      </p:sp>
      <p:sp>
        <p:nvSpPr>
          <p:cNvPr id="11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Los patrones de diseño son la base para la </a:t>
            </a:r>
            <a:r>
              <a:rPr b="1" lang="es-AR" sz="1800" spc="-1" strike="noStrike">
                <a:solidFill>
                  <a:srgbClr val="000000"/>
                </a:solidFill>
                <a:latin typeface="Open Sans"/>
                <a:ea typeface="Open Sans"/>
              </a:rPr>
              <a:t>búsqueda de soluciones a problemas comunes</a:t>
            </a:r>
            <a:r>
              <a:rPr b="0" lang="es-AR" sz="1800" spc="-1" strike="noStrike">
                <a:solidFill>
                  <a:srgbClr val="000000"/>
                </a:solidFill>
                <a:latin typeface="Open Sans"/>
                <a:ea typeface="Open Sans"/>
              </a:rPr>
              <a:t> en el desarrollo de software.</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Un patrón de diseño resulta ser una solución a un problema de diseño. </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Para que una solución sea considerada un patrón debe poseer ciertas características: </a:t>
            </a:r>
            <a:endParaRPr b="0" lang="es-AR" sz="1800" spc="-1" strike="noStrike">
              <a:latin typeface="Arial"/>
            </a:endParaRPr>
          </a:p>
          <a:p>
            <a:pPr lvl="1" marL="914400" indent="-316800">
              <a:lnSpc>
                <a:spcPct val="115000"/>
              </a:lnSpc>
              <a:buClr>
                <a:srgbClr val="000000"/>
              </a:buClr>
              <a:buFont typeface="Open Sans"/>
              <a:buChar char="○"/>
            </a:pPr>
            <a:r>
              <a:rPr b="0" lang="es-AR" sz="1400" spc="-1" strike="noStrike">
                <a:solidFill>
                  <a:srgbClr val="000000"/>
                </a:solidFill>
                <a:latin typeface="Open Sans"/>
                <a:ea typeface="Open Sans"/>
              </a:rPr>
              <a:t>Debe haber comprobado su </a:t>
            </a:r>
            <a:r>
              <a:rPr b="1" lang="es-AR" sz="1400" spc="-1" strike="noStrike">
                <a:solidFill>
                  <a:srgbClr val="000000"/>
                </a:solidFill>
                <a:latin typeface="Open Sans"/>
                <a:ea typeface="Open Sans"/>
              </a:rPr>
              <a:t>efectividad</a:t>
            </a:r>
            <a:r>
              <a:rPr b="0" lang="es-AR" sz="1400" spc="-1" strike="noStrike">
                <a:solidFill>
                  <a:srgbClr val="000000"/>
                </a:solidFill>
                <a:latin typeface="Open Sans"/>
                <a:ea typeface="Open Sans"/>
              </a:rPr>
              <a:t> resolviendo problemas similares en ocasiones anteriores. </a:t>
            </a:r>
            <a:endParaRPr b="0" lang="es-AR" sz="1400" spc="-1" strike="noStrike">
              <a:latin typeface="Arial"/>
            </a:endParaRPr>
          </a:p>
          <a:p>
            <a:pPr lvl="1" marL="914400" indent="-316800">
              <a:lnSpc>
                <a:spcPct val="115000"/>
              </a:lnSpc>
              <a:buClr>
                <a:srgbClr val="000000"/>
              </a:buClr>
              <a:buFont typeface="Open Sans"/>
              <a:buChar char="○"/>
            </a:pPr>
            <a:r>
              <a:rPr b="0" lang="es-AR" sz="1400" spc="-1" strike="noStrike">
                <a:solidFill>
                  <a:srgbClr val="000000"/>
                </a:solidFill>
                <a:latin typeface="Open Sans"/>
                <a:ea typeface="Open Sans"/>
              </a:rPr>
              <a:t>Debe ser </a:t>
            </a:r>
            <a:r>
              <a:rPr b="1" lang="es-AR" sz="1400" spc="-1" strike="noStrike">
                <a:solidFill>
                  <a:srgbClr val="000000"/>
                </a:solidFill>
                <a:latin typeface="Open Sans"/>
                <a:ea typeface="Open Sans"/>
              </a:rPr>
              <a:t>reutilizable</a:t>
            </a:r>
            <a:r>
              <a:rPr b="0" lang="es-AR" sz="1400" spc="-1" strike="noStrike">
                <a:solidFill>
                  <a:srgbClr val="000000"/>
                </a:solidFill>
                <a:latin typeface="Open Sans"/>
                <a:ea typeface="Open Sans"/>
              </a:rPr>
              <a:t>, lo que significa que es aplicable a diferentes problemas de diseño en distintas circunstancias</a:t>
            </a:r>
            <a:endParaRPr b="0" lang="es-AR" sz="1400" spc="-1" strike="noStrike">
              <a:latin typeface="Arial"/>
            </a:endParaRPr>
          </a:p>
          <a:p>
            <a:pPr>
              <a:lnSpc>
                <a:spcPct val="115000"/>
              </a:lnSpc>
              <a:spcBef>
                <a:spcPts val="1599"/>
              </a:spcBef>
              <a:spcAft>
                <a:spcPts val="1599"/>
              </a:spcAft>
            </a:pPr>
            <a:endParaRPr b="0" lang="es-AR"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Principio</a:t>
            </a:r>
            <a:endParaRPr b="0" lang="es-AR" sz="4200" spc="-1" strike="noStrike">
              <a:latin typeface="Arial"/>
            </a:endParaRPr>
          </a:p>
        </p:txBody>
      </p:sp>
      <p:sp>
        <p:nvSpPr>
          <p:cNvPr id="11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Diseñar software orientado a objetos es difícil, y diseñar software orientado a objetos reutilizable es todavía más difícil</a:t>
            </a:r>
            <a:endParaRPr b="0" lang="es-AR" sz="1800" spc="-1" strike="noStrike">
              <a:latin typeface="Arial"/>
            </a:endParaRPr>
          </a:p>
          <a:p>
            <a:pPr marL="1828800">
              <a:lnSpc>
                <a:spcPct val="115000"/>
              </a:lnSpc>
            </a:pPr>
            <a:endParaRPr b="0" lang="es-AR" sz="1800" spc="-1" strike="noStrike">
              <a:latin typeface="Arial"/>
            </a:endParaRPr>
          </a:p>
          <a:p>
            <a:pPr marL="1828800">
              <a:lnSpc>
                <a:spcPct val="115000"/>
              </a:lnSpc>
            </a:pPr>
            <a:r>
              <a:rPr b="0" lang="es-AR" sz="1800" spc="-1" strike="noStrike">
                <a:solidFill>
                  <a:srgbClr val="000000"/>
                </a:solidFill>
                <a:latin typeface="Open Sans"/>
                <a:ea typeface="Open Sans"/>
              </a:rPr>
              <a:t>...y un software capaz de evolucionar tiene que ser reutilizable (al menos para las versiones futuras)</a:t>
            </a:r>
            <a:endParaRPr b="0" lang="es-AR" sz="1800" spc="-1" strike="noStrike">
              <a:latin typeface="Arial"/>
            </a:endParaRPr>
          </a:p>
          <a:p>
            <a:pPr marL="1828800">
              <a:lnSpc>
                <a:spcPct val="115000"/>
              </a:lnSpc>
            </a:pPr>
            <a:endParaRPr b="0" lang="es-AR" sz="1800" spc="-1" strike="noStrike">
              <a:latin typeface="Arial"/>
            </a:endParaRPr>
          </a:p>
          <a:p>
            <a:pPr marL="1828800">
              <a:lnSpc>
                <a:spcPct val="115000"/>
              </a:lnSpc>
            </a:pPr>
            <a:r>
              <a:rPr b="0" lang="es-AR" sz="1200" spc="-1" strike="noStrike">
                <a:solidFill>
                  <a:srgbClr val="000000"/>
                </a:solidFill>
                <a:latin typeface="Open Sans"/>
                <a:ea typeface="Open Sans"/>
              </a:rPr>
              <a:t>Chapter 1: Introduction. Design Patterns, The Gang of Four</a:t>
            </a:r>
            <a:endParaRPr b="0" lang="es-AR" sz="1200" spc="-1" strike="noStrike">
              <a:latin typeface="Arial"/>
            </a:endParaRPr>
          </a:p>
          <a:p>
            <a:pPr marL="1828800">
              <a:lnSpc>
                <a:spcPct val="115000"/>
              </a:lnSpc>
              <a:spcAft>
                <a:spcPts val="1599"/>
              </a:spcAft>
            </a:pPr>
            <a:endParaRPr b="0" lang="es-AR"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Repaso</a:t>
            </a:r>
            <a:endParaRPr b="0" lang="es-AR" sz="4200" spc="-1" strike="noStrike">
              <a:latin typeface="Arial"/>
            </a:endParaRPr>
          </a:p>
        </p:txBody>
      </p:sp>
      <p:sp>
        <p:nvSpPr>
          <p:cNvPr id="82"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¿Cual es la diferencia entre una clase y un objeto? ¿Que es Herencia?</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¿Qué es sobrecarga de métodos? ¿Qué son los métodos especiales?</a:t>
            </a:r>
            <a:endParaRPr b="0" lang="es-AR" sz="1800" spc="-1" strike="noStrike">
              <a:latin typeface="Arial"/>
            </a:endParaRPr>
          </a:p>
          <a:p>
            <a:pPr>
              <a:lnSpc>
                <a:spcPct val="115000"/>
              </a:lnSpc>
              <a:spcBef>
                <a:spcPts val="1599"/>
              </a:spcBef>
              <a:spcAft>
                <a:spcPts val="1599"/>
              </a:spcAft>
            </a:pPr>
            <a:r>
              <a:rPr b="0" lang="es-AR" sz="1800" spc="-1" strike="noStrike">
                <a:solidFill>
                  <a:srgbClr val="000000"/>
                </a:solidFill>
                <a:latin typeface="Open Sans"/>
                <a:ea typeface="Open Sans"/>
              </a:rPr>
              <a:t>Explique el concepto de Calidad y Aseguramiento de la Calidad.</a:t>
            </a:r>
            <a:endParaRPr b="0" lang="es-AR"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316080"/>
            <a:ext cx="8519760" cy="830520"/>
          </a:xfrm>
          <a:prstGeom prst="rect">
            <a:avLst/>
          </a:prstGeom>
          <a:noFill/>
          <a:ln>
            <a:noFill/>
          </a:ln>
        </p:spPr>
        <p:style>
          <a:lnRef idx="0"/>
          <a:fillRef idx="0"/>
          <a:effectRef idx="0"/>
          <a:fontRef idx="minor"/>
        </p:style>
      </p:sp>
      <p:sp>
        <p:nvSpPr>
          <p:cNvPr id="117" name="CustomShape 2"/>
          <p:cNvSpPr/>
          <p:nvPr/>
        </p:nvSpPr>
        <p:spPr>
          <a:xfrm>
            <a:off x="311760" y="1225080"/>
            <a:ext cx="8519760" cy="3353400"/>
          </a:xfrm>
          <a:prstGeom prst="rect">
            <a:avLst/>
          </a:prstGeom>
          <a:noFill/>
          <a:ln>
            <a:noFill/>
          </a:ln>
        </p:spPr>
        <p:style>
          <a:lnRef idx="0"/>
          <a:fillRef idx="0"/>
          <a:effectRef idx="0"/>
          <a:fontRef idx="minor"/>
        </p:style>
      </p:sp>
      <p:pic>
        <p:nvPicPr>
          <p:cNvPr id="118" name="Google Shape;223;p44" descr=""/>
          <p:cNvPicPr/>
          <p:nvPr/>
        </p:nvPicPr>
        <p:blipFill>
          <a:blip r:embed="rId1"/>
          <a:stretch/>
        </p:blipFill>
        <p:spPr>
          <a:xfrm>
            <a:off x="497520" y="388080"/>
            <a:ext cx="8142120" cy="37155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Clasificación de Patrones.</a:t>
            </a:r>
            <a:endParaRPr b="0" lang="es-AR" sz="4200" spc="-1" strike="noStrike">
              <a:latin typeface="Arial"/>
            </a:endParaRPr>
          </a:p>
        </p:txBody>
      </p:sp>
      <p:sp>
        <p:nvSpPr>
          <p:cNvPr id="120" name="CustomShape 2"/>
          <p:cNvSpPr/>
          <p:nvPr/>
        </p:nvSpPr>
        <p:spPr>
          <a:xfrm>
            <a:off x="311760" y="1147320"/>
            <a:ext cx="8519760" cy="3740760"/>
          </a:xfrm>
          <a:prstGeom prst="rect">
            <a:avLst/>
          </a:prstGeom>
          <a:noFill/>
          <a:ln>
            <a:noFill/>
          </a:ln>
        </p:spPr>
        <p:style>
          <a:lnRef idx="0"/>
          <a:fillRef idx="0"/>
          <a:effectRef idx="0"/>
          <a:fontRef idx="minor"/>
        </p:style>
        <p:txBody>
          <a:bodyPr lIns="90000" rIns="90000" tIns="91440" bIns="91440"/>
          <a:p>
            <a:pPr>
              <a:lnSpc>
                <a:spcPct val="115000"/>
              </a:lnSpc>
            </a:pPr>
            <a:r>
              <a:rPr b="1" lang="es-AR" sz="1600" spc="-1" strike="noStrike">
                <a:solidFill>
                  <a:srgbClr val="000000"/>
                </a:solidFill>
                <a:latin typeface="Open Sans"/>
                <a:ea typeface="Open Sans"/>
              </a:rPr>
              <a:t>Patrones arquitecturales o de estructurales</a:t>
            </a:r>
            <a:endParaRPr b="0" lang="es-AR" sz="1600" spc="-1" strike="noStrike">
              <a:latin typeface="Arial"/>
            </a:endParaRPr>
          </a:p>
          <a:p>
            <a:pPr marL="457200" indent="-329400">
              <a:lnSpc>
                <a:spcPct val="115000"/>
              </a:lnSpc>
              <a:buClr>
                <a:srgbClr val="000000"/>
              </a:buClr>
              <a:buFont typeface="Open Sans"/>
              <a:buChar char="➢"/>
            </a:pPr>
            <a:r>
              <a:rPr b="0" lang="es-AR" sz="1600" spc="-1" strike="noStrike">
                <a:solidFill>
                  <a:srgbClr val="000000"/>
                </a:solidFill>
                <a:latin typeface="Open Sans"/>
                <a:ea typeface="Open Sans"/>
              </a:rPr>
              <a:t>Expresan un paradigma fundamental para estructurar un sistema de software.</a:t>
            </a:r>
            <a:endParaRPr b="0" lang="es-AR" sz="1600" spc="-1" strike="noStrike">
              <a:latin typeface="Arial"/>
            </a:endParaRPr>
          </a:p>
          <a:p>
            <a:pPr marL="457200" indent="-329400">
              <a:lnSpc>
                <a:spcPct val="115000"/>
              </a:lnSpc>
              <a:buClr>
                <a:srgbClr val="000000"/>
              </a:buClr>
              <a:buFont typeface="Open Sans"/>
              <a:buChar char="➢"/>
            </a:pPr>
            <a:r>
              <a:rPr b="0" lang="es-AR" sz="1600" spc="-1" strike="noStrike">
                <a:solidFill>
                  <a:srgbClr val="000000"/>
                </a:solidFill>
                <a:latin typeface="Open Sans"/>
                <a:ea typeface="Open Sans"/>
              </a:rPr>
              <a:t>Proporcionan un conjunto de subsistemas predefinidos, con reglas y guías para organizar las relaciones entre ellos</a:t>
            </a:r>
            <a:endParaRPr b="0" lang="es-AR" sz="1600" spc="-1" strike="noStrike">
              <a:latin typeface="Arial"/>
            </a:endParaRPr>
          </a:p>
          <a:p>
            <a:pPr>
              <a:lnSpc>
                <a:spcPct val="115000"/>
              </a:lnSpc>
            </a:pPr>
            <a:r>
              <a:rPr b="1" lang="es-AR" sz="1600" spc="-1" strike="noStrike">
                <a:solidFill>
                  <a:srgbClr val="000000"/>
                </a:solidFill>
                <a:latin typeface="Open Sans"/>
                <a:ea typeface="Open Sans"/>
              </a:rPr>
              <a:t>Patrones creacionales</a:t>
            </a:r>
            <a:endParaRPr b="0" lang="es-AR" sz="1600" spc="-1" strike="noStrike">
              <a:latin typeface="Arial"/>
            </a:endParaRPr>
          </a:p>
          <a:p>
            <a:pPr marL="457200" indent="-329400">
              <a:lnSpc>
                <a:spcPct val="115000"/>
              </a:lnSpc>
              <a:buClr>
                <a:srgbClr val="000000"/>
              </a:buClr>
              <a:buFont typeface="Open Sans"/>
              <a:buChar char="➢"/>
            </a:pPr>
            <a:r>
              <a:rPr b="0" lang="es-AR" sz="1600" spc="-1" strike="noStrike">
                <a:solidFill>
                  <a:srgbClr val="000000"/>
                </a:solidFill>
                <a:latin typeface="Open Sans"/>
                <a:ea typeface="Open Sans"/>
              </a:rPr>
              <a:t>Corresponden a patrones de diseño de software que solucionan problemas de creación de instancias. Nos ayudan a encapsular y abstraer dicha creación.</a:t>
            </a:r>
            <a:endParaRPr b="0" lang="es-AR" sz="1600" spc="-1" strike="noStrike">
              <a:latin typeface="Arial"/>
            </a:endParaRPr>
          </a:p>
          <a:p>
            <a:pPr>
              <a:lnSpc>
                <a:spcPct val="115000"/>
              </a:lnSpc>
            </a:pPr>
            <a:r>
              <a:rPr b="1" lang="es-AR" sz="1600" spc="-1" strike="noStrike">
                <a:solidFill>
                  <a:srgbClr val="000000"/>
                </a:solidFill>
                <a:latin typeface="Open Sans"/>
                <a:ea typeface="Open Sans"/>
              </a:rPr>
              <a:t>Patrones de comportamiento</a:t>
            </a:r>
            <a:endParaRPr b="0" lang="es-AR" sz="1600" spc="-1" strike="noStrike">
              <a:latin typeface="Arial"/>
            </a:endParaRPr>
          </a:p>
          <a:p>
            <a:pPr marL="457200" indent="-329400">
              <a:lnSpc>
                <a:spcPct val="115000"/>
              </a:lnSpc>
              <a:buClr>
                <a:srgbClr val="000000"/>
              </a:buClr>
              <a:buFont typeface="Open Sans"/>
              <a:buChar char="➢"/>
            </a:pPr>
            <a:r>
              <a:rPr b="0" lang="es-AR" sz="1600" spc="-1" strike="noStrike">
                <a:solidFill>
                  <a:srgbClr val="000000"/>
                </a:solidFill>
                <a:latin typeface="Open Sans"/>
                <a:ea typeface="Open Sans"/>
              </a:rPr>
              <a:t> </a:t>
            </a:r>
            <a:r>
              <a:rPr b="0" lang="es-AR" sz="1600" spc="-1" strike="noStrike">
                <a:solidFill>
                  <a:srgbClr val="000000"/>
                </a:solidFill>
                <a:latin typeface="Open Sans"/>
                <a:ea typeface="Open Sans"/>
              </a:rPr>
              <a:t>Se definen como patrones de diseño de software que ofrecen soluciones respecto a la interacción y responsabilidades entre clases y objetos, así como los algoritmos que encapsulan</a:t>
            </a:r>
            <a:endParaRPr b="0" lang="es-AR" sz="1600" spc="-1" strike="noStrike">
              <a:latin typeface="Arial"/>
            </a:endParaRPr>
          </a:p>
          <a:p>
            <a:pPr>
              <a:lnSpc>
                <a:spcPct val="115000"/>
              </a:lnSpc>
            </a:pPr>
            <a:endParaRPr b="0" lang="es-AR" sz="1600" spc="-1" strike="noStrike">
              <a:latin typeface="Arial"/>
            </a:endParaRPr>
          </a:p>
          <a:p>
            <a:pPr>
              <a:lnSpc>
                <a:spcPct val="115000"/>
              </a:lnSpc>
              <a:spcAft>
                <a:spcPts val="1599"/>
              </a:spcAft>
            </a:pPr>
            <a:endParaRPr b="0" lang="es-AR"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Objetivos.</a:t>
            </a:r>
            <a:endParaRPr b="0" lang="es-AR" sz="4200" spc="-1" strike="noStrike">
              <a:latin typeface="Arial"/>
            </a:endParaRPr>
          </a:p>
        </p:txBody>
      </p:sp>
      <p:sp>
        <p:nvSpPr>
          <p:cNvPr id="122"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Proporcionar catálogos de elementos reusables en el diseño de sistemas software.</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Evitar la reiteración en la búsqueda de soluciones a problemas ya conocidos y solucionados anteriormente.</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Formalizar un vocabulario común entre diseñadores.</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Estandarizar el modo en que se realiza el diseño.</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Facilitar el aprendizaje de las nuevas generaciones de diseñadores condensando conocimiento ya existente.</a:t>
            </a:r>
            <a:endParaRPr b="0" lang="es-AR" sz="1800" spc="-1" strike="noStrike">
              <a:latin typeface="Arial"/>
            </a:endParaRPr>
          </a:p>
          <a:p>
            <a:pPr>
              <a:lnSpc>
                <a:spcPct val="115000"/>
              </a:lnSpc>
              <a:spcBef>
                <a:spcPts val="1599"/>
              </a:spcBef>
            </a:pP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Patrón Singleton</a:t>
            </a:r>
            <a:endParaRPr b="0" lang="es-AR" sz="4200" spc="-1" strike="noStrike">
              <a:latin typeface="Arial"/>
            </a:endParaRPr>
          </a:p>
        </p:txBody>
      </p:sp>
      <p:sp>
        <p:nvSpPr>
          <p:cNvPr id="124"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s-AR" sz="1800" spc="-1" strike="noStrike" u="sng">
                <a:solidFill>
                  <a:srgbClr val="000000"/>
                </a:solidFill>
                <a:uFillTx/>
                <a:latin typeface="Open Sans"/>
                <a:ea typeface="Open Sans"/>
              </a:rPr>
              <a:t>Instancia única</a:t>
            </a:r>
            <a:r>
              <a:rPr b="0" lang="es-AR" sz="1800" spc="-1" strike="noStrike">
                <a:solidFill>
                  <a:srgbClr val="000000"/>
                </a:solidFill>
                <a:latin typeface="Open Sans"/>
                <a:ea typeface="Open Sans"/>
              </a:rPr>
              <a:t>: garantiza la existencia de una única instancia para una clase y la creación de un mecanismo de acceso global a dicha instancia. Restringe la instanciación de una clase o valor de un tipo a un solo objeto.</a:t>
            </a:r>
            <a:endParaRPr b="0" lang="es-AR" sz="1800" spc="-1" strike="noStrike">
              <a:latin typeface="Arial"/>
            </a:endParaRPr>
          </a:p>
        </p:txBody>
      </p:sp>
      <p:pic>
        <p:nvPicPr>
          <p:cNvPr id="125" name="Google Shape;242;p47" descr=""/>
          <p:cNvPicPr/>
          <p:nvPr/>
        </p:nvPicPr>
        <p:blipFill>
          <a:blip r:embed="rId1"/>
          <a:stretch/>
        </p:blipFill>
        <p:spPr>
          <a:xfrm>
            <a:off x="2515680" y="2290680"/>
            <a:ext cx="3588120" cy="21528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Singleton</a:t>
            </a:r>
            <a:endParaRPr b="0" lang="es-AR" sz="4200" spc="-1" strike="noStrike">
              <a:latin typeface="Arial"/>
            </a:endParaRPr>
          </a:p>
        </p:txBody>
      </p:sp>
      <p:sp>
        <p:nvSpPr>
          <p:cNvPr id="12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0000"/>
              </a:lnSpc>
              <a:spcBef>
                <a:spcPts val="601"/>
              </a:spcBef>
            </a:pPr>
            <a:r>
              <a:rPr b="1" lang="es-AR" sz="1400" spc="-1" strike="noStrike">
                <a:solidFill>
                  <a:srgbClr val="0033cc"/>
                </a:solidFill>
                <a:latin typeface="Arial"/>
                <a:ea typeface="Arial"/>
              </a:rPr>
              <a:t>class</a:t>
            </a:r>
            <a:r>
              <a:rPr b="0" lang="es-AR" sz="1400" spc="-1" strike="noStrike">
                <a:solidFill>
                  <a:srgbClr val="000000"/>
                </a:solidFill>
                <a:latin typeface="Arial"/>
                <a:ea typeface="Arial"/>
              </a:rPr>
              <a:t> Singleton(</a:t>
            </a:r>
            <a:r>
              <a:rPr b="0" lang="es-AR" sz="1400" spc="-1" strike="noStrike">
                <a:solidFill>
                  <a:srgbClr val="00aaaa"/>
                </a:solidFill>
                <a:latin typeface="Arial"/>
                <a:ea typeface="Arial"/>
              </a:rPr>
              <a:t>object</a:t>
            </a:r>
            <a:r>
              <a:rPr b="0" lang="es-AR" sz="1400" spc="-1" strike="noStrike">
                <a:solidFill>
                  <a:srgbClr val="000000"/>
                </a:solidFill>
                <a:latin typeface="Arial"/>
                <a:ea typeface="Arial"/>
              </a:rPr>
              <a:t>):</a:t>
            </a:r>
            <a:br/>
            <a:r>
              <a:rPr b="0" lang="es-AR" sz="1400" spc="-1" strike="noStrike">
                <a:solidFill>
                  <a:srgbClr val="000000"/>
                </a:solidFill>
                <a:latin typeface="Arial"/>
                <a:ea typeface="Arial"/>
              </a:rPr>
              <a:t>  _instance = </a:t>
            </a:r>
            <a:r>
              <a:rPr b="0" lang="es-AR" sz="1400" spc="-1" strike="noStrike">
                <a:solidFill>
                  <a:srgbClr val="00aaaa"/>
                </a:solidFill>
                <a:latin typeface="Arial"/>
                <a:ea typeface="Arial"/>
              </a:rPr>
              <a:t>None</a:t>
            </a:r>
            <a:br/>
            <a:r>
              <a:rPr b="0" lang="es-AR" sz="1400" spc="-1" strike="noStrike">
                <a:solidFill>
                  <a:srgbClr val="000000"/>
                </a:solidFill>
                <a:latin typeface="Arial"/>
                <a:ea typeface="Arial"/>
              </a:rPr>
              <a:t>  </a:t>
            </a:r>
            <a:r>
              <a:rPr b="1" lang="es-AR" sz="1400" spc="-1" strike="noStrike">
                <a:solidFill>
                  <a:srgbClr val="0033cc"/>
                </a:solidFill>
                <a:latin typeface="Arial"/>
                <a:ea typeface="Arial"/>
              </a:rPr>
              <a:t>def</a:t>
            </a:r>
            <a:r>
              <a:rPr b="0" lang="es-AR" sz="1400" spc="-1" strike="noStrike">
                <a:solidFill>
                  <a:srgbClr val="000000"/>
                </a:solidFill>
                <a:latin typeface="Arial"/>
                <a:ea typeface="Arial"/>
              </a:rPr>
              <a:t> __new__(class_, *args, **kwargs):</a:t>
            </a:r>
            <a:br/>
            <a:r>
              <a:rPr b="0" lang="es-AR" sz="1400" spc="-1" strike="noStrike">
                <a:solidFill>
                  <a:srgbClr val="000000"/>
                </a:solidFill>
                <a:latin typeface="Arial"/>
                <a:ea typeface="Arial"/>
              </a:rPr>
              <a:t>    </a:t>
            </a:r>
            <a:r>
              <a:rPr b="1" lang="es-AR" sz="1400" spc="-1" strike="noStrike">
                <a:solidFill>
                  <a:srgbClr val="0033cc"/>
                </a:solidFill>
                <a:latin typeface="Arial"/>
                <a:ea typeface="Arial"/>
              </a:rPr>
              <a:t>if</a:t>
            </a:r>
            <a:r>
              <a:rPr b="0" lang="es-AR" sz="1400" spc="-1" strike="noStrike">
                <a:solidFill>
                  <a:srgbClr val="000000"/>
                </a:solidFill>
                <a:latin typeface="Arial"/>
                <a:ea typeface="Arial"/>
              </a:rPr>
              <a:t> </a:t>
            </a:r>
            <a:r>
              <a:rPr b="0" lang="es-AR" sz="1400" spc="-1" strike="noStrike">
                <a:solidFill>
                  <a:srgbClr val="3366ff"/>
                </a:solidFill>
                <a:latin typeface="Arial"/>
                <a:ea typeface="Arial"/>
              </a:rPr>
              <a:t>not</a:t>
            </a:r>
            <a:r>
              <a:rPr b="0" lang="es-AR" sz="1400" spc="-1" strike="noStrike">
                <a:solidFill>
                  <a:srgbClr val="000000"/>
                </a:solidFill>
                <a:latin typeface="Arial"/>
                <a:ea typeface="Arial"/>
              </a:rPr>
              <a:t> </a:t>
            </a:r>
            <a:r>
              <a:rPr b="0" lang="es-AR" sz="1400" spc="-1" strike="noStrike">
                <a:solidFill>
                  <a:srgbClr val="00aaaa"/>
                </a:solidFill>
                <a:latin typeface="Arial"/>
                <a:ea typeface="Arial"/>
              </a:rPr>
              <a:t>isinstance</a:t>
            </a:r>
            <a:r>
              <a:rPr b="0" lang="es-AR" sz="1400" spc="-1" strike="noStrike">
                <a:solidFill>
                  <a:srgbClr val="000000"/>
                </a:solidFill>
                <a:latin typeface="Arial"/>
                <a:ea typeface="Arial"/>
              </a:rPr>
              <a:t>(class_._instance, class_):</a:t>
            </a:r>
            <a:br/>
            <a:r>
              <a:rPr b="0" lang="es-AR" sz="1400" spc="-1" strike="noStrike">
                <a:solidFill>
                  <a:srgbClr val="000000"/>
                </a:solidFill>
                <a:latin typeface="Arial"/>
                <a:ea typeface="Arial"/>
              </a:rPr>
              <a:t>        class_._instance = </a:t>
            </a:r>
            <a:r>
              <a:rPr b="0" lang="es-AR" sz="1400" spc="-1" strike="noStrike">
                <a:solidFill>
                  <a:srgbClr val="00aaaa"/>
                </a:solidFill>
                <a:latin typeface="Arial"/>
                <a:ea typeface="Arial"/>
              </a:rPr>
              <a:t>object</a:t>
            </a:r>
            <a:r>
              <a:rPr b="0" lang="es-AR" sz="1400" spc="-1" strike="noStrike">
                <a:solidFill>
                  <a:srgbClr val="000000"/>
                </a:solidFill>
                <a:latin typeface="Arial"/>
                <a:ea typeface="Arial"/>
              </a:rPr>
              <a:t>.__new__(class_, *args, **kwargs)</a:t>
            </a:r>
            <a:br/>
            <a:r>
              <a:rPr b="0" lang="es-AR" sz="1400" spc="-1" strike="noStrike">
                <a:solidFill>
                  <a:srgbClr val="000000"/>
                </a:solidFill>
                <a:latin typeface="Arial"/>
                <a:ea typeface="Arial"/>
              </a:rPr>
              <a:t>    </a:t>
            </a:r>
            <a:r>
              <a:rPr b="1" lang="es-AR" sz="1400" spc="-1" strike="noStrike">
                <a:solidFill>
                  <a:srgbClr val="0033cc"/>
                </a:solidFill>
                <a:latin typeface="Arial"/>
                <a:ea typeface="Arial"/>
              </a:rPr>
              <a:t>return</a:t>
            </a:r>
            <a:r>
              <a:rPr b="0" lang="es-AR" sz="1400" spc="-1" strike="noStrike">
                <a:solidFill>
                  <a:srgbClr val="000000"/>
                </a:solidFill>
                <a:latin typeface="Arial"/>
                <a:ea typeface="Arial"/>
              </a:rPr>
              <a:t> class_._instance</a:t>
            </a:r>
            <a:endParaRPr b="0" lang="es-AR" sz="1400" spc="-1" strike="noStrike">
              <a:latin typeface="Arial"/>
            </a:endParaRPr>
          </a:p>
          <a:p>
            <a:pPr>
              <a:lnSpc>
                <a:spcPct val="115000"/>
              </a:lnSpc>
              <a:spcBef>
                <a:spcPts val="601"/>
              </a:spcBef>
              <a:spcAft>
                <a:spcPts val="1599"/>
              </a:spcAft>
            </a:pPr>
            <a:endParaRPr b="0" lang="es-AR"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Factory </a:t>
            </a:r>
            <a:endParaRPr b="0" lang="es-AR" sz="4200" spc="-1" strike="noStrike">
              <a:latin typeface="Arial"/>
            </a:endParaRPr>
          </a:p>
        </p:txBody>
      </p:sp>
      <p:sp>
        <p:nvSpPr>
          <p:cNvPr id="12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El término factory (o fábrica) está algo sobreutilizado e impreciso. Mucha gente se refiere a factory para indicar una implementación de Factory Method o de Abstract Factory (patrones definidos en el libro del GoF). </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Otros sin embargo, se refieren a un objeto que crea instancias de otros, aunque no sigue las reglas de los patrones mencionados anteriormente.</a:t>
            </a:r>
            <a:endParaRPr b="0" lang="es-AR" sz="1800" spc="-1" strike="noStrike">
              <a:latin typeface="Arial"/>
            </a:endParaRPr>
          </a:p>
          <a:p>
            <a:pPr>
              <a:lnSpc>
                <a:spcPct val="115000"/>
              </a:lnSpc>
              <a:spcBef>
                <a:spcPts val="1599"/>
              </a:spcBef>
            </a:pP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24912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Factory</a:t>
            </a:r>
            <a:endParaRPr b="0" lang="es-AR" sz="4200" spc="-1" strike="noStrike">
              <a:latin typeface="Arial"/>
            </a:endParaRPr>
          </a:p>
        </p:txBody>
      </p:sp>
      <p:sp>
        <p:nvSpPr>
          <p:cNvPr id="131"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Existen diferentes "tipos" de fábricas. </a:t>
            </a:r>
            <a:endParaRPr b="0" lang="es-AR" sz="1800" spc="-1" strike="noStrike">
              <a:latin typeface="Arial"/>
            </a:endParaRPr>
          </a:p>
          <a:p>
            <a:pPr>
              <a:lnSpc>
                <a:spcPct val="115000"/>
              </a:lnSpc>
              <a:spcBef>
                <a:spcPts val="1599"/>
              </a:spcBef>
            </a:pPr>
            <a:r>
              <a:rPr b="1" lang="es-AR" sz="1800" spc="-1" strike="noStrike">
                <a:solidFill>
                  <a:srgbClr val="000000"/>
                </a:solidFill>
                <a:latin typeface="Open Sans"/>
                <a:ea typeface="Open Sans"/>
              </a:rPr>
              <a:t>Simple Factory:</a:t>
            </a:r>
            <a:r>
              <a:rPr b="0" lang="es-AR" sz="1800" spc="-1" strike="noStrike">
                <a:solidFill>
                  <a:srgbClr val="000000"/>
                </a:solidFill>
                <a:latin typeface="Open Sans"/>
                <a:ea typeface="Open Sans"/>
              </a:rPr>
              <a:t> Clase utilizada para crear nuevas instancias de objetos.</a:t>
            </a:r>
            <a:endParaRPr b="0" lang="es-AR" sz="1800" spc="-1" strike="noStrike">
              <a:latin typeface="Arial"/>
            </a:endParaRPr>
          </a:p>
          <a:p>
            <a:pPr>
              <a:lnSpc>
                <a:spcPct val="115000"/>
              </a:lnSpc>
              <a:spcBef>
                <a:spcPts val="1599"/>
              </a:spcBef>
            </a:pPr>
            <a:r>
              <a:rPr b="1" lang="es-AR" sz="1800" spc="-1" strike="noStrike">
                <a:solidFill>
                  <a:srgbClr val="000000"/>
                </a:solidFill>
                <a:latin typeface="Open Sans"/>
                <a:ea typeface="Open Sans"/>
              </a:rPr>
              <a:t>Factory Method: </a:t>
            </a:r>
            <a:r>
              <a:rPr b="0" lang="es-AR" sz="1800" spc="-1" strike="noStrike">
                <a:solidFill>
                  <a:srgbClr val="000000"/>
                </a:solidFill>
                <a:latin typeface="Open Sans"/>
                <a:ea typeface="Open Sans"/>
              </a:rPr>
              <a:t>Define una interfaz para crear objetos pero deja que sean las subclases las que deciden qué clases instanciar.</a:t>
            </a:r>
            <a:endParaRPr b="0" lang="es-AR" sz="1800" spc="-1" strike="noStrike">
              <a:latin typeface="Arial"/>
            </a:endParaRPr>
          </a:p>
          <a:p>
            <a:pPr>
              <a:lnSpc>
                <a:spcPct val="115000"/>
              </a:lnSpc>
              <a:spcBef>
                <a:spcPts val="1599"/>
              </a:spcBef>
            </a:pPr>
            <a:r>
              <a:rPr b="1" lang="es-AR" sz="1800" spc="-1" strike="noStrike">
                <a:solidFill>
                  <a:srgbClr val="000000"/>
                </a:solidFill>
                <a:latin typeface="Open Sans"/>
                <a:ea typeface="Open Sans"/>
              </a:rPr>
              <a:t>Abstract Factory: </a:t>
            </a:r>
            <a:r>
              <a:rPr b="0" lang="es-AR" sz="1800" spc="-1" strike="noStrike">
                <a:solidFill>
                  <a:srgbClr val="000000"/>
                </a:solidFill>
                <a:latin typeface="Open Sans"/>
                <a:ea typeface="Open Sans"/>
              </a:rPr>
              <a:t>Proporciona una interfaz para crear familias de objetos relacionados o que dependen entre sí, sin especificar sus clases concretas.</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Factory</a:t>
            </a:r>
            <a:endParaRPr b="0" lang="es-AR" sz="4200" spc="-1" strike="noStrike">
              <a:latin typeface="Arial"/>
            </a:endParaRPr>
          </a:p>
        </p:txBody>
      </p:sp>
      <p:pic>
        <p:nvPicPr>
          <p:cNvPr id="133" name="Google Shape;266;p51" descr=""/>
          <p:cNvPicPr/>
          <p:nvPr/>
        </p:nvPicPr>
        <p:blipFill>
          <a:blip r:embed="rId1"/>
          <a:stretch/>
        </p:blipFill>
        <p:spPr>
          <a:xfrm>
            <a:off x="1865880" y="1184040"/>
            <a:ext cx="4339080" cy="35510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Factory Method</a:t>
            </a:r>
            <a:endParaRPr b="0" lang="es-AR" sz="4200" spc="-1" strike="noStrike">
              <a:latin typeface="Arial"/>
            </a:endParaRPr>
          </a:p>
        </p:txBody>
      </p:sp>
      <p:pic>
        <p:nvPicPr>
          <p:cNvPr id="135" name="Google Shape;272;p52" descr=""/>
          <p:cNvPicPr/>
          <p:nvPr/>
        </p:nvPicPr>
        <p:blipFill>
          <a:blip r:embed="rId1"/>
          <a:stretch/>
        </p:blipFill>
        <p:spPr>
          <a:xfrm>
            <a:off x="1524240" y="1562760"/>
            <a:ext cx="6047640" cy="25423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02760" y="19944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Factory Method</a:t>
            </a:r>
            <a:endParaRPr b="0" lang="es-AR" sz="4200" spc="-1" strike="noStrike">
              <a:latin typeface="Arial"/>
            </a:endParaRPr>
          </a:p>
        </p:txBody>
      </p:sp>
      <p:sp>
        <p:nvSpPr>
          <p:cNvPr id="137" name="CustomShape 2"/>
          <p:cNvSpPr/>
          <p:nvPr/>
        </p:nvSpPr>
        <p:spPr>
          <a:xfrm>
            <a:off x="311760" y="1084680"/>
            <a:ext cx="3598200" cy="3667320"/>
          </a:xfrm>
          <a:prstGeom prst="rect">
            <a:avLst/>
          </a:prstGeom>
          <a:noFill/>
          <a:ln>
            <a:noFill/>
          </a:ln>
        </p:spPr>
        <p:style>
          <a:lnRef idx="0"/>
          <a:fillRef idx="0"/>
          <a:effectRef idx="0"/>
          <a:fontRef idx="minor"/>
        </p:style>
        <p:txBody>
          <a:bodyPr lIns="90000" rIns="90000" tIns="91440" bIns="91440"/>
          <a:p>
            <a:pPr marL="114480">
              <a:lnSpc>
                <a:spcPct val="115000"/>
              </a:lnSpc>
            </a:pPr>
            <a:r>
              <a:rPr b="0" i="1" lang="es-AR" sz="900" spc="-1" strike="noStrike">
                <a:solidFill>
                  <a:srgbClr val="999988"/>
                </a:solidFill>
                <a:latin typeface="Consolas"/>
                <a:ea typeface="Consolas"/>
              </a:rPr>
              <a:t># Factory/shapefact1/ShapeFactory1.py</a:t>
            </a:r>
            <a:br/>
            <a:r>
              <a:rPr b="0" i="1" lang="es-AR" sz="900" spc="-1" strike="noStrike">
                <a:solidFill>
                  <a:srgbClr val="999988"/>
                </a:solidFill>
                <a:latin typeface="Consolas"/>
                <a:ea typeface="Consolas"/>
              </a:rPr>
              <a:t># A simple static factory method.</a:t>
            </a:r>
            <a:br/>
            <a:r>
              <a:rPr b="1" lang="es-AR" sz="900" spc="-1" strike="noStrike">
                <a:solidFill>
                  <a:srgbClr val="404040"/>
                </a:solidFill>
                <a:latin typeface="Consolas"/>
                <a:ea typeface="Consolas"/>
              </a:rPr>
              <a:t>from</a:t>
            </a:r>
            <a:r>
              <a:rPr b="0" lang="es-AR" sz="900" spc="-1" strike="noStrike">
                <a:solidFill>
                  <a:srgbClr val="404040"/>
                </a:solidFill>
                <a:latin typeface="Consolas"/>
                <a:ea typeface="Consolas"/>
              </a:rPr>
              <a:t> </a:t>
            </a:r>
            <a:r>
              <a:rPr b="0" lang="es-AR" sz="900" spc="-1" strike="noStrike">
                <a:solidFill>
                  <a:srgbClr val="555555"/>
                </a:solidFill>
                <a:latin typeface="Consolas"/>
                <a:ea typeface="Consolas"/>
              </a:rPr>
              <a:t>__future__</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import</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generators</a:t>
            </a:r>
            <a:br/>
            <a:r>
              <a:rPr b="1" lang="es-AR" sz="900" spc="-1" strike="noStrike">
                <a:solidFill>
                  <a:srgbClr val="404040"/>
                </a:solidFill>
                <a:latin typeface="Consolas"/>
                <a:ea typeface="Consolas"/>
              </a:rPr>
              <a:t>import</a:t>
            </a:r>
            <a:r>
              <a:rPr b="0" lang="es-AR" sz="900" spc="-1" strike="noStrike">
                <a:solidFill>
                  <a:srgbClr val="404040"/>
                </a:solidFill>
                <a:latin typeface="Consolas"/>
                <a:ea typeface="Consolas"/>
              </a:rPr>
              <a:t> </a:t>
            </a:r>
            <a:r>
              <a:rPr b="0" lang="es-AR" sz="900" spc="-1" strike="noStrike">
                <a:solidFill>
                  <a:srgbClr val="555555"/>
                </a:solidFill>
                <a:latin typeface="Consolas"/>
                <a:ea typeface="Consolas"/>
              </a:rPr>
              <a:t>random</a:t>
            </a:r>
            <a:br/>
            <a:br/>
            <a:r>
              <a:rPr b="1" lang="es-AR" sz="900" spc="-1" strike="noStrike">
                <a:solidFill>
                  <a:srgbClr val="404040"/>
                </a:solidFill>
                <a:latin typeface="Consolas"/>
                <a:ea typeface="Consolas"/>
              </a:rPr>
              <a:t>class</a:t>
            </a:r>
            <a:r>
              <a:rPr b="0" lang="es-AR" sz="900" spc="-1" strike="noStrike">
                <a:solidFill>
                  <a:srgbClr val="404040"/>
                </a:solidFill>
                <a:latin typeface="Consolas"/>
                <a:ea typeface="Consolas"/>
              </a:rPr>
              <a:t> </a:t>
            </a:r>
            <a:r>
              <a:rPr b="1" lang="es-AR" sz="900" spc="-1" strike="noStrike">
                <a:solidFill>
                  <a:srgbClr val="445588"/>
                </a:solidFill>
                <a:latin typeface="Consolas"/>
                <a:ea typeface="Consolas"/>
              </a:rPr>
              <a:t>Shape</a:t>
            </a:r>
            <a:r>
              <a:rPr b="0" lang="es-AR" sz="900" spc="-1" strike="noStrike">
                <a:solidFill>
                  <a:srgbClr val="404040"/>
                </a:solidFill>
                <a:latin typeface="Consolas"/>
                <a:ea typeface="Consolas"/>
              </a:rPr>
              <a:t>(</a:t>
            </a:r>
            <a:r>
              <a:rPr b="0" lang="es-AR" sz="900" spc="-1" strike="noStrike">
                <a:solidFill>
                  <a:srgbClr val="0086b3"/>
                </a:solidFill>
                <a:latin typeface="Consolas"/>
                <a:ea typeface="Consolas"/>
              </a:rPr>
              <a:t>object</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0" i="1" lang="es-AR" sz="900" spc="-1" strike="noStrike">
                <a:solidFill>
                  <a:srgbClr val="999988"/>
                </a:solidFill>
                <a:latin typeface="Consolas"/>
                <a:ea typeface="Consolas"/>
              </a:rPr>
              <a:t># Create based on class name:</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factory</a:t>
            </a:r>
            <a:r>
              <a:rPr b="0" lang="es-AR" sz="900" spc="-1" strike="noStrike">
                <a:solidFill>
                  <a:srgbClr val="404040"/>
                </a:solidFill>
                <a:latin typeface="Consolas"/>
                <a:ea typeface="Consolas"/>
              </a:rPr>
              <a:t>(</a:t>
            </a:r>
            <a:r>
              <a:rPr b="0" lang="es-AR" sz="900" spc="-1" strike="noStrike">
                <a:solidFill>
                  <a:srgbClr val="0086b3"/>
                </a:solidFill>
                <a:latin typeface="Consolas"/>
                <a:ea typeface="Consolas"/>
              </a:rPr>
              <a:t>type</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0" i="1" lang="es-AR" sz="900" spc="-1" strike="noStrike">
                <a:solidFill>
                  <a:srgbClr val="999988"/>
                </a:solidFill>
                <a:latin typeface="Consolas"/>
                <a:ea typeface="Consolas"/>
              </a:rPr>
              <a:t>#return eval(type + "()")</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type</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a:t>
            </a:r>
            <a:r>
              <a:rPr b="0" lang="es-AR" sz="900" spc="-1" strike="noStrike">
                <a:solidFill>
                  <a:srgbClr val="dd1144"/>
                </a:solidFill>
                <a:latin typeface="Consolas"/>
                <a:ea typeface="Consolas"/>
              </a:rPr>
              <a:t>"Circle"</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return</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Circle</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type</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a:t>
            </a:r>
            <a:r>
              <a:rPr b="0" lang="es-AR" sz="900" spc="-1" strike="noStrike">
                <a:solidFill>
                  <a:srgbClr val="dd1144"/>
                </a:solidFill>
                <a:latin typeface="Consolas"/>
                <a:ea typeface="Consolas"/>
              </a:rPr>
              <a:t>"Square"</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return</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Square</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assert</a:t>
            </a:r>
            <a:r>
              <a:rPr b="0" lang="es-AR" sz="900" spc="-1" strike="noStrike">
                <a:solidFill>
                  <a:srgbClr val="404040"/>
                </a:solidFill>
                <a:latin typeface="Consolas"/>
                <a:ea typeface="Consolas"/>
              </a:rPr>
              <a:t> </a:t>
            </a:r>
            <a:r>
              <a:rPr b="0" lang="es-AR" sz="900" spc="-1" strike="noStrike">
                <a:solidFill>
                  <a:srgbClr val="009999"/>
                </a:solidFill>
                <a:latin typeface="Consolas"/>
                <a:ea typeface="Consolas"/>
              </a:rPr>
              <a:t>0</a:t>
            </a:r>
            <a:r>
              <a:rPr b="0" lang="es-AR" sz="900" spc="-1" strike="noStrike">
                <a:solidFill>
                  <a:srgbClr val="404040"/>
                </a:solidFill>
                <a:latin typeface="Consolas"/>
                <a:ea typeface="Consolas"/>
              </a:rPr>
              <a:t>, </a:t>
            </a:r>
            <a:r>
              <a:rPr b="0" lang="es-AR" sz="900" spc="-1" strike="noStrike">
                <a:solidFill>
                  <a:srgbClr val="dd1144"/>
                </a:solidFill>
                <a:latin typeface="Consolas"/>
                <a:ea typeface="Consolas"/>
              </a:rPr>
              <a:t>"Bad shape creation: "</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type</a:t>
            </a:r>
            <a:b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factory</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staticmethod</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factory</a:t>
            </a:r>
            <a:r>
              <a:rPr b="0" lang="es-AR" sz="900" spc="-1" strike="noStrike">
                <a:solidFill>
                  <a:srgbClr val="404040"/>
                </a:solidFill>
                <a:latin typeface="Consolas"/>
                <a:ea typeface="Consolas"/>
              </a:rPr>
              <a:t>)</a:t>
            </a:r>
            <a:br/>
            <a:br/>
            <a:r>
              <a:rPr b="1" lang="es-AR" sz="900" spc="-1" strike="noStrike">
                <a:solidFill>
                  <a:srgbClr val="404040"/>
                </a:solidFill>
                <a:latin typeface="Consolas"/>
                <a:ea typeface="Consolas"/>
              </a:rPr>
              <a:t>class</a:t>
            </a:r>
            <a:r>
              <a:rPr b="0" lang="es-AR" sz="900" spc="-1" strike="noStrike">
                <a:solidFill>
                  <a:srgbClr val="404040"/>
                </a:solidFill>
                <a:latin typeface="Consolas"/>
                <a:ea typeface="Consolas"/>
              </a:rPr>
              <a:t> </a:t>
            </a:r>
            <a:r>
              <a:rPr b="1" lang="es-AR" sz="900" spc="-1" strike="noStrike">
                <a:solidFill>
                  <a:srgbClr val="445588"/>
                </a:solidFill>
                <a:latin typeface="Consolas"/>
                <a:ea typeface="Consolas"/>
              </a:rPr>
              <a:t>Circle</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Shape</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draw</a:t>
            </a:r>
            <a:r>
              <a:rPr b="0" lang="es-AR" sz="900" spc="-1" strike="noStrike">
                <a:solidFill>
                  <a:srgbClr val="404040"/>
                </a:solidFill>
                <a:latin typeface="Consolas"/>
                <a:ea typeface="Consolas"/>
              </a:rPr>
              <a:t>(</a:t>
            </a:r>
            <a:r>
              <a:rPr b="0" lang="es-AR" sz="900" spc="-1" strike="noStrike">
                <a:solidFill>
                  <a:srgbClr val="999999"/>
                </a:solidFill>
                <a:latin typeface="Consolas"/>
                <a:ea typeface="Consolas"/>
              </a:rPr>
              <a:t>self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print</a:t>
            </a:r>
            <a:r>
              <a:rPr b="0" lang="es-AR" sz="900" spc="-1" strike="noStrike">
                <a:solidFill>
                  <a:srgbClr val="404040"/>
                </a:solidFill>
                <a:latin typeface="Consolas"/>
                <a:ea typeface="Consolas"/>
              </a:rPr>
              <a:t>(</a:t>
            </a:r>
            <a:r>
              <a:rPr b="0" lang="es-AR" sz="900" spc="-1" strike="noStrike">
                <a:solidFill>
                  <a:srgbClr val="dd1144"/>
                </a:solidFill>
                <a:latin typeface="Consolas"/>
                <a:ea typeface="Consolas"/>
              </a:rPr>
              <a:t>"Circle.draw"</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erase</a:t>
            </a:r>
            <a:r>
              <a:rPr b="0" lang="es-AR" sz="900" spc="-1" strike="noStrike">
                <a:solidFill>
                  <a:srgbClr val="404040"/>
                </a:solidFill>
                <a:latin typeface="Consolas"/>
                <a:ea typeface="Consolas"/>
              </a:rPr>
              <a:t>(</a:t>
            </a:r>
            <a:r>
              <a:rPr b="0" lang="es-AR" sz="900" spc="-1" strike="noStrike">
                <a:solidFill>
                  <a:srgbClr val="999999"/>
                </a:solidFill>
                <a:latin typeface="Consolas"/>
                <a:ea typeface="Consolas"/>
              </a:rPr>
              <a:t>self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print</a:t>
            </a:r>
            <a:r>
              <a:rPr b="0" lang="es-AR" sz="900" spc="-1" strike="noStrike">
                <a:solidFill>
                  <a:srgbClr val="404040"/>
                </a:solidFill>
                <a:latin typeface="Consolas"/>
                <a:ea typeface="Consolas"/>
              </a:rPr>
              <a:t>(</a:t>
            </a:r>
            <a:r>
              <a:rPr b="0" lang="es-AR" sz="900" spc="-1" strike="noStrike">
                <a:solidFill>
                  <a:srgbClr val="dd1144"/>
                </a:solidFill>
                <a:latin typeface="Consolas"/>
                <a:ea typeface="Consolas"/>
              </a:rPr>
              <a:t>"Circle.erase"</a:t>
            </a:r>
            <a:r>
              <a:rPr b="0" lang="es-AR" sz="900" spc="-1" strike="noStrike">
                <a:solidFill>
                  <a:srgbClr val="404040"/>
                </a:solidFill>
                <a:latin typeface="Consolas"/>
                <a:ea typeface="Consolas"/>
              </a:rPr>
              <a:t>)</a:t>
            </a:r>
            <a:br/>
            <a:br/>
            <a:r>
              <a:rPr b="1" lang="es-AR" sz="900" spc="-1" strike="noStrike">
                <a:solidFill>
                  <a:srgbClr val="404040"/>
                </a:solidFill>
                <a:latin typeface="Consolas"/>
                <a:ea typeface="Consolas"/>
              </a:rPr>
              <a:t>class</a:t>
            </a:r>
            <a:r>
              <a:rPr b="0" lang="es-AR" sz="900" spc="-1" strike="noStrike">
                <a:solidFill>
                  <a:srgbClr val="404040"/>
                </a:solidFill>
                <a:latin typeface="Consolas"/>
                <a:ea typeface="Consolas"/>
              </a:rPr>
              <a:t> </a:t>
            </a:r>
            <a:r>
              <a:rPr b="1" lang="es-AR" sz="900" spc="-1" strike="noStrike">
                <a:solidFill>
                  <a:srgbClr val="445588"/>
                </a:solidFill>
                <a:latin typeface="Consolas"/>
                <a:ea typeface="Consolas"/>
              </a:rPr>
              <a:t>Square</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Shape</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draw</a:t>
            </a:r>
            <a:r>
              <a:rPr b="0" lang="es-AR" sz="900" spc="-1" strike="noStrike">
                <a:solidFill>
                  <a:srgbClr val="404040"/>
                </a:solidFill>
                <a:latin typeface="Consolas"/>
                <a:ea typeface="Consolas"/>
              </a:rPr>
              <a:t>(</a:t>
            </a:r>
            <a:r>
              <a:rPr b="0" lang="es-AR" sz="900" spc="-1" strike="noStrike">
                <a:solidFill>
                  <a:srgbClr val="999999"/>
                </a:solidFill>
                <a:latin typeface="Consolas"/>
                <a:ea typeface="Consolas"/>
              </a:rPr>
              <a:t>self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print</a:t>
            </a:r>
            <a:r>
              <a:rPr b="0" lang="es-AR" sz="900" spc="-1" strike="noStrike">
                <a:solidFill>
                  <a:srgbClr val="404040"/>
                </a:solidFill>
                <a:latin typeface="Consolas"/>
                <a:ea typeface="Consolas"/>
              </a:rPr>
              <a:t>(</a:t>
            </a:r>
            <a:r>
              <a:rPr b="0" lang="es-AR" sz="900" spc="-1" strike="noStrike">
                <a:solidFill>
                  <a:srgbClr val="dd1144"/>
                </a:solidFill>
                <a:latin typeface="Consolas"/>
                <a:ea typeface="Consolas"/>
              </a:rPr>
              <a:t>"Square.draw"</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erase</a:t>
            </a:r>
            <a:r>
              <a:rPr b="0" lang="es-AR" sz="900" spc="-1" strike="noStrike">
                <a:solidFill>
                  <a:srgbClr val="404040"/>
                </a:solidFill>
                <a:latin typeface="Consolas"/>
                <a:ea typeface="Consolas"/>
              </a:rPr>
              <a:t>(</a:t>
            </a:r>
            <a:r>
              <a:rPr b="0" lang="es-AR" sz="900" spc="-1" strike="noStrike">
                <a:solidFill>
                  <a:srgbClr val="999999"/>
                </a:solidFill>
                <a:latin typeface="Consolas"/>
                <a:ea typeface="Consolas"/>
              </a:rPr>
              <a:t>self</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print</a:t>
            </a:r>
            <a:r>
              <a:rPr b="0" lang="es-AR" sz="900" spc="-1" strike="noStrike">
                <a:solidFill>
                  <a:srgbClr val="404040"/>
                </a:solidFill>
                <a:latin typeface="Consolas"/>
                <a:ea typeface="Consolas"/>
              </a:rPr>
              <a:t>(</a:t>
            </a:r>
            <a:r>
              <a:rPr b="0" lang="es-AR" sz="900" spc="-1" strike="noStrike">
                <a:solidFill>
                  <a:srgbClr val="dd1144"/>
                </a:solidFill>
                <a:latin typeface="Consolas"/>
                <a:ea typeface="Consolas"/>
              </a:rPr>
              <a:t>"Square.erase"</a:t>
            </a:r>
            <a:r>
              <a:rPr b="0" lang="es-AR" sz="900" spc="-1" strike="noStrike">
                <a:solidFill>
                  <a:srgbClr val="404040"/>
                </a:solidFill>
                <a:latin typeface="Consolas"/>
                <a:ea typeface="Consolas"/>
              </a:rPr>
              <a:t>)</a:t>
            </a:r>
            <a:br/>
            <a:br/>
            <a:endParaRPr b="0" lang="es-AR" sz="900" spc="-1" strike="noStrike">
              <a:latin typeface="Arial"/>
            </a:endParaRPr>
          </a:p>
        </p:txBody>
      </p:sp>
      <p:sp>
        <p:nvSpPr>
          <p:cNvPr id="138" name="CustomShape 3"/>
          <p:cNvSpPr/>
          <p:nvPr/>
        </p:nvSpPr>
        <p:spPr>
          <a:xfrm>
            <a:off x="4149360" y="1289520"/>
            <a:ext cx="4767840" cy="3628440"/>
          </a:xfrm>
          <a:prstGeom prst="rect">
            <a:avLst/>
          </a:prstGeom>
          <a:noFill/>
          <a:ln>
            <a:noFill/>
          </a:ln>
        </p:spPr>
        <p:style>
          <a:lnRef idx="0"/>
          <a:fillRef idx="0"/>
          <a:effectRef idx="0"/>
          <a:fontRef idx="minor"/>
        </p:style>
        <p:txBody>
          <a:bodyPr lIns="90000" rIns="90000" tIns="91440" bIns="91440"/>
          <a:p>
            <a:pPr marL="114480">
              <a:lnSpc>
                <a:spcPct val="115000"/>
              </a:lnSpc>
            </a:pPr>
            <a:r>
              <a:rPr b="0" i="1" lang="es-AR" sz="900" spc="-1" strike="noStrike">
                <a:solidFill>
                  <a:srgbClr val="999988"/>
                </a:solidFill>
                <a:latin typeface="Consolas"/>
                <a:ea typeface="Consolas"/>
              </a:rPr>
              <a:t># Generate shape name strings:</a:t>
            </a:r>
            <a:br/>
            <a:r>
              <a:rPr b="1" lang="es-AR" sz="900" spc="-1" strike="noStrike">
                <a:solidFill>
                  <a:srgbClr val="404040"/>
                </a:solidFill>
                <a:latin typeface="Consolas"/>
                <a:ea typeface="Consolas"/>
              </a:rPr>
              <a:t>def</a:t>
            </a:r>
            <a:r>
              <a:rPr b="0" lang="es-AR" sz="900" spc="-1" strike="noStrike">
                <a:solidFill>
                  <a:srgbClr val="404040"/>
                </a:solidFill>
                <a:latin typeface="Consolas"/>
                <a:ea typeface="Consolas"/>
              </a:rPr>
              <a:t> </a:t>
            </a:r>
            <a:r>
              <a:rPr b="1" lang="es-AR" sz="900" spc="-1" strike="noStrike">
                <a:solidFill>
                  <a:srgbClr val="990000"/>
                </a:solidFill>
                <a:latin typeface="Consolas"/>
                <a:ea typeface="Consolas"/>
              </a:rPr>
              <a:t>shapeNameGen</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n</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types</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a:t>
            </a:r>
            <a:r>
              <a:rPr b="1" lang="es-AR" sz="900" spc="-1" strike="noStrike">
                <a:solidFill>
                  <a:srgbClr val="404040"/>
                </a:solidFill>
                <a:latin typeface="Consolas"/>
                <a:ea typeface="Consolas"/>
              </a:rPr>
              <a:t>.</a:t>
            </a:r>
            <a:r>
              <a:rPr b="0" lang="es-AR" sz="900" spc="-1" strike="noStrike">
                <a:solidFill>
                  <a:srgbClr val="333333"/>
                </a:solidFill>
                <a:latin typeface="Consolas"/>
                <a:ea typeface="Consolas"/>
              </a:rPr>
              <a:t>__subclasses__</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for</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i</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in</a:t>
            </a:r>
            <a:r>
              <a:rPr b="0" lang="es-AR" sz="900" spc="-1" strike="noStrike">
                <a:solidFill>
                  <a:srgbClr val="404040"/>
                </a:solidFill>
                <a:latin typeface="Consolas"/>
                <a:ea typeface="Consolas"/>
              </a:rPr>
              <a:t> </a:t>
            </a:r>
            <a:r>
              <a:rPr b="0" lang="es-AR" sz="900" spc="-1" strike="noStrike">
                <a:solidFill>
                  <a:srgbClr val="0086b3"/>
                </a:solidFill>
                <a:latin typeface="Consolas"/>
                <a:ea typeface="Consolas"/>
              </a:rPr>
              <a:t>range</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n</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yield</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random</a:t>
            </a:r>
            <a:r>
              <a:rPr b="1" lang="es-AR" sz="900" spc="-1" strike="noStrike">
                <a:solidFill>
                  <a:srgbClr val="404040"/>
                </a:solidFill>
                <a:latin typeface="Consolas"/>
                <a:ea typeface="Consolas"/>
              </a:rPr>
              <a:t>.</a:t>
            </a:r>
            <a:r>
              <a:rPr b="0" lang="es-AR" sz="900" spc="-1" strike="noStrike">
                <a:solidFill>
                  <a:srgbClr val="333333"/>
                </a:solidFill>
                <a:latin typeface="Consolas"/>
                <a:ea typeface="Consolas"/>
              </a:rPr>
              <a:t>choice</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types</a:t>
            </a:r>
            <a:r>
              <a:rPr b="0" lang="es-AR" sz="900" spc="-1" strike="noStrike">
                <a:solidFill>
                  <a:srgbClr val="404040"/>
                </a:solidFill>
                <a:latin typeface="Consolas"/>
                <a:ea typeface="Consolas"/>
              </a:rPr>
              <a:t>)</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__name__</a:t>
            </a:r>
            <a:br/>
            <a:br/>
            <a:r>
              <a:rPr b="0" lang="es-AR" sz="900" spc="-1" strike="noStrike">
                <a:solidFill>
                  <a:srgbClr val="333333"/>
                </a:solidFill>
                <a:latin typeface="Consolas"/>
                <a:ea typeface="Consolas"/>
              </a:rPr>
              <a:t>shapes</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a:t>
            </a:r>
            <a:r>
              <a:rPr b="0" lang="es-AR" sz="900" spc="-1" strike="noStrike">
                <a:solidFill>
                  <a:srgbClr val="404040"/>
                </a:solidFill>
                <a:latin typeface="Consolas"/>
                <a:ea typeface="Consolas"/>
              </a:rPr>
              <a:t> [ </a:t>
            </a:r>
            <a:r>
              <a:rPr b="0" lang="es-AR" sz="900" spc="-1" strike="noStrike">
                <a:solidFill>
                  <a:srgbClr val="333333"/>
                </a:solidFill>
                <a:latin typeface="Consolas"/>
                <a:ea typeface="Consolas"/>
              </a:rPr>
              <a:t>Shape</a:t>
            </a:r>
            <a:r>
              <a:rPr b="1" lang="es-AR" sz="900" spc="-1" strike="noStrike">
                <a:solidFill>
                  <a:srgbClr val="404040"/>
                </a:solidFill>
                <a:latin typeface="Consolas"/>
                <a:ea typeface="Consolas"/>
              </a:rPr>
              <a:t>.</a:t>
            </a:r>
            <a:r>
              <a:rPr b="0" lang="es-AR" sz="900" spc="-1" strike="noStrike">
                <a:solidFill>
                  <a:srgbClr val="333333"/>
                </a:solidFill>
                <a:latin typeface="Consolas"/>
                <a:ea typeface="Consolas"/>
              </a:rPr>
              <a:t>factory</a:t>
            </a:r>
            <a:r>
              <a:rPr b="0" lang="es-AR" sz="900" spc="-1" strike="noStrike">
                <a:solidFill>
                  <a:srgbClr val="404040"/>
                </a:solidFill>
                <a:latin typeface="Consolas"/>
                <a:ea typeface="Consolas"/>
              </a:rPr>
              <a:t>(</a:t>
            </a:r>
            <a:r>
              <a:rPr b="0" lang="es-AR" sz="900" spc="-1" strike="noStrike">
                <a:solidFill>
                  <a:srgbClr val="333333"/>
                </a:solidFill>
                <a:latin typeface="Consolas"/>
                <a:ea typeface="Consolas"/>
              </a:rPr>
              <a:t>i</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for</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i</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in</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shapeNameGen</a:t>
            </a:r>
            <a:r>
              <a:rPr b="0" lang="es-AR" sz="900" spc="-1" strike="noStrike">
                <a:solidFill>
                  <a:srgbClr val="404040"/>
                </a:solidFill>
                <a:latin typeface="Consolas"/>
                <a:ea typeface="Consolas"/>
              </a:rPr>
              <a:t>(</a:t>
            </a:r>
            <a:r>
              <a:rPr b="0" lang="es-AR" sz="900" spc="-1" strike="noStrike">
                <a:solidFill>
                  <a:srgbClr val="009999"/>
                </a:solidFill>
                <a:latin typeface="Consolas"/>
                <a:ea typeface="Consolas"/>
              </a:rPr>
              <a:t>7</a:t>
            </a:r>
            <a:r>
              <a:rPr b="0" lang="es-AR" sz="900" spc="-1" strike="noStrike">
                <a:solidFill>
                  <a:srgbClr val="404040"/>
                </a:solidFill>
                <a:latin typeface="Consolas"/>
                <a:ea typeface="Consolas"/>
              </a:rPr>
              <a:t>)]</a:t>
            </a:r>
            <a:br/>
            <a:br/>
            <a:r>
              <a:rPr b="1" lang="es-AR" sz="900" spc="-1" strike="noStrike">
                <a:solidFill>
                  <a:srgbClr val="404040"/>
                </a:solidFill>
                <a:latin typeface="Consolas"/>
                <a:ea typeface="Consolas"/>
              </a:rPr>
              <a:t>for</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a:t>
            </a:r>
            <a:r>
              <a:rPr b="0" lang="es-AR" sz="900" spc="-1" strike="noStrike">
                <a:solidFill>
                  <a:srgbClr val="404040"/>
                </a:solidFill>
                <a:latin typeface="Consolas"/>
                <a:ea typeface="Consolas"/>
              </a:rPr>
              <a:t> </a:t>
            </a:r>
            <a:r>
              <a:rPr b="1" lang="es-AR" sz="900" spc="-1" strike="noStrike">
                <a:solidFill>
                  <a:srgbClr val="404040"/>
                </a:solidFill>
                <a:latin typeface="Consolas"/>
                <a:ea typeface="Consolas"/>
              </a:rPr>
              <a:t>in</a:t>
            </a: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shapes</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a:t>
            </a:r>
            <a:r>
              <a:rPr b="1" lang="es-AR" sz="900" spc="-1" strike="noStrike">
                <a:solidFill>
                  <a:srgbClr val="404040"/>
                </a:solidFill>
                <a:latin typeface="Consolas"/>
                <a:ea typeface="Consolas"/>
              </a:rPr>
              <a:t>.</a:t>
            </a:r>
            <a:r>
              <a:rPr b="0" lang="es-AR" sz="900" spc="-1" strike="noStrike">
                <a:solidFill>
                  <a:srgbClr val="333333"/>
                </a:solidFill>
                <a:latin typeface="Consolas"/>
                <a:ea typeface="Consolas"/>
              </a:rPr>
              <a:t>draw</a:t>
            </a:r>
            <a:r>
              <a:rPr b="0" lang="es-AR" sz="900" spc="-1" strike="noStrike">
                <a:solidFill>
                  <a:srgbClr val="404040"/>
                </a:solidFill>
                <a:latin typeface="Consolas"/>
                <a:ea typeface="Consolas"/>
              </a:rPr>
              <a:t>()</a:t>
            </a:r>
            <a:br/>
            <a:r>
              <a:rPr b="0" lang="es-AR" sz="900" spc="-1" strike="noStrike">
                <a:solidFill>
                  <a:srgbClr val="404040"/>
                </a:solidFill>
                <a:latin typeface="Consolas"/>
                <a:ea typeface="Consolas"/>
              </a:rPr>
              <a:t>    </a:t>
            </a:r>
            <a:r>
              <a:rPr b="0" lang="es-AR" sz="900" spc="-1" strike="noStrike">
                <a:solidFill>
                  <a:srgbClr val="333333"/>
                </a:solidFill>
                <a:latin typeface="Consolas"/>
                <a:ea typeface="Consolas"/>
              </a:rPr>
              <a:t>shape</a:t>
            </a:r>
            <a:r>
              <a:rPr b="1" lang="es-AR" sz="900" spc="-1" strike="noStrike">
                <a:solidFill>
                  <a:srgbClr val="404040"/>
                </a:solidFill>
                <a:latin typeface="Consolas"/>
                <a:ea typeface="Consolas"/>
              </a:rPr>
              <a:t>.</a:t>
            </a:r>
            <a:r>
              <a:rPr b="0" lang="es-AR" sz="900" spc="-1" strike="noStrike">
                <a:solidFill>
                  <a:srgbClr val="333333"/>
                </a:solidFill>
                <a:latin typeface="Consolas"/>
                <a:ea typeface="Consolas"/>
              </a:rPr>
              <a:t>erase</a:t>
            </a:r>
            <a:r>
              <a:rPr b="0" lang="es-AR" sz="900" spc="-1" strike="noStrike">
                <a:solidFill>
                  <a:srgbClr val="404040"/>
                </a:solidFill>
                <a:latin typeface="Consolas"/>
                <a:ea typeface="Consolas"/>
              </a:rPr>
              <a:t>()</a:t>
            </a:r>
            <a:endParaRPr b="0" lang="es-AR" sz="900" spc="-1" strike="noStrike">
              <a:latin typeface="Arial"/>
            </a:endParaRPr>
          </a:p>
          <a:p>
            <a:pPr marL="114480">
              <a:lnSpc>
                <a:spcPct val="100000"/>
              </a:lnSpc>
            </a:pPr>
            <a:endParaRPr b="0" lang="es-AR" sz="9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Objetivos.</a:t>
            </a:r>
            <a:endParaRPr b="0" lang="es-AR" sz="4200" spc="-1" strike="noStrike">
              <a:latin typeface="Arial"/>
            </a:endParaRPr>
          </a:p>
        </p:txBody>
      </p:sp>
      <p:sp>
        <p:nvSpPr>
          <p:cNvPr id="84"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Aprender qué son lo patrones de Asignación de Responsabilidades</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Aprender qué son lo patrones de diseño en Software</a:t>
            </a: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Aprender cuál o cuales usamos diariamente. </a:t>
            </a:r>
            <a:endParaRPr b="0" lang="es-AR"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MVC Model View Controller.</a:t>
            </a:r>
            <a:endParaRPr b="0" lang="es-AR" sz="4200" spc="-1" strike="noStrike">
              <a:latin typeface="Arial"/>
            </a:endParaRPr>
          </a:p>
        </p:txBody>
      </p:sp>
      <p:sp>
        <p:nvSpPr>
          <p:cNvPr id="140"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El modelo–vista–controlador (MVC) es un patrón de arquitectura de software, que separa los datos y la lógica de negocio de una aplicación de la interfaz de usuario y el módulo encargado de gestionar los eventos y las comunicaciones.</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pic>
        <p:nvPicPr>
          <p:cNvPr id="141" name="Google Shape;286;p54" descr=""/>
          <p:cNvPicPr/>
          <p:nvPr/>
        </p:nvPicPr>
        <p:blipFill>
          <a:blip r:embed="rId1"/>
          <a:stretch/>
        </p:blipFill>
        <p:spPr>
          <a:xfrm>
            <a:off x="1973880" y="2515320"/>
            <a:ext cx="4386960" cy="206316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MVC Model View Controller.</a:t>
            </a:r>
            <a:endParaRPr b="0" lang="es-AR" sz="4200" spc="-1" strike="noStrike">
              <a:latin typeface="Arial"/>
            </a:endParaRPr>
          </a:p>
        </p:txBody>
      </p:sp>
      <p:sp>
        <p:nvSpPr>
          <p:cNvPr id="14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1" lang="es-AR" sz="1800" spc="-1" strike="noStrike">
                <a:solidFill>
                  <a:srgbClr val="000000"/>
                </a:solidFill>
                <a:latin typeface="Open Sans"/>
                <a:ea typeface="Open Sans"/>
              </a:rPr>
              <a:t>El Modelo:</a:t>
            </a:r>
            <a:r>
              <a:rPr b="0" lang="es-AR" sz="1800" spc="-1" strike="noStrike">
                <a:solidFill>
                  <a:srgbClr val="000000"/>
                </a:solidFill>
                <a:latin typeface="Open Sans"/>
                <a:ea typeface="Open Sans"/>
              </a:rPr>
              <a:t> Es la r</a:t>
            </a:r>
            <a:r>
              <a:rPr b="1" lang="es-AR" sz="1800" spc="-1" strike="noStrike">
                <a:solidFill>
                  <a:srgbClr val="000000"/>
                </a:solidFill>
                <a:latin typeface="Open Sans"/>
                <a:ea typeface="Open Sans"/>
              </a:rPr>
              <a:t>epresentación de la información</a:t>
            </a:r>
            <a:r>
              <a:rPr b="0" lang="es-AR" sz="1800" spc="-1" strike="noStrike">
                <a:solidFill>
                  <a:srgbClr val="000000"/>
                </a:solidFill>
                <a:latin typeface="Open Sans"/>
                <a:ea typeface="Open Sans"/>
              </a:rPr>
              <a:t> con la cual el sistema opera, por lo que gestiona todos los accesos a dicha información. Envía a la 'vista' aquella parte de la información que en cada momento se le solicita para que sea mostrada. Las peticiones de acceso o manipulación de información llegan al 'modelo' a través del 'controlador'.</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MVC Model View Controller.</a:t>
            </a:r>
            <a:endParaRPr b="0" lang="es-AR" sz="4200" spc="-1" strike="noStrike">
              <a:latin typeface="Arial"/>
            </a:endParaRPr>
          </a:p>
        </p:txBody>
      </p:sp>
      <p:sp>
        <p:nvSpPr>
          <p:cNvPr id="14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1" lang="es-AR" sz="1800" spc="-1" strike="noStrike">
                <a:solidFill>
                  <a:srgbClr val="000000"/>
                </a:solidFill>
                <a:latin typeface="Open Sans"/>
                <a:ea typeface="Open Sans"/>
              </a:rPr>
              <a:t>El Controlador:</a:t>
            </a:r>
            <a:r>
              <a:rPr b="0" lang="es-AR" sz="1800" spc="-1" strike="noStrike">
                <a:solidFill>
                  <a:srgbClr val="000000"/>
                </a:solidFill>
                <a:latin typeface="Open Sans"/>
                <a:ea typeface="Open Sans"/>
              </a:rPr>
              <a:t> Responde a eventos e invoca peticiones al 'modelo' cuando se hace alguna solicitud sobre la información. También puede enviar comandos a su 'vista' asociada si se solicita un cambio en la forma en que se presenta el 'modelo, se podría decir que el 'controlador' hace de intermediario entre la 'vista' y el 'modelo'.</a:t>
            </a:r>
            <a:endParaRPr b="0" lang="es-AR" sz="1800" spc="-1" strike="noStrike">
              <a:latin typeface="Arial"/>
            </a:endParaRPr>
          </a:p>
          <a:p>
            <a:pPr>
              <a:lnSpc>
                <a:spcPct val="115000"/>
              </a:lnSpc>
              <a:spcBef>
                <a:spcPts val="1599"/>
              </a:spcBef>
            </a:pPr>
            <a:r>
              <a:rPr b="1" lang="es-AR" sz="1800" spc="-1" strike="noStrike">
                <a:solidFill>
                  <a:srgbClr val="000000"/>
                </a:solidFill>
                <a:latin typeface="Open Sans"/>
                <a:ea typeface="Open Sans"/>
              </a:rPr>
              <a:t>La Vista: </a:t>
            </a:r>
            <a:r>
              <a:rPr b="0" lang="es-AR" sz="1800" spc="-1" strike="noStrike">
                <a:solidFill>
                  <a:srgbClr val="000000"/>
                </a:solidFill>
                <a:latin typeface="Open Sans"/>
                <a:ea typeface="Open Sans"/>
              </a:rPr>
              <a:t>Presenta el 'modelo' (información y lógica de negocio) en un formato adecuado para interactuar (usualmente la interfaz de usuario) por tanto requiere de dicho 'modelo' la información que debe representar como salida.</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MTV Pattern - Django </a:t>
            </a:r>
            <a:endParaRPr b="0" lang="es-AR" sz="4200" spc="-1" strike="noStrike">
              <a:latin typeface="Arial"/>
            </a:endParaRPr>
          </a:p>
        </p:txBody>
      </p:sp>
      <p:sp>
        <p:nvSpPr>
          <p:cNvPr id="14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Django utiliza un patrón que se llama Model Template View. (una modificación de MVC)</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El </a:t>
            </a:r>
            <a:r>
              <a:rPr b="1" lang="es-AR" sz="1800" spc="-1" strike="noStrike">
                <a:solidFill>
                  <a:srgbClr val="000000"/>
                </a:solidFill>
                <a:latin typeface="Open Sans"/>
                <a:ea typeface="Open Sans"/>
              </a:rPr>
              <a:t>modelo</a:t>
            </a:r>
            <a:r>
              <a:rPr b="0" lang="es-AR" sz="1800" spc="-1" strike="noStrike">
                <a:solidFill>
                  <a:srgbClr val="000000"/>
                </a:solidFill>
                <a:latin typeface="Open Sans"/>
                <a:ea typeface="Open Sans"/>
              </a:rPr>
              <a:t> define los datos almacenados, se encuentra en forma de clases de Python, cada tipo de dato que debe ser almacenado se encuentra en una variable con ciertos parámetros, posee métodos también. Todo esto permite indicar y controlar el comportamiento de los datos.</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MTV Pattern - Django </a:t>
            </a:r>
            <a:endParaRPr b="0" lang="es-AR" sz="4200" spc="-1" strike="noStrike">
              <a:latin typeface="Arial"/>
            </a:endParaRPr>
          </a:p>
        </p:txBody>
      </p:sp>
      <p:sp>
        <p:nvSpPr>
          <p:cNvPr id="14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La </a:t>
            </a:r>
            <a:r>
              <a:rPr b="1" lang="es-AR" sz="1800" spc="-1" strike="noStrike">
                <a:solidFill>
                  <a:srgbClr val="000000"/>
                </a:solidFill>
                <a:latin typeface="Open Sans"/>
                <a:ea typeface="Open Sans"/>
              </a:rPr>
              <a:t>vista</a:t>
            </a:r>
            <a:r>
              <a:rPr b="0" lang="es-AR" sz="1800" spc="-1" strike="noStrike">
                <a:solidFill>
                  <a:srgbClr val="000000"/>
                </a:solidFill>
                <a:latin typeface="Open Sans"/>
                <a:ea typeface="Open Sans"/>
              </a:rPr>
              <a:t> se presenta en forma de funciones en Python, su propósito es determinar qué datos serán visualizados, se encarga de tareas conocidas como el envío de correo electrónico, la autenticación con servicios externos y la validación de datos a través de formularios. Lo más importante a entender con respecto a la vista es que no tiene nada que ver con el estilo de presentación de los datos, sólo se encarga de los datos, la presentación es tarea de la plantilla.</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La </a:t>
            </a:r>
            <a:r>
              <a:rPr b="1" lang="es-AR" sz="1800" spc="-1" strike="noStrike">
                <a:solidFill>
                  <a:srgbClr val="000000"/>
                </a:solidFill>
                <a:latin typeface="Open Sans"/>
                <a:ea typeface="Open Sans"/>
              </a:rPr>
              <a:t>plantilla</a:t>
            </a:r>
            <a:r>
              <a:rPr b="0" lang="es-AR" sz="1800" spc="-1" strike="noStrike">
                <a:solidFill>
                  <a:srgbClr val="000000"/>
                </a:solidFill>
                <a:latin typeface="Open Sans"/>
                <a:ea typeface="Open Sans"/>
              </a:rPr>
              <a:t> es básicamente una página HTML con algunas etiquetas extras propias de Django. No solamente crea contenido en HTML (también XML, CSS, Javascript, CSV, etc).</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MTV Pattern - Django </a:t>
            </a:r>
            <a:endParaRPr b="0" lang="es-AR" sz="4200" spc="-1" strike="noStrike">
              <a:latin typeface="Arial"/>
            </a:endParaRPr>
          </a:p>
        </p:txBody>
      </p:sp>
      <p:pic>
        <p:nvPicPr>
          <p:cNvPr id="151" name="Google Shape;316;p59" descr=""/>
          <p:cNvPicPr/>
          <p:nvPr/>
        </p:nvPicPr>
        <p:blipFill>
          <a:blip r:embed="rId1"/>
          <a:stretch/>
        </p:blipFill>
        <p:spPr>
          <a:xfrm>
            <a:off x="1617120" y="1292760"/>
            <a:ext cx="5648040" cy="335340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Ejercicio</a:t>
            </a:r>
            <a:endParaRPr b="0" lang="es-AR" sz="4200" spc="-1" strike="noStrike">
              <a:latin typeface="Arial"/>
            </a:endParaRPr>
          </a:p>
        </p:txBody>
      </p:sp>
      <p:sp>
        <p:nvSpPr>
          <p:cNvPr id="15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endParaRPr b="0" lang="es-AR" sz="1800" spc="-1" strike="noStrike">
              <a:latin typeface="Arial"/>
            </a:endParaRPr>
          </a:p>
          <a:p>
            <a:pPr marL="457200" indent="-342360">
              <a:lnSpc>
                <a:spcPct val="115000"/>
              </a:lnSpc>
              <a:buClr>
                <a:srgbClr val="000000"/>
              </a:buClr>
              <a:buFont typeface="Open Sans"/>
              <a:buAutoNum type="arabicPeriod"/>
            </a:pPr>
            <a:r>
              <a:rPr b="0" lang="es-AR" sz="1800" spc="-1" strike="noStrike">
                <a:solidFill>
                  <a:srgbClr val="000000"/>
                </a:solidFill>
                <a:latin typeface="Open Sans"/>
                <a:ea typeface="Open Sans"/>
              </a:rPr>
              <a:t>Vamos a elegir un patrón de diseño de los vistos en la tabla y buscar información e implementación. Para la próxima clase traer filminas del mismo e explicarlo de manera individual.</a:t>
            </a:r>
            <a:endParaRPr b="0" lang="es-AR"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60912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Patrón de Asignación de Responsabilidad (GRASP)</a:t>
            </a:r>
            <a:endParaRPr b="0" lang="es-AR" sz="4200" spc="-1" strike="noStrike">
              <a:latin typeface="Arial"/>
            </a:endParaRPr>
          </a:p>
        </p:txBody>
      </p:sp>
      <p:sp>
        <p:nvSpPr>
          <p:cNvPr id="86"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endParaRPr b="0" lang="es-AR" sz="1800" spc="-1" strike="noStrike">
              <a:latin typeface="Arial"/>
            </a:endParaRPr>
          </a:p>
          <a:p>
            <a:pPr>
              <a:lnSpc>
                <a:spcPct val="115000"/>
              </a:lnSpc>
            </a:pPr>
            <a:endParaRPr b="0" lang="es-AR" sz="1800" spc="-1" strike="noStrike">
              <a:latin typeface="Arial"/>
            </a:endParaRPr>
          </a:p>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Acrónimo de General Responsibility Assignment Software Patterns. </a:t>
            </a:r>
            <a:endParaRPr b="0" lang="es-AR" sz="1800" spc="-1" strike="noStrike">
              <a:latin typeface="Arial"/>
            </a:endParaRPr>
          </a:p>
          <a:p>
            <a:pPr marL="457200" indent="-342360">
              <a:lnSpc>
                <a:spcPct val="115000"/>
              </a:lnSpc>
              <a:spcBef>
                <a:spcPts val="1599"/>
              </a:spcBef>
              <a:buClr>
                <a:srgbClr val="000000"/>
              </a:buClr>
              <a:buFont typeface="Open Sans"/>
              <a:buChar char="●"/>
            </a:pPr>
            <a:r>
              <a:rPr b="0" lang="es-AR" sz="1800" spc="-1" strike="noStrike">
                <a:solidFill>
                  <a:srgbClr val="000000"/>
                </a:solidFill>
                <a:latin typeface="Open Sans"/>
                <a:ea typeface="Open Sans"/>
              </a:rPr>
              <a:t>Como su nombre lo indica, estos patrones nos indican cual es la manera de asignar responsabilidades a objetos software, o sea describen los </a:t>
            </a:r>
            <a:r>
              <a:rPr b="1" lang="es-AR" sz="1800" spc="-1" strike="noStrike">
                <a:solidFill>
                  <a:srgbClr val="000000"/>
                </a:solidFill>
                <a:latin typeface="Open Sans"/>
                <a:ea typeface="Open Sans"/>
              </a:rPr>
              <a:t>principios fundamentales para asignar responsabilidades a los objetos</a:t>
            </a:r>
            <a:r>
              <a:rPr b="0" lang="es-AR" sz="1800" spc="-1" strike="noStrike">
                <a:solidFill>
                  <a:srgbClr val="000000"/>
                </a:solidFill>
                <a:latin typeface="Open Sans"/>
                <a:ea typeface="Open Sans"/>
              </a:rPr>
              <a:t>.</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68200" y="90900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Experto en Información</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Creador</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Bajo Acoplamiento</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Alta Cohesión</a:t>
            </a:r>
            <a:endParaRPr b="0" lang="es-AR" sz="1800" spc="-1" strike="noStrike">
              <a:latin typeface="Arial"/>
            </a:endParaRPr>
          </a:p>
          <a:p>
            <a:pPr>
              <a:lnSpc>
                <a:spcPct val="115000"/>
              </a:lnSpc>
              <a:spcBef>
                <a:spcPts val="1599"/>
              </a:spcBef>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Fabricación Pura</a:t>
            </a:r>
            <a:endParaRPr b="0" lang="es-AR" sz="1800" spc="-1" strike="noStrike">
              <a:latin typeface="Arial"/>
            </a:endParaRPr>
          </a:p>
          <a:p>
            <a:pPr>
              <a:lnSpc>
                <a:spcPct val="115000"/>
              </a:lnSpc>
              <a:spcBef>
                <a:spcPts val="1599"/>
              </a:spcBef>
              <a:spcAft>
                <a:spcPts val="1599"/>
              </a:spcAft>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Controlador</a:t>
            </a:r>
            <a:endParaRPr b="0" lang="es-AR"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Experto en información</a:t>
            </a:r>
            <a:endParaRPr b="0" lang="es-AR" sz="4200" spc="-1" strike="noStrike">
              <a:latin typeface="Arial"/>
            </a:endParaRPr>
          </a:p>
        </p:txBody>
      </p:sp>
      <p:sp>
        <p:nvSpPr>
          <p:cNvPr id="8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endParaRPr b="0" lang="es-AR" sz="1800" spc="-1" strike="noStrike">
              <a:latin typeface="Arial"/>
            </a:endParaRPr>
          </a:p>
          <a:p>
            <a:pPr>
              <a:lnSpc>
                <a:spcPct val="115000"/>
              </a:lnSpc>
            </a:pPr>
            <a:endParaRPr b="0" lang="es-AR" sz="1800" spc="-1" strike="noStrike">
              <a:latin typeface="Arial"/>
            </a:endParaRPr>
          </a:p>
          <a:p>
            <a:pPr>
              <a:lnSpc>
                <a:spcPct val="115000"/>
              </a:lnSpc>
            </a:pPr>
            <a:r>
              <a:rPr b="0" lang="es-AR" sz="1800" spc="-1" strike="noStrike">
                <a:solidFill>
                  <a:srgbClr val="000000"/>
                </a:solidFill>
                <a:latin typeface="Open Sans"/>
                <a:ea typeface="Open Sans"/>
              </a:rPr>
              <a:t>Sugiere que debemos asignar las responsabilidades a aquellos objetos (o clases de objetos) que disponen de la información para hacerlo.</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Experto en información</a:t>
            </a:r>
            <a:endParaRPr b="0" lang="es-AR" sz="4200" spc="-1" strike="noStrike">
              <a:latin typeface="Arial"/>
            </a:endParaRPr>
          </a:p>
        </p:txBody>
      </p:sp>
      <p:sp>
        <p:nvSpPr>
          <p:cNvPr id="91" name="CustomShape 2"/>
          <p:cNvSpPr/>
          <p:nvPr/>
        </p:nvSpPr>
        <p:spPr>
          <a:xfrm>
            <a:off x="311760" y="107280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200" spc="-1" strike="noStrike">
                <a:solidFill>
                  <a:srgbClr val="000000"/>
                </a:solidFill>
                <a:latin typeface="Open Sans"/>
                <a:ea typeface="Open Sans"/>
              </a:rPr>
              <a:t>- Tenemos una venta (en un supermercado, por ejemplo), y esa venta está compuesta por un cliente, varios artículos, una fecha, y un monto total. </a:t>
            </a:r>
            <a:endParaRPr b="0" lang="es-AR" sz="1200" spc="-1" strike="noStrike">
              <a:latin typeface="Arial"/>
            </a:endParaRPr>
          </a:p>
          <a:p>
            <a:pPr>
              <a:lnSpc>
                <a:spcPct val="115000"/>
              </a:lnSpc>
              <a:spcBef>
                <a:spcPts val="1599"/>
              </a:spcBef>
            </a:pPr>
            <a:r>
              <a:rPr b="0" lang="es-AR" sz="1200" spc="-1" strike="noStrike">
                <a:solidFill>
                  <a:srgbClr val="000000"/>
                </a:solidFill>
                <a:latin typeface="Open Sans"/>
                <a:ea typeface="Open Sans"/>
              </a:rPr>
              <a:t>- Ahora supongamos que tenemos que crear un método que nos devuelva el total de la venta: </a:t>
            </a:r>
            <a:endParaRPr b="0" lang="es-AR" sz="1200" spc="-1" strike="noStrike">
              <a:latin typeface="Arial"/>
            </a:endParaRPr>
          </a:p>
          <a:p>
            <a:pPr>
              <a:lnSpc>
                <a:spcPct val="115000"/>
              </a:lnSpc>
              <a:spcBef>
                <a:spcPts val="1599"/>
              </a:spcBef>
            </a:pPr>
            <a:r>
              <a:rPr b="0" lang="es-AR" sz="1200" spc="-1" strike="noStrike">
                <a:solidFill>
                  <a:srgbClr val="000000"/>
                </a:solidFill>
                <a:latin typeface="Open Sans"/>
                <a:ea typeface="Open Sans"/>
              </a:rPr>
              <a:t>- Quién es el responsable de realizar dicha tarea?  </a:t>
            </a:r>
            <a:endParaRPr b="0" lang="es-AR" sz="1200" spc="-1" strike="noStrike">
              <a:latin typeface="Arial"/>
            </a:endParaRPr>
          </a:p>
          <a:p>
            <a:pPr>
              <a:lnSpc>
                <a:spcPct val="115000"/>
              </a:lnSpc>
              <a:spcBef>
                <a:spcPts val="1599"/>
              </a:spcBef>
            </a:pPr>
            <a:r>
              <a:rPr b="0" lang="es-AR" sz="1200" spc="-1" strike="noStrike">
                <a:solidFill>
                  <a:srgbClr val="000000"/>
                </a:solidFill>
                <a:latin typeface="Open Sans"/>
                <a:ea typeface="Open Sans"/>
              </a:rPr>
              <a:t>- El Model Venta conoce cada uno de los artículos que la integran, registrados en líneas de venta. Cada línea de venta, contiene un artículo, la cantidad, y su subtotal. </a:t>
            </a:r>
            <a:endParaRPr b="0" lang="es-AR" sz="1200" spc="-1" strike="noStrike">
              <a:latin typeface="Arial"/>
            </a:endParaRPr>
          </a:p>
          <a:p>
            <a:pPr>
              <a:lnSpc>
                <a:spcPct val="115000"/>
              </a:lnSpc>
              <a:spcBef>
                <a:spcPts val="1599"/>
              </a:spcBef>
            </a:pPr>
            <a:r>
              <a:rPr b="0" lang="es-AR" sz="1200" spc="-1" strike="noStrike">
                <a:solidFill>
                  <a:srgbClr val="000000"/>
                </a:solidFill>
                <a:latin typeface="Open Sans"/>
                <a:ea typeface="Open Sans"/>
              </a:rPr>
              <a:t>- Bajo esta situación, podemos decir que el experto de información, para ofrecernos el total de la venta, es la misma venta, implementando el método obtener_total(). </a:t>
            </a:r>
            <a:endParaRPr b="0" lang="es-AR" sz="1200" spc="-1" strike="noStrike">
              <a:latin typeface="Arial"/>
            </a:endParaRPr>
          </a:p>
          <a:p>
            <a:pPr>
              <a:lnSpc>
                <a:spcPct val="115000"/>
              </a:lnSpc>
              <a:spcBef>
                <a:spcPts val="1599"/>
              </a:spcBef>
            </a:pPr>
            <a:r>
              <a:rPr b="0" lang="es-AR" sz="1200" spc="-1" strike="noStrike">
                <a:solidFill>
                  <a:srgbClr val="000000"/>
                </a:solidFill>
                <a:latin typeface="Open Sans"/>
                <a:ea typeface="Open Sans"/>
              </a:rPr>
              <a:t>- Un objeto puede ser "experto en información", pero necesitar para ello la colaboración de otros objetos. </a:t>
            </a:r>
            <a:endParaRPr b="0" lang="es-AR" sz="1200" spc="-1" strike="noStrike">
              <a:latin typeface="Arial"/>
            </a:endParaRPr>
          </a:p>
          <a:p>
            <a:pPr>
              <a:lnSpc>
                <a:spcPct val="115000"/>
              </a:lnSpc>
              <a:spcBef>
                <a:spcPts val="1599"/>
              </a:spcBef>
              <a:spcAft>
                <a:spcPts val="1599"/>
              </a:spcAft>
            </a:pPr>
            <a:endParaRPr b="0" lang="es-AR"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Creador</a:t>
            </a:r>
            <a:endParaRPr b="0" lang="es-AR" sz="4200" spc="-1" strike="noStrike">
              <a:latin typeface="Arial"/>
            </a:endParaRPr>
          </a:p>
        </p:txBody>
      </p:sp>
      <p:sp>
        <p:nvSpPr>
          <p:cNvPr id="9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pen Sans"/>
              <a:buChar char="●"/>
            </a:pPr>
            <a:r>
              <a:rPr b="0" lang="es-AR" sz="1800" spc="-1" strike="noStrike">
                <a:solidFill>
                  <a:srgbClr val="000000"/>
                </a:solidFill>
                <a:latin typeface="Open Sans"/>
                <a:ea typeface="Open Sans"/>
              </a:rPr>
              <a:t> </a:t>
            </a:r>
            <a:r>
              <a:rPr b="0" lang="es-AR" sz="1800" spc="-1" strike="noStrike">
                <a:solidFill>
                  <a:srgbClr val="000000"/>
                </a:solidFill>
                <a:latin typeface="Open Sans"/>
                <a:ea typeface="Open Sans"/>
              </a:rPr>
              <a:t>"Creador" nos invita a discutir quien es el encargado (o quien debería tener la responsabilidad) de crear un determinado objeto. </a:t>
            </a:r>
            <a:endParaRPr b="0" lang="es-AR" sz="1800" spc="-1" strike="noStrike">
              <a:latin typeface="Arial"/>
            </a:endParaRPr>
          </a:p>
          <a:p>
            <a:pPr>
              <a:lnSpc>
                <a:spcPct val="115000"/>
              </a:lnSpc>
              <a:spcBef>
                <a:spcPts val="1599"/>
              </a:spcBef>
            </a:pPr>
            <a:endParaRPr b="0" lang="es-AR" sz="1800" spc="-1" strike="noStrike">
              <a:latin typeface="Arial"/>
            </a:endParaRPr>
          </a:p>
          <a:p>
            <a:pPr marL="457200" indent="-342360">
              <a:lnSpc>
                <a:spcPct val="115000"/>
              </a:lnSpc>
              <a:spcBef>
                <a:spcPts val="1599"/>
              </a:spcBef>
              <a:buClr>
                <a:srgbClr val="000000"/>
              </a:buClr>
              <a:buFont typeface="Open Sans"/>
              <a:buChar char="●"/>
            </a:pPr>
            <a:r>
              <a:rPr b="0" lang="es-AR" sz="1800" spc="-1" strike="noStrike">
                <a:solidFill>
                  <a:srgbClr val="000000"/>
                </a:solidFill>
                <a:latin typeface="Open Sans"/>
                <a:ea typeface="Open Sans"/>
              </a:rPr>
              <a:t>El patrón creador sugiere encontrar clases de objetos que estén vinculadas (o que se conozcan) para hacerlas responsables de la creación de los objetos, manteniendo así un bajo acoplamiento (concepto que se trata a continuación). </a:t>
            </a:r>
            <a:endParaRPr b="0" lang="es-AR" sz="1800" spc="-1" strike="noStrike">
              <a:latin typeface="Arial"/>
            </a:endParaRPr>
          </a:p>
          <a:p>
            <a:pPr>
              <a:lnSpc>
                <a:spcPct val="115000"/>
              </a:lnSpc>
              <a:spcBef>
                <a:spcPts val="1599"/>
              </a:spcBef>
              <a:spcAft>
                <a:spcPts val="1599"/>
              </a:spcAft>
            </a:pPr>
            <a:endParaRPr b="0" lang="es-AR"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Creador</a:t>
            </a:r>
            <a:endParaRPr b="0" lang="es-AR" sz="4200" spc="-1" strike="noStrike">
              <a:latin typeface="Arial"/>
            </a:endParaRPr>
          </a:p>
        </p:txBody>
      </p:sp>
      <p:sp>
        <p:nvSpPr>
          <p:cNvPr id="9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5000"/>
              </a:lnSpc>
            </a:pPr>
            <a:r>
              <a:rPr b="0" lang="es-AR" sz="1800" spc="-1" strike="noStrike">
                <a:solidFill>
                  <a:srgbClr val="000000"/>
                </a:solidFill>
                <a:latin typeface="Open Sans"/>
                <a:ea typeface="Open Sans"/>
              </a:rPr>
              <a:t>Para este ejemplo podemos basarnos en el caso donde hay un cajero que tiene una cola de objetos clientes. </a:t>
            </a:r>
            <a:endParaRPr b="0" lang="es-AR" sz="1800" spc="-1" strike="noStrike">
              <a:latin typeface="Arial"/>
            </a:endParaRPr>
          </a:p>
          <a:p>
            <a:pPr>
              <a:lnSpc>
                <a:spcPct val="115000"/>
              </a:lnSpc>
              <a:spcBef>
                <a:spcPts val="1599"/>
              </a:spcBef>
              <a:spcAft>
                <a:spcPts val="1599"/>
              </a:spcAft>
            </a:pPr>
            <a:r>
              <a:rPr b="0" lang="es-AR" sz="1800" spc="-1" strike="noStrike">
                <a:solidFill>
                  <a:srgbClr val="000000"/>
                </a:solidFill>
                <a:latin typeface="Open Sans"/>
                <a:ea typeface="Open Sans"/>
              </a:rPr>
              <a:t>Entonces podríamos crear un método en la Clase Cajero que se llama sumar_cliente() y que cree un nuevo OBJETO cliente y lo agregue a esa cola. </a:t>
            </a:r>
            <a:endParaRPr b="0" lang="es-AR"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5809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2019-10-23T19:03:38Z</dcterms:modified>
  <cp:revision>10</cp:revision>
  <dc:subject/>
  <dc:title/>
</cp:coreProperties>
</file>