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gif" ContentType="image/gif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920" y="756720"/>
            <a:ext cx="1080360" cy="112356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rgbClr val="eeece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7480800" y="5515560"/>
            <a:ext cx="1080360" cy="112356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rgbClr val="eeece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</a:t>
            </a:r>
            <a:r>
              <a:rPr b="0" lang="es-AR" sz="4400" spc="-1" strike="noStrike">
                <a:latin typeface="Arial"/>
              </a:rPr>
              <a:t>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045760"/>
            <a:ext cx="9142560" cy="9648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044880" y="1444320"/>
            <a:ext cx="3053160" cy="15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Ingeniería en Software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044880" y="3116520"/>
            <a:ext cx="3053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AR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pruebas de software</a:t>
            </a:r>
            <a:endParaRPr b="0" lang="es-A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Inspecciones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Desventajas: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 sustituyen las pruebas de software.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Su ejecución depende de conformar un equipo que entienda todo el proyecto pero no está inmerso en el. 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debe esperar a cada revisión para detectar errores.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Etapas de Prueba</a:t>
            </a: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	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Open Sans"/>
                <a:ea typeface="Open Sans"/>
              </a:rPr>
              <a:t>Pruebas de Desarrollo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: Durante el proceso se pone a prueba constantemente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para descubrir errores y defectos.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Open Sans"/>
                <a:ea typeface="Open Sans"/>
              </a:rPr>
              <a:t>Versiones de Prueba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: Se prueba todo un sistema en conjunto, se ponen a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prueba requerimientos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Open Sans"/>
                <a:ea typeface="Open Sans"/>
              </a:rPr>
              <a:t>Pruebas de usuario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: se realizan del lado del cliente. 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Pruebas de Desarrollo.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➢"/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Pruebas unitarias: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Se prueban las unidades mínimas, objetos o métodos.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➢"/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Pruebas de Componentes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: Se enfoca en probar las interfaces entre varios componentes.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➢"/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Pruebas de Sistema (o de integración):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Gran parte o todos los componentes se integran y se prueba como un todo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88000" y="68112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Técnicas de Prueba - Caja Negra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112" name="Google Shape;195;p39" descr=""/>
          <p:cNvPicPr/>
          <p:nvPr/>
        </p:nvPicPr>
        <p:blipFill>
          <a:blip r:embed="rId1"/>
          <a:stretch/>
        </p:blipFill>
        <p:spPr>
          <a:xfrm>
            <a:off x="565920" y="1440000"/>
            <a:ext cx="7724880" cy="338184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3085920" y="3168000"/>
            <a:ext cx="259092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latin typeface="Economica"/>
                <a:ea typeface="Economica"/>
              </a:rPr>
              <a:t>System Under Test</a:t>
            </a:r>
            <a:endParaRPr b="0" lang="es-A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75312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Técnicas de Prueba - Caja Blanca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115" name="Google Shape;202;p40" descr=""/>
          <p:cNvPicPr/>
          <p:nvPr/>
        </p:nvPicPr>
        <p:blipFill>
          <a:blip r:embed="rId1"/>
          <a:stretch/>
        </p:blipFill>
        <p:spPr>
          <a:xfrm>
            <a:off x="1433880" y="1368000"/>
            <a:ext cx="5888880" cy="314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Caja Negra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Están basadas en la definición de requerimientos o una descripción funcional del producto bajo prueba.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centran en “qué hace” el producto y no en “cómo lo hace”.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 observan el comportamiento interno, lo que dificulta la localización de defectos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118" name="Google Shape;209;p41" descr=""/>
          <p:cNvPicPr/>
          <p:nvPr/>
        </p:nvPicPr>
        <p:blipFill>
          <a:blip r:embed="rId1"/>
          <a:stretch/>
        </p:blipFill>
        <p:spPr>
          <a:xfrm>
            <a:off x="6923160" y="316080"/>
            <a:ext cx="1907640" cy="89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Pruebas unitarias.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➔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 una metodología para testear unidades individuales de código, preferentemente de forma aislada de sus dependencias 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➔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Las unidades pueden ser de distinta granularidad, porción de código, método, clase, librería, etc.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➔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Normalmente las pruebas son creadas por los mismos programadores durante el proceso de desarrollo.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➔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Normalmente se utiliza uno o mas frameworks para su sistematización y automatización.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Pruebas Unitarias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Una librería (framework) de apoyo al testing unitario ayuda a sistematizar y automatizar parte de las tareas manuales asociadas al testing: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•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Define la estructura básica de un test: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•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Inicialización | Ejercitación | Verificación | Demolición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•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Permite almacenar los tests como “scripts”.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•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Permite definir la salida esperada como parte del script.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Pruebas Unitarias Python.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Unittest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es un paquete estándar de Python que permite, como su nombre indica, hacer pruebas unitarias. Consiste en 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Hacer una clase que extienda unittest.TestCase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Añadir métodos que empiecen por "test_" con la implementación de las pruebas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Hacer aserciones para comprobar que el resultado es el esperado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Ejemplo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1760" y="1225080"/>
            <a:ext cx="8519040" cy="38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080" algn="just">
              <a:lnSpc>
                <a:spcPct val="116000"/>
              </a:lnSpc>
              <a:buClr>
                <a:srgbClr val="5c5c5c"/>
              </a:buClr>
              <a:buFont typeface="StarSymbol"/>
              <a:buAutoNum type="arabicPeriod"/>
            </a:pPr>
            <a:r>
              <a:rPr b="1" lang="es-AR" sz="1400" spc="-1" strike="noStrike">
                <a:solidFill>
                  <a:srgbClr val="006699"/>
                </a:solidFill>
                <a:latin typeface="Consolas"/>
                <a:ea typeface="Consolas"/>
              </a:rPr>
              <a:t>def</a:t>
            </a: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cuadrado(num):  </a:t>
            </a:r>
            <a:endParaRPr b="0" lang="es-AR" sz="1400" spc="-1" strike="noStrike">
              <a:latin typeface="Arial"/>
            </a:endParaRPr>
          </a:p>
          <a:p>
            <a:pPr marL="457200" indent="-316080" algn="just">
              <a:lnSpc>
                <a:spcPct val="116000"/>
              </a:lnSpc>
              <a:buClr>
                <a:srgbClr val="5c5c5c"/>
              </a:buClr>
              <a:buFont typeface="StarSymbol"/>
              <a:buAutoNum type="arabicPeriod"/>
            </a:pP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s-AR" sz="1400" spc="-1" strike="noStrike">
                <a:solidFill>
                  <a:srgbClr val="008200"/>
                </a:solidFill>
                <a:latin typeface="Consolas"/>
                <a:ea typeface="Consolas"/>
              </a:rPr>
              <a:t>"""Calcula el cuadrado de un numero."""</a:t>
            </a: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endParaRPr b="0" lang="es-AR" sz="1400" spc="-1" strike="noStrike">
              <a:latin typeface="Arial"/>
            </a:endParaRPr>
          </a:p>
          <a:p>
            <a:pPr marL="457200" indent="-316080" algn="just">
              <a:lnSpc>
                <a:spcPct val="116000"/>
              </a:lnSpc>
              <a:buClr>
                <a:srgbClr val="5c5c5c"/>
              </a:buClr>
              <a:buFont typeface="StarSymbol"/>
              <a:buAutoNum type="arabicPeriod"/>
            </a:pP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endParaRPr b="0" lang="es-AR" sz="1400" spc="-1" strike="noStrike">
              <a:latin typeface="Arial"/>
            </a:endParaRPr>
          </a:p>
          <a:p>
            <a:pPr marL="457200" indent="-316080" algn="just">
              <a:lnSpc>
                <a:spcPct val="116000"/>
              </a:lnSpc>
              <a:buClr>
                <a:srgbClr val="5c5c5c"/>
              </a:buClr>
              <a:buFont typeface="StarSymbol"/>
              <a:buAutoNum type="arabicPeriod"/>
            </a:pP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es-AR" sz="1400" spc="-1" strike="noStrike">
                <a:solidFill>
                  <a:srgbClr val="006699"/>
                </a:solidFill>
                <a:latin typeface="Consolas"/>
                <a:ea typeface="Consolas"/>
              </a:rPr>
              <a:t>return</a:t>
            </a: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num ** 2 </a:t>
            </a:r>
            <a:endParaRPr b="0" lang="es-AR" sz="1400" spc="-1" strike="noStrike">
              <a:latin typeface="Arial"/>
            </a:endParaRPr>
          </a:p>
          <a:p>
            <a:pPr algn="just">
              <a:lnSpc>
                <a:spcPct val="116000"/>
              </a:lnSpc>
            </a:pPr>
            <a:endParaRPr b="0" lang="es-AR" sz="1400" spc="-1" strike="noStrike">
              <a:latin typeface="Arial"/>
            </a:endParaRPr>
          </a:p>
          <a:p>
            <a:pPr algn="just">
              <a:lnSpc>
                <a:spcPct val="116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Test:</a:t>
            </a:r>
            <a:endParaRPr b="0" lang="es-AR" sz="1400" spc="-1" strike="noStrike">
              <a:latin typeface="Arial"/>
            </a:endParaRPr>
          </a:p>
          <a:p>
            <a:pPr algn="just">
              <a:lnSpc>
                <a:spcPct val="116000"/>
              </a:lnSpc>
            </a:pPr>
            <a:endParaRPr b="0" lang="es-AR" sz="1400" spc="-1" strike="noStrike">
              <a:latin typeface="Arial"/>
            </a:endParaRPr>
          </a:p>
          <a:p>
            <a:pPr marL="457200" indent="-316080" algn="just">
              <a:lnSpc>
                <a:spcPct val="116000"/>
              </a:lnSpc>
              <a:buClr>
                <a:srgbClr val="5c5c5c"/>
              </a:buClr>
              <a:buFont typeface="StarSymbol"/>
              <a:buAutoNum type="arabicPeriod"/>
            </a:pPr>
            <a:r>
              <a:rPr b="1" lang="es-AR" sz="1400" spc="-1" strike="noStrike">
                <a:solidFill>
                  <a:srgbClr val="006699"/>
                </a:solidFill>
                <a:latin typeface="Consolas"/>
                <a:ea typeface="Consolas"/>
              </a:rPr>
              <a:t>import</a:t>
            </a: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unittest</a:t>
            </a:r>
            <a:endParaRPr b="0" lang="es-AR" sz="1400" spc="-1" strike="noStrike">
              <a:latin typeface="Arial"/>
            </a:endParaRPr>
          </a:p>
          <a:p>
            <a:pPr marL="457200" indent="-316080" algn="just">
              <a:lnSpc>
                <a:spcPct val="116000"/>
              </a:lnSpc>
              <a:buClr>
                <a:srgbClr val="5c5c5c"/>
              </a:buClr>
              <a:buFont typeface="StarSymbol"/>
              <a:buAutoNum type="arabicPeriod"/>
            </a:pPr>
            <a:r>
              <a:rPr b="1" lang="es-AR" sz="1400" spc="-1" strike="noStrike">
                <a:solidFill>
                  <a:srgbClr val="006699"/>
                </a:solidFill>
                <a:latin typeface="Consolas"/>
                <a:ea typeface="Consolas"/>
              </a:rPr>
              <a:t>import</a:t>
            </a: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cuadrado</a:t>
            </a:r>
            <a:endParaRPr b="0" lang="es-AR" sz="1400" spc="-1" strike="noStrike">
              <a:latin typeface="Arial"/>
            </a:endParaRPr>
          </a:p>
          <a:p>
            <a:pPr marL="457200" indent="-316080" algn="just">
              <a:lnSpc>
                <a:spcPct val="116000"/>
              </a:lnSpc>
              <a:buClr>
                <a:srgbClr val="5c5c5c"/>
              </a:buClr>
              <a:buFont typeface="StarSymbol"/>
              <a:buAutoNum type="arabicPeriod"/>
            </a:pPr>
            <a:r>
              <a:rPr b="1" lang="es-AR" sz="1400" spc="-1" strike="noStrike">
                <a:solidFill>
                  <a:srgbClr val="006699"/>
                </a:solidFill>
                <a:latin typeface="Consolas"/>
                <a:ea typeface="Consolas"/>
              </a:rPr>
              <a:t>class</a:t>
            </a: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EjemploPruebas(unittest.TestCase):  </a:t>
            </a:r>
            <a:endParaRPr b="0" lang="es-AR" sz="1400" spc="-1" strike="noStrike">
              <a:latin typeface="Arial"/>
            </a:endParaRPr>
          </a:p>
          <a:p>
            <a:pPr marL="457200" indent="-316080" algn="just">
              <a:lnSpc>
                <a:spcPct val="116000"/>
              </a:lnSpc>
              <a:buClr>
                <a:srgbClr val="5c5c5c"/>
              </a:buClr>
              <a:buFont typeface="StarSymbol"/>
              <a:buAutoNum type="arabicPeriod"/>
            </a:pP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es-AR" sz="1400" spc="-1" strike="noStrike">
                <a:solidFill>
                  <a:srgbClr val="006699"/>
                </a:solidFill>
                <a:latin typeface="Consolas"/>
                <a:ea typeface="Consolas"/>
              </a:rPr>
              <a:t>def</a:t>
            </a: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test(self):  </a:t>
            </a:r>
            <a:endParaRPr b="0" lang="es-AR" sz="1400" spc="-1" strike="noStrike">
              <a:latin typeface="Arial"/>
            </a:endParaRPr>
          </a:p>
          <a:p>
            <a:pPr marL="457200" indent="-316080" algn="just">
              <a:lnSpc>
                <a:spcPct val="116000"/>
              </a:lnSpc>
              <a:buClr>
                <a:srgbClr val="5c5c5c"/>
              </a:buClr>
              <a:buFont typeface="StarSymbol"/>
              <a:buAutoNum type="arabicPeriod"/>
            </a:pP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l = [0, 1, 2, 3]  </a:t>
            </a:r>
            <a:endParaRPr b="0" lang="es-AR" sz="1400" spc="-1" strike="noStrike">
              <a:latin typeface="Arial"/>
            </a:endParaRPr>
          </a:p>
          <a:p>
            <a:pPr marL="457200" indent="-316080" algn="just">
              <a:lnSpc>
                <a:spcPct val="116000"/>
              </a:lnSpc>
              <a:buClr>
                <a:srgbClr val="5c5c5c"/>
              </a:buClr>
              <a:buFont typeface="StarSymbol"/>
              <a:buAutoNum type="arabicPeriod"/>
            </a:pP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r = [cuadrado(n) </a:t>
            </a:r>
            <a:r>
              <a:rPr b="1" lang="es-AR" sz="1400" spc="-1" strike="noStrike">
                <a:solidFill>
                  <a:srgbClr val="006699"/>
                </a:solidFill>
                <a:latin typeface="Consolas"/>
                <a:ea typeface="Consolas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n </a:t>
            </a:r>
            <a:r>
              <a:rPr b="1" lang="es-AR" sz="1400" spc="-1" strike="noStrike">
                <a:solidFill>
                  <a:srgbClr val="006699"/>
                </a:solidFill>
                <a:latin typeface="Consolas"/>
                <a:ea typeface="Consolas"/>
              </a:rPr>
              <a:t>in</a:t>
            </a: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l]  </a:t>
            </a:r>
            <a:endParaRPr b="0" lang="es-AR" sz="1400" spc="-1" strike="noStrike">
              <a:latin typeface="Arial"/>
            </a:endParaRPr>
          </a:p>
          <a:p>
            <a:pPr marL="457200" indent="-316080" algn="just">
              <a:lnSpc>
                <a:spcPct val="116000"/>
              </a:lnSpc>
              <a:buClr>
                <a:srgbClr val="5c5c5c"/>
              </a:buClr>
              <a:buFont typeface="StarSymbol"/>
              <a:buAutoNum type="arabicPeriod"/>
            </a:pP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es-AR" sz="1400" spc="-1" strike="noStrike">
                <a:solidFill>
                  <a:srgbClr val="000000"/>
                </a:solidFill>
                <a:latin typeface="Consolas"/>
                <a:ea typeface="Consolas"/>
              </a:rPr>
              <a:t>self.assertEqual(r, [0, 1, 4, 9])  </a:t>
            </a:r>
            <a:endParaRPr b="0" lang="es-AR" sz="1400" spc="-1" strike="noStrike">
              <a:latin typeface="Arial"/>
            </a:endParaRPr>
          </a:p>
          <a:p>
            <a:pPr algn="just">
              <a:lnSpc>
                <a:spcPct val="116000"/>
              </a:lnSpc>
            </a:pP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Objetivos de la Clase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Qué son las pruebas del software.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Pruebas unitarias, de caja blanca y caja negra.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Coverage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Mocks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Estructura básica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80000"/>
              </a:lnSpc>
            </a:pPr>
            <a:r>
              <a:rPr b="1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import</a:t>
            </a:r>
            <a:r>
              <a:rPr b="0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s-AR" sz="1400" spc="-1" strike="noStrike">
                <a:solidFill>
                  <a:srgbClr val="555555"/>
                </a:solidFill>
                <a:latin typeface="Verdana"/>
                <a:ea typeface="Verdana"/>
              </a:rPr>
              <a:t>unittest</a:t>
            </a:r>
            <a:br/>
            <a:br/>
            <a:r>
              <a:rPr b="1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class</a:t>
            </a:r>
            <a:r>
              <a:rPr b="0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1" lang="es-AR" sz="1400" spc="-1" strike="noStrike">
                <a:solidFill>
                  <a:srgbClr val="445588"/>
                </a:solidFill>
                <a:latin typeface="Verdana"/>
                <a:ea typeface="Verdana"/>
              </a:rPr>
              <a:t>SimplisticTest</a:t>
            </a:r>
            <a:r>
              <a:rPr b="0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(unittest</a:t>
            </a:r>
            <a:r>
              <a:rPr b="1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r>
              <a:rPr b="0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TestCase):</a:t>
            </a:r>
            <a:br/>
            <a:br/>
            <a:r>
              <a:rPr b="0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    </a:t>
            </a:r>
            <a:r>
              <a:rPr b="1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def</a:t>
            </a:r>
            <a:r>
              <a:rPr b="0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1" lang="es-AR" sz="1400" spc="-1" strike="noStrike">
                <a:solidFill>
                  <a:srgbClr val="990000"/>
                </a:solidFill>
                <a:latin typeface="Verdana"/>
                <a:ea typeface="Verdana"/>
              </a:rPr>
              <a:t>test</a:t>
            </a:r>
            <a:r>
              <a:rPr b="0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(</a:t>
            </a:r>
            <a:r>
              <a:rPr b="0" lang="es-AR" sz="1400" spc="-1" strike="noStrike">
                <a:solidFill>
                  <a:srgbClr val="999999"/>
                </a:solidFill>
                <a:latin typeface="Verdana"/>
                <a:ea typeface="Verdana"/>
              </a:rPr>
              <a:t>self</a:t>
            </a:r>
            <a:r>
              <a:rPr b="0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):</a:t>
            </a:r>
            <a:br/>
            <a:r>
              <a:rPr b="0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        </a:t>
            </a:r>
            <a:r>
              <a:rPr b="0" lang="es-AR" sz="1400" spc="-1" strike="noStrike">
                <a:solidFill>
                  <a:srgbClr val="999999"/>
                </a:solidFill>
                <a:latin typeface="Verdana"/>
                <a:ea typeface="Verdana"/>
              </a:rPr>
              <a:t>self</a:t>
            </a:r>
            <a:r>
              <a:rPr b="1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r>
              <a:rPr b="0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assertTrue(</a:t>
            </a:r>
            <a:r>
              <a:rPr b="0" lang="es-AR" sz="1400" spc="-1" strike="noStrike">
                <a:solidFill>
                  <a:srgbClr val="999999"/>
                </a:solidFill>
                <a:latin typeface="Verdana"/>
                <a:ea typeface="Verdana"/>
              </a:rPr>
              <a:t>True</a:t>
            </a:r>
            <a:r>
              <a:rPr b="0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)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1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if</a:t>
            </a:r>
            <a:r>
              <a:rPr b="0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 __name__ == '</a:t>
            </a:r>
            <a:r>
              <a:rPr b="0" lang="es-AR" sz="1400" spc="-1" strike="noStrike">
                <a:solidFill>
                  <a:srgbClr val="f58220"/>
                </a:solidFill>
                <a:latin typeface="Verdana"/>
                <a:ea typeface="Verdana"/>
              </a:rPr>
              <a:t>__main__</a:t>
            </a:r>
            <a:r>
              <a:rPr b="0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':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    </a:t>
            </a:r>
            <a:r>
              <a:rPr b="0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unittest.main()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br/>
            <a:br/>
            <a:endParaRPr b="0" lang="es-AR" sz="1400" spc="-1" strike="noStrike">
              <a:latin typeface="Arial"/>
            </a:endParaRPr>
          </a:p>
          <a:p>
            <a:pPr>
              <a:lnSpc>
                <a:spcPct val="180000"/>
              </a:lnSpc>
              <a:spcBef>
                <a:spcPts val="2401"/>
              </a:spcBef>
            </a:pP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Asserts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130" name="Google Shape;245;p47" descr=""/>
          <p:cNvPicPr/>
          <p:nvPr/>
        </p:nvPicPr>
        <p:blipFill>
          <a:blip r:embed="rId1"/>
          <a:stretch/>
        </p:blipFill>
        <p:spPr>
          <a:xfrm>
            <a:off x="1991160" y="1226160"/>
            <a:ext cx="5016960" cy="335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assertTrue o assertFalse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Nos permiten saber si el resultado es verdadero o falso: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Probemos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test_truth.py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y vemos que nos dice.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Nuestro primer test.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Ejecutemos primero: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80000"/>
              </a:lnSpc>
              <a:spcBef>
                <a:spcPts val="1599"/>
              </a:spcBef>
            </a:pPr>
            <a:r>
              <a:rPr b="0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$ python3 test_simple.py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Después: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80000"/>
              </a:lnSpc>
              <a:spcBef>
                <a:spcPts val="1599"/>
              </a:spcBef>
            </a:pPr>
            <a:r>
              <a:rPr b="0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$ python3 test_simple.py -v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80000"/>
              </a:lnSpc>
              <a:spcBef>
                <a:spcPts val="2401"/>
              </a:spcBef>
            </a:pPr>
            <a:r>
              <a:rPr b="0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-</a:t>
            </a:r>
            <a:r>
              <a:rPr b="1" lang="es-AR" sz="1400" spc="-1" strike="noStrike">
                <a:solidFill>
                  <a:srgbClr val="000000"/>
                </a:solidFill>
                <a:latin typeface="Verdana"/>
                <a:ea typeface="Verdana"/>
              </a:rPr>
              <a:t>v me permite ver test a Test.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s-AR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Salidas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unittest tiene 3 posibles salidas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: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OK : Se ejecutó correctamente el Test y paso el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assert 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FAIL: Se ejecutó correctamente el Test y 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paso el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assert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ERROR:  Se ejecutó erróneamente el Test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Ejecutemos el archivo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test_outcomes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11760" y="43920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Ah</a:t>
            </a: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or</a:t>
            </a: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a </a:t>
            </a: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va</a:t>
            </a: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mo</a:t>
            </a: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s a </a:t>
            </a: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ha</a:t>
            </a: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cer </a:t>
            </a: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nu</a:t>
            </a: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est</a:t>
            </a: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ros </a:t>
            </a: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</a:t>
            </a: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opi</a:t>
            </a: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os </a:t>
            </a: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tes</a:t>
            </a: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t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1760" y="1614240"/>
            <a:ext cx="432792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Mir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em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os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el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arc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hiv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o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la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Car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pet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SU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Va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mo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 a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hac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er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los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test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par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est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cód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igo.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Pri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me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ro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par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 la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fun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ció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áre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853520" y="1278360"/>
            <a:ext cx="3461040" cy="29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import unittest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import sut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class TestSut(unittest.TestCase):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def tests_area(self):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area = sut.area(3,2)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self.assertTrue(area==6)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if __name__ == '__main__':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unittest.main()</a:t>
            </a:r>
            <a:endParaRPr b="0" lang="es-AR" sz="1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Manos a la obra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Hagamos nuestros propios test para las funciones: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Saludar, sumar, sumatoria, productoria, valor_absoluto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Caja Blanca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 diferencia del testing de caja negra, en los criterios de test de caja blanca se analiza el código del SUT para decidir si una suite es adecuada o no.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 decir, los criterios de caja blanca se enfocan en la implementación.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Muchos de los criterios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exploran la estructura del código a testear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, intentando dar casos que ejerciten el código de maneras diferentes.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144" name="Google Shape;270;p51" descr=""/>
          <p:cNvPicPr/>
          <p:nvPr/>
        </p:nvPicPr>
        <p:blipFill>
          <a:blip r:embed="rId1"/>
          <a:stretch/>
        </p:blipFill>
        <p:spPr>
          <a:xfrm>
            <a:off x="6556320" y="162720"/>
            <a:ext cx="2074680" cy="113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Cobertura de sentencias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Una test suite satisface el criterio de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cobertura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de sentencias si todas las sentencias del programa son ejecutadas al menos una vez por algún test de la suite.</a:t>
            </a:r>
            <a:endParaRPr b="0" lang="es-AR" sz="18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Es uno de los criterios de caja blanca más débiles!</a:t>
            </a:r>
            <a:endParaRPr b="0" lang="es-AR" sz="14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Errores en condiciones compuestas y ramificaciones de programas pueden ser pasados por alto.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En muchos casos, con suites pequeñas se puede satisfacer este criterio.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147" name="Google Shape;277;p52" descr=""/>
          <p:cNvPicPr/>
          <p:nvPr/>
        </p:nvPicPr>
        <p:blipFill>
          <a:blip r:embed="rId1"/>
          <a:stretch/>
        </p:blipFill>
        <p:spPr>
          <a:xfrm>
            <a:off x="6933240" y="149040"/>
            <a:ext cx="2074680" cy="113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Cobertura de decisión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Una decisión es un punto en el código en el que se produce una ramificación o bifurcación.</a:t>
            </a:r>
            <a:endParaRPr b="0" lang="es-AR" sz="18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spcBef>
                <a:spcPts val="1599"/>
              </a:spcBef>
            </a:pP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Ej.: condiciones de ciclos, condiciones de </a:t>
            </a:r>
            <a:r>
              <a:rPr b="1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if-else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Una suite satisface el criterio de cobertura de decisión si todas las decisiones del programa son ejecutadas por true y por false al menos una vez.</a:t>
            </a:r>
            <a:endParaRPr b="0" lang="es-AR" sz="18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➢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Propiedad: cobertura de decisión es más fuerte que cobertura de sentencias.</a:t>
            </a:r>
            <a:endParaRPr b="0" lang="es-AR" sz="14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➢"/>
            </a:pPr>
            <a:r>
              <a:rPr b="1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Si una suite satisface cobertura de decisión, también satisface cobertura de sentencias.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400" spc="-1" strike="noStrike">
              <a:latin typeface="Arial"/>
            </a:endParaRPr>
          </a:p>
        </p:txBody>
      </p:sp>
      <p:pic>
        <p:nvPicPr>
          <p:cNvPr id="150" name="Google Shape;284;p53" descr=""/>
          <p:cNvPicPr/>
          <p:nvPr/>
        </p:nvPicPr>
        <p:blipFill>
          <a:blip r:embed="rId1"/>
          <a:stretch/>
        </p:blipFill>
        <p:spPr>
          <a:xfrm>
            <a:off x="6556320" y="162720"/>
            <a:ext cx="2074680" cy="113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Pruebas 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“</a:t>
            </a: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Las pruebas intentan demostrar que el programa hace lo que se espera que se haga, así como descubrir defectos en el programa antes de usarlo”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Dos metas: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Cumple con la documentación de requerimientos.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Encontrar situaciones de funcionamiento incorrecto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Cobertura de condición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Una decisión puede estar compuesta por una o más condiciones</a:t>
            </a:r>
            <a:endParaRPr b="0" lang="es-AR" sz="1800" spc="-1" strike="noStrike">
              <a:latin typeface="Arial"/>
            </a:endParaRPr>
          </a:p>
          <a:p>
            <a:pPr marL="1371600" indent="457200">
              <a:lnSpc>
                <a:spcPct val="100000"/>
              </a:lnSpc>
              <a:spcBef>
                <a:spcPts val="1599"/>
              </a:spcBef>
            </a:pP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Ej.:  If i &lt; size and not found</a:t>
            </a:r>
            <a:endParaRPr b="0" lang="es-AR" sz="1800" spc="-1" strike="noStrike">
              <a:latin typeface="Arial"/>
            </a:endParaRPr>
          </a:p>
          <a:p>
            <a:pPr marL="1371600" indent="457200"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Una suite satisface el criterio de cobertura de condición si cada condición de cada decisión es ejecutadas por true y por false al menos una vez.</a:t>
            </a:r>
            <a:endParaRPr b="0" lang="es-AR" sz="1800" spc="-1" strike="noStrike">
              <a:latin typeface="Arial"/>
            </a:endParaRPr>
          </a:p>
          <a:p>
            <a:pPr marL="1371600" indent="457200"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 es lo mismo que todas las combinaciones!</a:t>
            </a:r>
            <a:endParaRPr b="0" lang="es-AR" sz="1800" spc="-1" strike="noStrike">
              <a:latin typeface="Arial"/>
            </a:endParaRPr>
          </a:p>
          <a:p>
            <a:pPr marL="1371600" indent="457200"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OJO: cobertura de condición NO es más fuerte que cobertura de decisión.</a:t>
            </a:r>
            <a:endParaRPr b="0" lang="es-AR" sz="1800" spc="-1" strike="noStrike">
              <a:latin typeface="Arial"/>
            </a:endParaRPr>
          </a:p>
          <a:p>
            <a:pPr marL="1371600" indent="457200"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153" name="Google Shape;291;p54" descr=""/>
          <p:cNvPicPr/>
          <p:nvPr/>
        </p:nvPicPr>
        <p:blipFill>
          <a:blip r:embed="rId1"/>
          <a:stretch/>
        </p:blipFill>
        <p:spPr>
          <a:xfrm>
            <a:off x="6556320" y="162720"/>
            <a:ext cx="2074680" cy="113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11760" y="83880"/>
            <a:ext cx="851904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Grafos de flujo de control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11760" y="1225080"/>
            <a:ext cx="4055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El grafo de flujo de control de un programa es una representación, mediante grafos dirigidos, del flujo de control del programa:</a:t>
            </a:r>
            <a:endParaRPr b="0" lang="es-AR" sz="1800" spc="-1" strike="noStrike">
              <a:latin typeface="Arial"/>
            </a:endParaRPr>
          </a:p>
          <a:p>
            <a:pPr marL="457200" indent="-31608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Los nodos del grafo representan segmentos de sentencias que se ejecutan secuencialmente.</a:t>
            </a:r>
            <a:endParaRPr b="0" lang="es-AR" sz="1400" spc="-1" strike="noStrike">
              <a:latin typeface="Arial"/>
            </a:endParaRPr>
          </a:p>
          <a:p>
            <a:pPr marL="4572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Las decisiones representan bifurcaciones.</a:t>
            </a:r>
            <a:endParaRPr b="0" lang="es-AR" sz="1400" spc="-1" strike="noStrike">
              <a:latin typeface="Arial"/>
            </a:endParaRPr>
          </a:p>
          <a:p>
            <a:pPr marL="4572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Los arcos del grafo representan transferencias de control entre nodos.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400" spc="-1" strike="noStrike">
              <a:latin typeface="Arial"/>
            </a:endParaRPr>
          </a:p>
        </p:txBody>
      </p:sp>
      <p:pic>
        <p:nvPicPr>
          <p:cNvPr id="156" name="Google Shape;298;p55" descr=""/>
          <p:cNvPicPr/>
          <p:nvPr/>
        </p:nvPicPr>
        <p:blipFill>
          <a:blip r:embed="rId1"/>
          <a:stretch/>
        </p:blipFill>
        <p:spPr>
          <a:xfrm>
            <a:off x="5134320" y="1112400"/>
            <a:ext cx="2455920" cy="3771360"/>
          </a:xfrm>
          <a:prstGeom prst="rect">
            <a:avLst/>
          </a:prstGeom>
          <a:ln>
            <a:noFill/>
          </a:ln>
        </p:spPr>
      </p:pic>
      <p:pic>
        <p:nvPicPr>
          <p:cNvPr id="157" name="Google Shape;299;p55" descr=""/>
          <p:cNvPicPr/>
          <p:nvPr/>
        </p:nvPicPr>
        <p:blipFill>
          <a:blip r:embed="rId2"/>
          <a:stretch/>
        </p:blipFill>
        <p:spPr>
          <a:xfrm>
            <a:off x="7056000" y="144000"/>
            <a:ext cx="2074680" cy="113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Cobertura de caminos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Una suite satisface el criterio de cobertura de caminos si todos los caminos del grafo de flujo de control del programa SUT son recorridos al menos una vez.</a:t>
            </a:r>
            <a:endParaRPr b="0" lang="es-AR" sz="18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Es un criterio muy fuerte: conseguirlo puede requerir suites muy grandes.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4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Suelen imponerse restricciones al criterio para hacerlo practicable:</a:t>
            </a:r>
            <a:endParaRPr b="0" lang="es-AR" sz="18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cobertura de caminos simples: requiere cubrir caminos sin repetición de arcos.</a:t>
            </a:r>
            <a:endParaRPr b="0" lang="es-AR" sz="14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cobertura de caminos elementales: requiere cubrir caminos sin repetición de nodos.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400" spc="-1" strike="noStrike">
              <a:latin typeface="Arial"/>
            </a:endParaRPr>
          </a:p>
        </p:txBody>
      </p:sp>
      <p:pic>
        <p:nvPicPr>
          <p:cNvPr id="160" name="Google Shape;306;p56" descr=""/>
          <p:cNvPicPr/>
          <p:nvPr/>
        </p:nvPicPr>
        <p:blipFill>
          <a:blip r:embed="rId1"/>
          <a:stretch/>
        </p:blipFill>
        <p:spPr>
          <a:xfrm>
            <a:off x="6556320" y="162720"/>
            <a:ext cx="2074680" cy="113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Cobertura de caminos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Google Shape;313;p57" descr=""/>
          <p:cNvPicPr/>
          <p:nvPr/>
        </p:nvPicPr>
        <p:blipFill>
          <a:blip r:embed="rId1"/>
          <a:stretch/>
        </p:blipFill>
        <p:spPr>
          <a:xfrm>
            <a:off x="311760" y="1225080"/>
            <a:ext cx="8115840" cy="3112920"/>
          </a:xfrm>
          <a:prstGeom prst="rect">
            <a:avLst/>
          </a:prstGeom>
          <a:ln>
            <a:noFill/>
          </a:ln>
        </p:spPr>
      </p:pic>
      <p:pic>
        <p:nvPicPr>
          <p:cNvPr id="164" name="Google Shape;314;p57" descr=""/>
          <p:cNvPicPr/>
          <p:nvPr/>
        </p:nvPicPr>
        <p:blipFill>
          <a:blip r:embed="rId2"/>
          <a:stretch/>
        </p:blipFill>
        <p:spPr>
          <a:xfrm>
            <a:off x="6556320" y="162720"/>
            <a:ext cx="2074680" cy="113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Herramientas de Cobertura 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35440" y="130140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$pip install coverage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$coverage run test.py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$ coverage report -m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i="1" lang="es-A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Name                      Stmts   Miss  Cover   Missing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-------------------------------------------------------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sut.py                         26      11    58%   7, 10, 13-18, 21-23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test.py                       26      4    85%   21-24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-------------------------------------------------------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TOTAL                        52     15    71%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$ coverage html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167" name="Google Shape;321;p58" descr=""/>
          <p:cNvPicPr/>
          <p:nvPr/>
        </p:nvPicPr>
        <p:blipFill>
          <a:blip r:embed="rId1"/>
          <a:stretch/>
        </p:blipFill>
        <p:spPr>
          <a:xfrm>
            <a:off x="6840000" y="1008000"/>
            <a:ext cx="2074680" cy="113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Coverage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169" name="Google Shape;327;p59" descr=""/>
          <p:cNvPicPr/>
          <p:nvPr/>
        </p:nvPicPr>
        <p:blipFill>
          <a:blip r:embed="rId1"/>
          <a:stretch/>
        </p:blipFill>
        <p:spPr>
          <a:xfrm>
            <a:off x="1294560" y="1392480"/>
            <a:ext cx="5529240" cy="3026520"/>
          </a:xfrm>
          <a:prstGeom prst="rect">
            <a:avLst/>
          </a:prstGeom>
          <a:ln>
            <a:noFill/>
          </a:ln>
        </p:spPr>
      </p:pic>
      <p:pic>
        <p:nvPicPr>
          <p:cNvPr id="170" name="Google Shape;328;p59" descr=""/>
          <p:cNvPicPr/>
          <p:nvPr/>
        </p:nvPicPr>
        <p:blipFill>
          <a:blip r:embed="rId2"/>
          <a:stretch/>
        </p:blipFill>
        <p:spPr>
          <a:xfrm>
            <a:off x="6556320" y="162720"/>
            <a:ext cx="2074680" cy="113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Coverage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172" name="Google Shape;334;p60" descr=""/>
          <p:cNvPicPr/>
          <p:nvPr/>
        </p:nvPicPr>
        <p:blipFill>
          <a:blip r:embed="rId1"/>
          <a:stretch/>
        </p:blipFill>
        <p:spPr>
          <a:xfrm>
            <a:off x="1504080" y="1191600"/>
            <a:ext cx="5544720" cy="3489840"/>
          </a:xfrm>
          <a:prstGeom prst="rect">
            <a:avLst/>
          </a:prstGeom>
          <a:ln>
            <a:noFill/>
          </a:ln>
        </p:spPr>
      </p:pic>
      <p:pic>
        <p:nvPicPr>
          <p:cNvPr id="173" name="Google Shape;335;p60" descr=""/>
          <p:cNvPicPr/>
          <p:nvPr/>
        </p:nvPicPr>
        <p:blipFill>
          <a:blip r:embed="rId2"/>
          <a:stretch/>
        </p:blipFill>
        <p:spPr>
          <a:xfrm>
            <a:off x="6556320" y="162720"/>
            <a:ext cx="2074680" cy="113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Coverage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Vamos correr: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$sudo pip3 install coverage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$coverage run testsut.py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$coverage report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$coverage html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Y vamos a la carpeta htmlcov, abrimos index.html miremos. Ahora click sobre sut.py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Test con coverage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Hagamos los test de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valor absoluto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, primero usamos un valor positivo miremos el coverage. Y ahora?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Armemos los tests para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comparar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, son varios.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Estructuras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setup: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permite inicializar nuestro entorno, es decir, establecer un entorno de pruebas para cada prueba. Se ejecutará siempre antes de cada test.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tearDown: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que realiza la operación contraria, es decir, se ejecuta siempre después de cada test, generalmente para limpiar lo creado.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Pruebas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i="1" lang="es-AR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“</a:t>
            </a:r>
            <a:r>
              <a:rPr b="0" i="1" lang="es-AR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Las Pruebas pueden mostrar solo la presencia de errores, pero no su ausencia.”</a:t>
            </a:r>
            <a:endParaRPr b="0" lang="es-A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</a:pPr>
            <a:r>
              <a:rPr b="0" i="1" lang="es-AR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Dijkstra et al., 1972</a:t>
            </a: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Estructuras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6000"/>
              </a:lnSpc>
            </a:pPr>
            <a:r>
              <a:rPr b="1" lang="es-AR" sz="1100" spc="-1" strike="noStrike">
                <a:solidFill>
                  <a:srgbClr val="007020"/>
                </a:solidFill>
                <a:latin typeface="Arial"/>
                <a:ea typeface="Arial"/>
              </a:rPr>
              <a:t>import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1" lang="es-AR" sz="1100" spc="-1" strike="noStrike">
                <a:solidFill>
                  <a:srgbClr val="0e84b5"/>
                </a:solidFill>
                <a:latin typeface="Arial"/>
                <a:ea typeface="Arial"/>
              </a:rPr>
              <a:t>unittest</a:t>
            </a:r>
            <a:br/>
            <a:br/>
            <a:r>
              <a:rPr b="1" lang="es-AR" sz="1100" spc="-1" strike="noStrike">
                <a:solidFill>
                  <a:srgbClr val="007020"/>
                </a:solidFill>
                <a:latin typeface="Arial"/>
                <a:ea typeface="Arial"/>
              </a:rPr>
              <a:t>class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1" lang="es-AR" sz="1100" spc="-1" strike="noStrike">
                <a:solidFill>
                  <a:srgbClr val="0e84b5"/>
                </a:solidFill>
                <a:latin typeface="Arial"/>
                <a:ea typeface="Arial"/>
              </a:rPr>
              <a:t>WidgetTestCase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(unittest</a:t>
            </a:r>
            <a:r>
              <a:rPr b="0" lang="es-AR" sz="1100" spc="-1" strike="noStrike">
                <a:solidFill>
                  <a:srgbClr val="666666"/>
                </a:solidFill>
                <a:latin typeface="Arial"/>
                <a:ea typeface="Arial"/>
              </a:rPr>
              <a:t>.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TestCase):</a:t>
            </a:r>
            <a:br/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   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06000"/>
              </a:lnSpc>
            </a:pPr>
            <a:r>
              <a:rPr b="1" lang="es-AR" sz="1100" spc="-1" strike="noStrike">
                <a:solidFill>
                  <a:srgbClr val="007020"/>
                </a:solidFill>
                <a:latin typeface="Arial"/>
                <a:ea typeface="Arial"/>
              </a:rPr>
              <a:t>def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s-AR" sz="1100" spc="-1" strike="noStrike">
                <a:solidFill>
                  <a:srgbClr val="06287e"/>
                </a:solidFill>
                <a:latin typeface="Arial"/>
                <a:ea typeface="Arial"/>
              </a:rPr>
              <a:t>setUp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(</a:t>
            </a:r>
            <a:r>
              <a:rPr b="0" lang="es-AR" sz="1100" spc="-1" strike="noStrike">
                <a:solidFill>
                  <a:srgbClr val="007020"/>
                </a:solidFill>
                <a:latin typeface="Arial"/>
                <a:ea typeface="Arial"/>
              </a:rPr>
              <a:t>self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):</a:t>
            </a:r>
            <a:br/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       </a:t>
            </a:r>
            <a:r>
              <a:rPr b="0" lang="es-AR" sz="1100" spc="-1" strike="noStrike">
                <a:solidFill>
                  <a:srgbClr val="007020"/>
                </a:solidFill>
                <a:latin typeface="Arial"/>
                <a:ea typeface="Arial"/>
              </a:rPr>
              <a:t>self</a:t>
            </a:r>
            <a:r>
              <a:rPr b="0" lang="es-AR" sz="1100" spc="-1" strike="noStrike">
                <a:solidFill>
                  <a:srgbClr val="666666"/>
                </a:solidFill>
                <a:latin typeface="Arial"/>
                <a:ea typeface="Arial"/>
              </a:rPr>
              <a:t>.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widget </a:t>
            </a:r>
            <a:r>
              <a:rPr b="0" lang="es-AR" sz="1100" spc="-1" strike="noStrike">
                <a:solidFill>
                  <a:srgbClr val="666666"/>
                </a:solidFill>
                <a:latin typeface="Arial"/>
                <a:ea typeface="Arial"/>
              </a:rPr>
              <a:t>=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Widget(</a:t>
            </a:r>
            <a:r>
              <a:rPr b="0" lang="es-AR" sz="1100" spc="-1" strike="noStrike">
                <a:solidFill>
                  <a:srgbClr val="4070a0"/>
                </a:solidFill>
                <a:latin typeface="Arial"/>
                <a:ea typeface="Arial"/>
              </a:rPr>
              <a:t>'The widget'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)</a:t>
            </a:r>
            <a:br/>
            <a:br/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   </a:t>
            </a:r>
            <a:r>
              <a:rPr b="1" lang="es-AR" sz="1100" spc="-1" strike="noStrike">
                <a:solidFill>
                  <a:srgbClr val="007020"/>
                </a:solidFill>
                <a:latin typeface="Arial"/>
                <a:ea typeface="Arial"/>
              </a:rPr>
              <a:t>def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s-AR" sz="1100" spc="-1" strike="noStrike">
                <a:solidFill>
                  <a:srgbClr val="06287e"/>
                </a:solidFill>
                <a:latin typeface="Arial"/>
                <a:ea typeface="Arial"/>
              </a:rPr>
              <a:t>tearDown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(</a:t>
            </a:r>
            <a:r>
              <a:rPr b="0" lang="es-AR" sz="1100" spc="-1" strike="noStrike">
                <a:solidFill>
                  <a:srgbClr val="007020"/>
                </a:solidFill>
                <a:latin typeface="Arial"/>
                <a:ea typeface="Arial"/>
              </a:rPr>
              <a:t>self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):</a:t>
            </a:r>
            <a:br/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       </a:t>
            </a:r>
            <a:r>
              <a:rPr b="0" lang="es-AR" sz="1100" spc="-1" strike="noStrike">
                <a:solidFill>
                  <a:srgbClr val="007020"/>
                </a:solidFill>
                <a:latin typeface="Arial"/>
                <a:ea typeface="Arial"/>
              </a:rPr>
              <a:t>self</a:t>
            </a:r>
            <a:r>
              <a:rPr b="0" lang="es-AR" sz="1100" spc="-1" strike="noStrike">
                <a:solidFill>
                  <a:srgbClr val="666666"/>
                </a:solidFill>
                <a:latin typeface="Arial"/>
                <a:ea typeface="Arial"/>
              </a:rPr>
              <a:t>.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widget</a:t>
            </a:r>
            <a:r>
              <a:rPr b="0" lang="es-AR" sz="1100" spc="-1" strike="noStrike">
                <a:solidFill>
                  <a:srgbClr val="666666"/>
                </a:solidFill>
                <a:latin typeface="Arial"/>
                <a:ea typeface="Arial"/>
              </a:rPr>
              <a:t>.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dispose()</a:t>
            </a:r>
            <a:br/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       </a:t>
            </a:r>
            <a:r>
              <a:rPr b="0" lang="es-AR" sz="1100" spc="-1" strike="noStrike">
                <a:solidFill>
                  <a:srgbClr val="007020"/>
                </a:solidFill>
                <a:latin typeface="Arial"/>
                <a:ea typeface="Arial"/>
              </a:rPr>
              <a:t>self</a:t>
            </a:r>
            <a:r>
              <a:rPr b="0" lang="es-AR" sz="1100" spc="-1" strike="noStrike">
                <a:solidFill>
                  <a:srgbClr val="666666"/>
                </a:solidFill>
                <a:latin typeface="Arial"/>
                <a:ea typeface="Arial"/>
              </a:rPr>
              <a:t>.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widget </a:t>
            </a:r>
            <a:r>
              <a:rPr b="0" lang="es-AR" sz="1100" spc="-1" strike="noStrike">
                <a:solidFill>
                  <a:srgbClr val="666666"/>
                </a:solidFill>
                <a:latin typeface="Arial"/>
                <a:ea typeface="Arial"/>
              </a:rPr>
              <a:t>=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s-AR" sz="1100" spc="-1" strike="noStrike">
                <a:solidFill>
                  <a:srgbClr val="007020"/>
                </a:solidFill>
                <a:latin typeface="Arial"/>
                <a:ea typeface="Arial"/>
              </a:rPr>
              <a:t>None</a:t>
            </a:r>
            <a:br/>
            <a:br/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   </a:t>
            </a:r>
            <a:r>
              <a:rPr b="1" lang="es-AR" sz="1100" spc="-1" strike="noStrike">
                <a:solidFill>
                  <a:srgbClr val="007020"/>
                </a:solidFill>
                <a:latin typeface="Arial"/>
                <a:ea typeface="Arial"/>
              </a:rPr>
              <a:t>def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s-AR" sz="1100" spc="-1" strike="noStrike">
                <a:solidFill>
                  <a:srgbClr val="06287e"/>
                </a:solidFill>
                <a:latin typeface="Arial"/>
                <a:ea typeface="Arial"/>
              </a:rPr>
              <a:t>test_default_size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(</a:t>
            </a:r>
            <a:r>
              <a:rPr b="0" lang="es-AR" sz="1100" spc="-1" strike="noStrike">
                <a:solidFill>
                  <a:srgbClr val="007020"/>
                </a:solidFill>
                <a:latin typeface="Arial"/>
                <a:ea typeface="Arial"/>
              </a:rPr>
              <a:t>self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):</a:t>
            </a:r>
            <a:br/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       </a:t>
            </a:r>
            <a:r>
              <a:rPr b="0" lang="es-AR" sz="1100" spc="-1" strike="noStrike">
                <a:solidFill>
                  <a:srgbClr val="007020"/>
                </a:solidFill>
                <a:latin typeface="Arial"/>
                <a:ea typeface="Arial"/>
              </a:rPr>
              <a:t>self</a:t>
            </a:r>
            <a:r>
              <a:rPr b="0" lang="es-AR" sz="1100" spc="-1" strike="noStrike">
                <a:solidFill>
                  <a:srgbClr val="666666"/>
                </a:solidFill>
                <a:latin typeface="Arial"/>
                <a:ea typeface="Arial"/>
              </a:rPr>
              <a:t>.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assertEqual(</a:t>
            </a:r>
            <a:r>
              <a:rPr b="0" lang="es-AR" sz="1100" spc="-1" strike="noStrike">
                <a:solidFill>
                  <a:srgbClr val="007020"/>
                </a:solidFill>
                <a:latin typeface="Arial"/>
                <a:ea typeface="Arial"/>
              </a:rPr>
              <a:t>self</a:t>
            </a:r>
            <a:r>
              <a:rPr b="0" lang="es-AR" sz="1100" spc="-1" strike="noStrike">
                <a:solidFill>
                  <a:srgbClr val="666666"/>
                </a:solidFill>
                <a:latin typeface="Arial"/>
                <a:ea typeface="Arial"/>
              </a:rPr>
              <a:t>.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widget</a:t>
            </a:r>
            <a:r>
              <a:rPr b="0" lang="es-AR" sz="1100" spc="-1" strike="noStrike">
                <a:solidFill>
                  <a:srgbClr val="666666"/>
                </a:solidFill>
                <a:latin typeface="Arial"/>
                <a:ea typeface="Arial"/>
              </a:rPr>
              <a:t>.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size(), (</a:t>
            </a:r>
            <a:r>
              <a:rPr b="0" lang="es-AR" sz="1100" spc="-1" strike="noStrike">
                <a:solidFill>
                  <a:srgbClr val="208050"/>
                </a:solidFill>
                <a:latin typeface="Arial"/>
                <a:ea typeface="Arial"/>
              </a:rPr>
              <a:t>50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,</a:t>
            </a:r>
            <a:r>
              <a:rPr b="0" lang="es-AR" sz="1100" spc="-1" strike="noStrike">
                <a:solidFill>
                  <a:srgbClr val="208050"/>
                </a:solidFill>
                <a:latin typeface="Arial"/>
                <a:ea typeface="Arial"/>
              </a:rPr>
              <a:t>50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),</a:t>
            </a:r>
            <a:br/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                        </a:t>
            </a:r>
            <a:r>
              <a:rPr b="0" lang="es-AR" sz="1100" spc="-1" strike="noStrike">
                <a:solidFill>
                  <a:srgbClr val="4070a0"/>
                </a:solidFill>
                <a:latin typeface="Arial"/>
                <a:ea typeface="Arial"/>
              </a:rPr>
              <a:t>'incorrect default size'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)</a:t>
            </a:r>
            <a:br/>
            <a:br/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   </a:t>
            </a:r>
            <a:r>
              <a:rPr b="1" lang="es-AR" sz="1100" spc="-1" strike="noStrike">
                <a:solidFill>
                  <a:srgbClr val="007020"/>
                </a:solidFill>
                <a:latin typeface="Arial"/>
                <a:ea typeface="Arial"/>
              </a:rPr>
              <a:t>def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s-AR" sz="1100" spc="-1" strike="noStrike">
                <a:solidFill>
                  <a:srgbClr val="06287e"/>
                </a:solidFill>
                <a:latin typeface="Arial"/>
                <a:ea typeface="Arial"/>
              </a:rPr>
              <a:t>test_resize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(</a:t>
            </a:r>
            <a:r>
              <a:rPr b="0" lang="es-AR" sz="1100" spc="-1" strike="noStrike">
                <a:solidFill>
                  <a:srgbClr val="007020"/>
                </a:solidFill>
                <a:latin typeface="Arial"/>
                <a:ea typeface="Arial"/>
              </a:rPr>
              <a:t>self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):</a:t>
            </a:r>
            <a:br/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       </a:t>
            </a:r>
            <a:r>
              <a:rPr b="0" lang="es-AR" sz="1100" spc="-1" strike="noStrike">
                <a:solidFill>
                  <a:srgbClr val="007020"/>
                </a:solidFill>
                <a:latin typeface="Arial"/>
                <a:ea typeface="Arial"/>
              </a:rPr>
              <a:t>self</a:t>
            </a:r>
            <a:r>
              <a:rPr b="0" lang="es-AR" sz="1100" spc="-1" strike="noStrike">
                <a:solidFill>
                  <a:srgbClr val="666666"/>
                </a:solidFill>
                <a:latin typeface="Arial"/>
                <a:ea typeface="Arial"/>
              </a:rPr>
              <a:t>.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widget</a:t>
            </a:r>
            <a:r>
              <a:rPr b="0" lang="es-AR" sz="1100" spc="-1" strike="noStrike">
                <a:solidFill>
                  <a:srgbClr val="666666"/>
                </a:solidFill>
                <a:latin typeface="Arial"/>
                <a:ea typeface="Arial"/>
              </a:rPr>
              <a:t>.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resize(</a:t>
            </a:r>
            <a:r>
              <a:rPr b="0" lang="es-AR" sz="1100" spc="-1" strike="noStrike">
                <a:solidFill>
                  <a:srgbClr val="208050"/>
                </a:solidFill>
                <a:latin typeface="Arial"/>
                <a:ea typeface="Arial"/>
              </a:rPr>
              <a:t>100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,</a:t>
            </a:r>
            <a:r>
              <a:rPr b="0" lang="es-AR" sz="1100" spc="-1" strike="noStrike">
                <a:solidFill>
                  <a:srgbClr val="208050"/>
                </a:solidFill>
                <a:latin typeface="Arial"/>
                <a:ea typeface="Arial"/>
              </a:rPr>
              <a:t>150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)</a:t>
            </a:r>
            <a:br/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       </a:t>
            </a:r>
            <a:r>
              <a:rPr b="0" lang="es-AR" sz="1100" spc="-1" strike="noStrike">
                <a:solidFill>
                  <a:srgbClr val="007020"/>
                </a:solidFill>
                <a:latin typeface="Arial"/>
                <a:ea typeface="Arial"/>
              </a:rPr>
              <a:t>self</a:t>
            </a:r>
            <a:r>
              <a:rPr b="0" lang="es-AR" sz="1100" spc="-1" strike="noStrike">
                <a:solidFill>
                  <a:srgbClr val="666666"/>
                </a:solidFill>
                <a:latin typeface="Arial"/>
                <a:ea typeface="Arial"/>
              </a:rPr>
              <a:t>.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assertEqual(</a:t>
            </a:r>
            <a:r>
              <a:rPr b="0" lang="es-AR" sz="1100" spc="-1" strike="noStrike">
                <a:solidFill>
                  <a:srgbClr val="007020"/>
                </a:solidFill>
                <a:latin typeface="Arial"/>
                <a:ea typeface="Arial"/>
              </a:rPr>
              <a:t>self</a:t>
            </a:r>
            <a:r>
              <a:rPr b="0" lang="es-AR" sz="1100" spc="-1" strike="noStrike">
                <a:solidFill>
                  <a:srgbClr val="666666"/>
                </a:solidFill>
                <a:latin typeface="Arial"/>
                <a:ea typeface="Arial"/>
              </a:rPr>
              <a:t>.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widget</a:t>
            </a:r>
            <a:r>
              <a:rPr b="0" lang="es-AR" sz="1100" spc="-1" strike="noStrike">
                <a:solidFill>
                  <a:srgbClr val="666666"/>
                </a:solidFill>
                <a:latin typeface="Arial"/>
                <a:ea typeface="Arial"/>
              </a:rPr>
              <a:t>.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size(), (</a:t>
            </a:r>
            <a:r>
              <a:rPr b="0" lang="es-AR" sz="1100" spc="-1" strike="noStrike">
                <a:solidFill>
                  <a:srgbClr val="208050"/>
                </a:solidFill>
                <a:latin typeface="Arial"/>
                <a:ea typeface="Arial"/>
              </a:rPr>
              <a:t>100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,</a:t>
            </a:r>
            <a:r>
              <a:rPr b="0" lang="es-AR" sz="1100" spc="-1" strike="noStrike">
                <a:solidFill>
                  <a:srgbClr val="208050"/>
                </a:solidFill>
                <a:latin typeface="Arial"/>
                <a:ea typeface="Arial"/>
              </a:rPr>
              <a:t>150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),</a:t>
            </a:r>
            <a:br/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                         </a:t>
            </a:r>
            <a:r>
              <a:rPr b="0" lang="es-AR" sz="1100" spc="-1" strike="noStrike">
                <a:solidFill>
                  <a:srgbClr val="4070a0"/>
                </a:solidFill>
                <a:latin typeface="Arial"/>
                <a:ea typeface="Arial"/>
              </a:rPr>
              <a:t>'wrong size after resize'</a:t>
            </a:r>
            <a:r>
              <a:rPr b="0" lang="es-AR" sz="1100" spc="-1" strike="noStrike">
                <a:solidFill>
                  <a:srgbClr val="333333"/>
                </a:solidFill>
                <a:latin typeface="Arial"/>
                <a:ea typeface="Arial"/>
              </a:rPr>
              <a:t>)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1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Dobles de prueba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Normalmente el funcionamiento del SUT depende de otros componentes, por dos vías:</a:t>
            </a:r>
            <a:endParaRPr b="0" lang="es-AR" sz="18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Entrada indirecta: es un valor obtenido por invocaciones a un método de un DOC.</a:t>
            </a:r>
            <a:endParaRPr b="0" lang="es-AR" sz="14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Salida indirecta: es una potencial modificación al estado de un DOC.</a:t>
            </a:r>
            <a:endParaRPr b="0" lang="es-AR" sz="14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Un doble de prueba reemplaza un DOC, aislando el SUT cuando: </a:t>
            </a:r>
            <a:endParaRPr b="0" lang="es-AR" sz="18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es necesario controlar las entradas indirectas, para manejar el hilo de ejecución que se desea ejercitar,</a:t>
            </a:r>
            <a:endParaRPr b="0" lang="es-AR" sz="14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es necesario monitorear las salidas indirectas, que son consecuencia del funcionamiento del SUT.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4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Problemas de Dependencias.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11760" y="1225080"/>
            <a:ext cx="851904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Tradicionalmente un proyecto de software se integra de adentro hacia afuera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12760" y="1699200"/>
            <a:ext cx="4427280" cy="319536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600000" sp="500000"/>
              <a:ds d="1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>
            <a:off x="6184800" y="1933920"/>
            <a:ext cx="1970280" cy="272628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600000" sp="500000"/>
              <a:ds d="1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>
            <a:off x="4032360" y="2856960"/>
            <a:ext cx="1970280" cy="180324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600000" sp="500000"/>
              <a:ds d="1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6"/>
          <p:cNvSpPr/>
          <p:nvPr/>
        </p:nvSpPr>
        <p:spPr>
          <a:xfrm>
            <a:off x="6605640" y="2074680"/>
            <a:ext cx="1039320" cy="60408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módulo 3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4497840" y="2994840"/>
            <a:ext cx="1039320" cy="60408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módulo 2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4497840" y="3922560"/>
            <a:ext cx="1039320" cy="60408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módulo 1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 flipH="1">
            <a:off x="5016240" y="2377080"/>
            <a:ext cx="1585800" cy="61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0"/>
          <p:cNvSpPr/>
          <p:nvPr/>
        </p:nvSpPr>
        <p:spPr>
          <a:xfrm>
            <a:off x="5018400" y="3600360"/>
            <a:ext cx="360" cy="32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1"/>
          <p:cNvSpPr/>
          <p:nvPr/>
        </p:nvSpPr>
        <p:spPr>
          <a:xfrm>
            <a:off x="732600" y="2074680"/>
            <a:ext cx="1474920" cy="51912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Test Unitario 3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95" name="CustomShape 12"/>
          <p:cNvSpPr/>
          <p:nvPr/>
        </p:nvSpPr>
        <p:spPr>
          <a:xfrm>
            <a:off x="732600" y="3037320"/>
            <a:ext cx="1474920" cy="51912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Test Unitario 2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96" name="CustomShape 13"/>
          <p:cNvSpPr/>
          <p:nvPr/>
        </p:nvSpPr>
        <p:spPr>
          <a:xfrm>
            <a:off x="732600" y="4000320"/>
            <a:ext cx="1474920" cy="51912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Test Unitario 1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97" name="CustomShape 14"/>
          <p:cNvSpPr/>
          <p:nvPr/>
        </p:nvSpPr>
        <p:spPr>
          <a:xfrm flipH="1" rot="10800000">
            <a:off x="6784560" y="4364280"/>
            <a:ext cx="2287440" cy="3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8440">
            <a:solidFill>
              <a:srgbClr val="000000"/>
            </a:solidFill>
            <a:custDash>
              <a:ds d="400000" sp="300000"/>
              <a:ds d="100000" sp="300000"/>
            </a:custDash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5"/>
          <p:cNvSpPr/>
          <p:nvPr/>
        </p:nvSpPr>
        <p:spPr>
          <a:xfrm>
            <a:off x="2208960" y="3297600"/>
            <a:ext cx="228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8440">
            <a:solidFill>
              <a:srgbClr val="000000"/>
            </a:solidFill>
            <a:custDash>
              <a:ds d="400000" sp="300000"/>
              <a:ds d="100000" sp="300000"/>
            </a:custDash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6"/>
          <p:cNvSpPr/>
          <p:nvPr/>
        </p:nvSpPr>
        <p:spPr>
          <a:xfrm>
            <a:off x="2208960" y="2334600"/>
            <a:ext cx="4395240" cy="4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8440">
            <a:solidFill>
              <a:srgbClr val="000000"/>
            </a:solidFill>
            <a:custDash>
              <a:ds d="400000" sp="300000"/>
              <a:ds d="100000" sp="300000"/>
            </a:custDash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Dobles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En un test unitario solo debería estar probando el modulo, no sus dependencias.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Los dobles son objetos que imitan el comportamiento de objetos reales de una forma controlada.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La expresión doble se usa en el mismo sentido de los actores dobles en las películas de acción, ya que se hace pasar por un colaborador del SUT.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Soluciones de Dependencias.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11760" y="1225080"/>
            <a:ext cx="851904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Podemos usar dobles!!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971880" y="1646280"/>
            <a:ext cx="4427280" cy="319536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600000" sp="500000"/>
              <a:ds d="1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"/>
          <p:cNvSpPr/>
          <p:nvPr/>
        </p:nvSpPr>
        <p:spPr>
          <a:xfrm>
            <a:off x="6605640" y="2074680"/>
            <a:ext cx="1039320" cy="60408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módulo 3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4497840" y="2994840"/>
            <a:ext cx="1039320" cy="60408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módulo 2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4497840" y="3922560"/>
            <a:ext cx="1039320" cy="60408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módulo 1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 flipH="1">
            <a:off x="5016240" y="2377080"/>
            <a:ext cx="1585800" cy="61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8"/>
          <p:cNvSpPr/>
          <p:nvPr/>
        </p:nvSpPr>
        <p:spPr>
          <a:xfrm>
            <a:off x="5018400" y="3600360"/>
            <a:ext cx="360" cy="32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9"/>
          <p:cNvSpPr/>
          <p:nvPr/>
        </p:nvSpPr>
        <p:spPr>
          <a:xfrm>
            <a:off x="732600" y="2074680"/>
            <a:ext cx="1474920" cy="51912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Test Unitario 3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732600" y="3037320"/>
            <a:ext cx="1474920" cy="51912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Test Unitario 2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12" name="CustomShape 11"/>
          <p:cNvSpPr/>
          <p:nvPr/>
        </p:nvSpPr>
        <p:spPr>
          <a:xfrm>
            <a:off x="732600" y="4000320"/>
            <a:ext cx="1474920" cy="51912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Test Unitario 1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13" name="CustomShape 12"/>
          <p:cNvSpPr/>
          <p:nvPr/>
        </p:nvSpPr>
        <p:spPr>
          <a:xfrm flipH="1" rot="10800000">
            <a:off x="6784560" y="4364280"/>
            <a:ext cx="2287440" cy="3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8440">
            <a:solidFill>
              <a:srgbClr val="000000"/>
            </a:solidFill>
            <a:custDash>
              <a:ds d="400000" sp="300000"/>
              <a:ds d="100000" sp="300000"/>
            </a:custDash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3"/>
          <p:cNvSpPr/>
          <p:nvPr/>
        </p:nvSpPr>
        <p:spPr>
          <a:xfrm>
            <a:off x="2208960" y="3297600"/>
            <a:ext cx="228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8440">
            <a:solidFill>
              <a:srgbClr val="000000"/>
            </a:solidFill>
            <a:custDash>
              <a:ds d="400000" sp="300000"/>
              <a:ds d="100000" sp="300000"/>
            </a:custDash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4"/>
          <p:cNvSpPr/>
          <p:nvPr/>
        </p:nvSpPr>
        <p:spPr>
          <a:xfrm>
            <a:off x="2208960" y="2334600"/>
            <a:ext cx="4395240" cy="4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8440">
            <a:solidFill>
              <a:srgbClr val="000000"/>
            </a:solidFill>
            <a:custDash>
              <a:ds d="400000" sp="300000"/>
              <a:ds d="100000" sp="300000"/>
            </a:custDash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5"/>
          <p:cNvSpPr/>
          <p:nvPr/>
        </p:nvSpPr>
        <p:spPr>
          <a:xfrm>
            <a:off x="7041240" y="2936520"/>
            <a:ext cx="1039320" cy="720720"/>
          </a:xfrm>
          <a:prstGeom prst="trapezoid">
            <a:avLst>
              <a:gd name="adj" fmla="val 25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Doble de 2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17" name="CustomShape 16"/>
          <p:cNvSpPr/>
          <p:nvPr/>
        </p:nvSpPr>
        <p:spPr>
          <a:xfrm>
            <a:off x="5866200" y="3864240"/>
            <a:ext cx="1039320" cy="720720"/>
          </a:xfrm>
          <a:prstGeom prst="trapezoid">
            <a:avLst>
              <a:gd name="adj" fmla="val 25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Doble de 1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18" name="CustomShape 17"/>
          <p:cNvSpPr/>
          <p:nvPr/>
        </p:nvSpPr>
        <p:spPr>
          <a:xfrm>
            <a:off x="7126200" y="2679840"/>
            <a:ext cx="433800" cy="25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rgbClr val="000000"/>
            </a:solidFill>
            <a:custDash>
              <a:ds d="400000" sp="300000"/>
              <a:ds d="1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8"/>
          <p:cNvSpPr/>
          <p:nvPr/>
        </p:nvSpPr>
        <p:spPr>
          <a:xfrm>
            <a:off x="5538600" y="3297600"/>
            <a:ext cx="846360" cy="56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rgbClr val="000000"/>
            </a:solidFill>
            <a:custDash>
              <a:ds d="400000" sp="300000"/>
              <a:ds d="1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Razones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Devuelven resultados no determinísticos (por ejemplo la hora o la temperatura)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Su estado es difícil de crear o reproducir (por ejemplo errores de conexión)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 lento (por ejemplo el resultado de un cálculo intensivo o una búsqueda en una BBDD)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El objeto todavía no existe o su comportamiento puede cambiar.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Debería incluir atributos o métodos exclusivamente para el testeo.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Tipos de Dobles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1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Dummy</a:t>
            </a: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: se pasa como argumento pero nunca se usa realmente. Normalmente, los objetos dummy se usan sólo para rellenar listas de parámetros.</a:t>
            </a:r>
            <a:endParaRPr b="0" lang="es-AR" sz="1400" spc="-1" strike="noStrike">
              <a:latin typeface="Arial"/>
            </a:endParaRPr>
          </a:p>
          <a:p>
            <a:pPr marL="4572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1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Fake</a:t>
            </a: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: tiene una implementación que realmente funciona pero, por lo general, toma algún atajo o cortocircuito que le hace inapropiado para producción (como una base de datos en memoria por ejemplo).</a:t>
            </a:r>
            <a:endParaRPr b="0" lang="es-AR" sz="1400" spc="-1" strike="noStrike">
              <a:latin typeface="Arial"/>
            </a:endParaRPr>
          </a:p>
          <a:p>
            <a:pPr marL="4572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1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Stub</a:t>
            </a: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: proporciona respuestas predefinidas a llamadas hechas durante los tests, frecuentemente, sin responder en absoluto a cualquier otra cosa fuera de aquello para lo que ha sido programado. Los stubs pueden también grabar información sobre las llamadas; tal como una pasarela de email que recuerda cuántos mensajes envió.</a:t>
            </a:r>
            <a:endParaRPr b="0" lang="es-AR" sz="1400" spc="-1" strike="noStrike">
              <a:latin typeface="Arial"/>
            </a:endParaRPr>
          </a:p>
          <a:p>
            <a:pPr marL="4572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1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Mock</a:t>
            </a: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: objeto preprogramado con expectativas que conforman la especificación de cómo se espera que se reciban las llamadas. Son más complejos que los stubs aunque sus diferencias son sutiles.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4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Tipos de dobles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11760" y="119340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Aunque los tipos parecen diferentes en teoría, en la práctica las diferencias se vuelven borrosas.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Parece más apropiado, pensar los dobles como miembros de un contínuo: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226" name="Google Shape;445;p73" descr=""/>
          <p:cNvPicPr/>
          <p:nvPr/>
        </p:nvPicPr>
        <p:blipFill>
          <a:blip r:embed="rId1"/>
          <a:stretch/>
        </p:blipFill>
        <p:spPr>
          <a:xfrm>
            <a:off x="1853280" y="2498040"/>
            <a:ext cx="5266080" cy="2327040"/>
          </a:xfrm>
          <a:prstGeom prst="rect">
            <a:avLst/>
          </a:prstGeom>
          <a:ln>
            <a:noFill/>
          </a:ln>
        </p:spPr>
      </p:pic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Mocks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Mock es una denominación general para dobles que  controlan entrada y salida indirecta.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En general los mocks se crean en tiempo de ejecución con la ayuda de una librería especíﬁca, que permite: </a:t>
            </a:r>
            <a:endParaRPr b="0" lang="es-AR" sz="18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En una primera fase, se crea el objeto cuyos métodos serán invocados.</a:t>
            </a:r>
            <a:endParaRPr b="0" lang="es-AR" sz="14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En una segunda fase se especiﬁca el comportamiento esperado.</a:t>
            </a:r>
            <a:endParaRPr b="0" lang="es-AR" sz="14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En una tercera fase se veriﬁca el comportamiento  ejercido respecto al especiﬁcado.</a:t>
            </a:r>
            <a:endParaRPr b="0" lang="es-AR" sz="1400" spc="-1" strike="noStrike">
              <a:latin typeface="Arial"/>
            </a:endParaRPr>
          </a:p>
          <a:p>
            <a:pPr lvl="2" marL="13716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■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No mezclar las fases.</a:t>
            </a:r>
            <a:endParaRPr b="0" lang="es-AR" sz="14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Así, no es necesario escribir el código que implementa el mock.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Mocks en Python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&lt; python 3.3</a:t>
            </a:r>
            <a:endParaRPr b="0" lang="es-AR" sz="1800" spc="-1" strike="noStrike">
              <a:latin typeface="Arial"/>
            </a:endParaRPr>
          </a:p>
          <a:p>
            <a:pPr marL="2286000"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$pip install mock</a:t>
            </a:r>
            <a:endParaRPr b="0" lang="es-AR" sz="1800" spc="-1" strike="noStrike">
              <a:latin typeface="Arial"/>
            </a:endParaRPr>
          </a:p>
          <a:p>
            <a:pPr marL="2286000">
              <a:lnSpc>
                <a:spcPct val="100000"/>
              </a:lnSpc>
              <a:spcBef>
                <a:spcPts val="1599"/>
              </a:spcBef>
            </a:pPr>
            <a:r>
              <a:rPr b="1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import mock</a:t>
            </a:r>
            <a:endParaRPr b="0" lang="es-AR" sz="1800" spc="-1" strike="noStrike">
              <a:latin typeface="Arial"/>
            </a:endParaRPr>
          </a:p>
          <a:p>
            <a:pPr marL="2286000"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desde python 3.3 integrado</a:t>
            </a:r>
            <a:endParaRPr b="0" lang="es-AR" sz="1800" spc="-1" strike="noStrike">
              <a:latin typeface="Arial"/>
            </a:endParaRPr>
          </a:p>
          <a:p>
            <a:pPr marL="1828800" indent="457200">
              <a:lnSpc>
                <a:spcPct val="100000"/>
              </a:lnSpc>
              <a:spcBef>
                <a:spcPts val="1599"/>
              </a:spcBef>
            </a:pPr>
            <a:r>
              <a:rPr b="1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import unittest</a:t>
            </a:r>
            <a:endParaRPr b="0" lang="es-AR" sz="1800" spc="-1" strike="noStrike">
              <a:latin typeface="Arial"/>
            </a:endParaRPr>
          </a:p>
          <a:p>
            <a:pPr marL="1828800" indent="457200"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1828800" indent="457200"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1828800" indent="457200"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1828800" indent="457200"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Pruebas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007640" y="1347840"/>
            <a:ext cx="1837800" cy="738720"/>
          </a:xfrm>
          <a:prstGeom prst="flowChartAlternateProcess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Entrada de datos de Prueba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139760" y="2513520"/>
            <a:ext cx="1573560" cy="428040"/>
          </a:xfrm>
          <a:prstGeom prst="flowChartProcess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Sistema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007640" y="3368520"/>
            <a:ext cx="1837800" cy="738720"/>
          </a:xfrm>
          <a:prstGeom prst="flowChartAlternateProcess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Salida de resultados de Prueba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1927440" y="2088000"/>
            <a:ext cx="360" cy="42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6"/>
          <p:cNvSpPr/>
          <p:nvPr/>
        </p:nvSpPr>
        <p:spPr>
          <a:xfrm>
            <a:off x="1927440" y="2943000"/>
            <a:ext cx="360" cy="42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7"/>
          <p:cNvSpPr/>
          <p:nvPr/>
        </p:nvSpPr>
        <p:spPr>
          <a:xfrm rot="10800000">
            <a:off x="4949640" y="1718640"/>
            <a:ext cx="105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rgbClr val="000000"/>
            </a:solidFill>
            <a:custDash>
              <a:ds d="400000" sp="300000"/>
              <a:ds d="1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8"/>
          <p:cNvSpPr/>
          <p:nvPr/>
        </p:nvSpPr>
        <p:spPr>
          <a:xfrm>
            <a:off x="4107240" y="1410840"/>
            <a:ext cx="634284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Las entradas buscan un 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comportamiento anómalo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95" name="CustomShape 9"/>
          <p:cNvSpPr/>
          <p:nvPr/>
        </p:nvSpPr>
        <p:spPr>
          <a:xfrm rot="10800000">
            <a:off x="5024880" y="3738960"/>
            <a:ext cx="105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rgbClr val="000000"/>
            </a:solidFill>
            <a:custDash>
              <a:ds d="400000" sp="300000"/>
              <a:ds d="1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0"/>
          <p:cNvSpPr/>
          <p:nvPr/>
        </p:nvSpPr>
        <p:spPr>
          <a:xfrm>
            <a:off x="4306320" y="3269520"/>
            <a:ext cx="634284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Las salidas revelan 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la presencia de defectos</a:t>
            </a:r>
            <a:endParaRPr b="0" lang="es-AR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Magic Mock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11760" y="1225080"/>
            <a:ext cx="8519040" cy="367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Código: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36000"/>
              </a:lnSpc>
              <a:spcBef>
                <a:spcPts val="1599"/>
              </a:spcBef>
            </a:pPr>
            <a:r>
              <a:rPr b="0" lang="es-AR" sz="9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AR" sz="1400" spc="-1" strike="noStrike">
                <a:solidFill>
                  <a:srgbClr val="a71d5d"/>
                </a:solidFill>
                <a:latin typeface="Consolas"/>
                <a:ea typeface="Consolas"/>
              </a:rPr>
              <a:t>def</a:t>
            </a: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0" lang="es-AR" sz="1400" spc="-1" strike="noStrike">
                <a:solidFill>
                  <a:srgbClr val="795da3"/>
                </a:solidFill>
                <a:latin typeface="Consolas"/>
                <a:ea typeface="Consolas"/>
              </a:rPr>
              <a:t>calcula</a:t>
            </a: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(val):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lb </a:t>
            </a:r>
            <a:r>
              <a:rPr b="0" lang="es-AR" sz="1400" spc="-1" strike="noStrike">
                <a:solidFill>
                  <a:srgbClr val="a71d5d"/>
                </a:solidFill>
                <a:latin typeface="Consolas"/>
                <a:ea typeface="Consolas"/>
              </a:rPr>
              <a:t>=</a:t>
            </a: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  cuadrado(val)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a= dividir(lb)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AR" sz="1400" spc="-1" strike="noStrike">
                <a:solidFill>
                  <a:srgbClr val="a71d5d"/>
                </a:solidFill>
                <a:latin typeface="Consolas"/>
                <a:ea typeface="Consolas"/>
              </a:rPr>
              <a:t>return</a:t>
            </a: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 a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AR" sz="1400" spc="-1" strike="noStrike">
                <a:solidFill>
                  <a:srgbClr val="a71d5d"/>
                </a:solidFill>
                <a:latin typeface="Consolas"/>
                <a:ea typeface="Consolas"/>
              </a:rPr>
              <a:t>def</a:t>
            </a: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0" lang="es-AR" sz="1400" spc="-1" strike="noStrike">
                <a:solidFill>
                  <a:srgbClr val="795da3"/>
                </a:solidFill>
                <a:latin typeface="Consolas"/>
                <a:ea typeface="Consolas"/>
              </a:rPr>
              <a:t>cuadrado</a:t>
            </a: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(n):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AR" sz="1400" spc="-1" strike="noStrike">
                <a:solidFill>
                  <a:srgbClr val="969896"/>
                </a:solidFill>
                <a:latin typeface="Consolas"/>
                <a:ea typeface="Consolas"/>
              </a:rPr>
              <a:t>     </a:t>
            </a:r>
            <a:r>
              <a:rPr b="0" lang="es-AR" sz="1400" spc="-1" strike="noStrike">
                <a:solidFill>
                  <a:srgbClr val="a71d5d"/>
                </a:solidFill>
                <a:latin typeface="Consolas"/>
                <a:ea typeface="Consolas"/>
              </a:rPr>
              <a:t>return</a:t>
            </a: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0" lang="es-AR" sz="1400" spc="-1" strike="noStrike">
                <a:solidFill>
                  <a:srgbClr val="ed6a43"/>
                </a:solidFill>
                <a:latin typeface="Consolas"/>
                <a:ea typeface="Consolas"/>
              </a:rPr>
              <a:t>n**2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es-AR" sz="1400" spc="-1" strike="noStrike">
                <a:solidFill>
                  <a:srgbClr val="ed6a43"/>
                </a:solidFill>
                <a:latin typeface="Consolas"/>
                <a:ea typeface="Consolas"/>
              </a:rPr>
              <a:t>	</a:t>
            </a:r>
            <a:r>
              <a:rPr b="0" lang="es-AR" sz="1400" spc="-1" strike="noStrike">
                <a:solidFill>
                  <a:srgbClr val="a71d5d"/>
                </a:solidFill>
                <a:latin typeface="Consolas"/>
                <a:ea typeface="Consolas"/>
              </a:rPr>
              <a:t>def</a:t>
            </a: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0" lang="es-AR" sz="1400" spc="-1" strike="noStrike">
                <a:solidFill>
                  <a:srgbClr val="795da3"/>
                </a:solidFill>
                <a:latin typeface="Consolas"/>
                <a:ea typeface="Consolas"/>
              </a:rPr>
              <a:t>dividir</a:t>
            </a: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(n):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AR" sz="1400" spc="-1" strike="noStrike">
                <a:solidFill>
                  <a:srgbClr val="969896"/>
                </a:solidFill>
                <a:latin typeface="Consolas"/>
                <a:ea typeface="Consolas"/>
              </a:rPr>
              <a:t>     </a:t>
            </a:r>
            <a:r>
              <a:rPr b="0" lang="es-AR" sz="1400" spc="-1" strike="noStrike">
                <a:solidFill>
                  <a:srgbClr val="a71d5d"/>
                </a:solidFill>
                <a:latin typeface="Consolas"/>
                <a:ea typeface="Consolas"/>
              </a:rPr>
              <a:t>return</a:t>
            </a: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0" lang="es-AR" sz="1400" spc="-1" strike="noStrike">
                <a:solidFill>
                  <a:srgbClr val="ed6a43"/>
                </a:solidFill>
                <a:latin typeface="Consolas"/>
                <a:ea typeface="Consolas"/>
              </a:rPr>
              <a:t>n/2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es-AR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endParaRPr b="0" lang="es-AR" sz="1400" spc="-1" strike="noStrike">
              <a:latin typeface="Arial"/>
            </a:endParaRPr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Magic Mock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64680" y="125712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Test: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36000"/>
              </a:lnSpc>
              <a:spcBef>
                <a:spcPts val="1599"/>
              </a:spcBef>
            </a:pPr>
            <a:r>
              <a:rPr b="0" lang="es-AR" sz="1200" spc="-1" strike="noStrike">
                <a:solidFill>
                  <a:srgbClr val="a71d5d"/>
                </a:solidFill>
                <a:latin typeface="Consolas"/>
                <a:ea typeface="Consolas"/>
              </a:rPr>
              <a:t>import 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calculos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es-AR" sz="1200" spc="-1" strike="noStrike">
                <a:solidFill>
                  <a:srgbClr val="a71d5d"/>
                </a:solidFill>
                <a:latin typeface="Consolas"/>
                <a:ea typeface="Consolas"/>
              </a:rPr>
              <a:t>import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unittest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es-AR" sz="1200" spc="-1" strike="noStrike">
                <a:solidFill>
                  <a:srgbClr val="a71d5d"/>
                </a:solidFill>
                <a:latin typeface="Consolas"/>
                <a:ea typeface="Consolas"/>
              </a:rPr>
              <a:t>from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unittest.mock </a:t>
            </a:r>
            <a:r>
              <a:rPr b="0" lang="es-AR" sz="1200" spc="-1" strike="noStrike">
                <a:solidFill>
                  <a:srgbClr val="a71d5d"/>
                </a:solidFill>
                <a:latin typeface="Consolas"/>
                <a:ea typeface="Consolas"/>
              </a:rPr>
              <a:t>import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MagicMock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36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es-AR" sz="1200" spc="-1" strike="noStrike">
                <a:solidFill>
                  <a:srgbClr val="a71d5d"/>
                </a:solidFill>
                <a:latin typeface="Consolas"/>
                <a:ea typeface="Consolas"/>
              </a:rPr>
              <a:t>class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0" lang="es-AR" sz="1200" spc="-1" strike="noStrike">
                <a:solidFill>
                  <a:srgbClr val="795da3"/>
                </a:solidFill>
                <a:latin typeface="Consolas"/>
                <a:ea typeface="Consolas"/>
              </a:rPr>
              <a:t>TestBase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(</a:t>
            </a:r>
            <a:r>
              <a:rPr b="0" lang="es-AR" sz="1200" spc="-1" strike="noStrike">
                <a:solidFill>
                  <a:srgbClr val="795da3"/>
                </a:solidFill>
                <a:latin typeface="Consolas"/>
                <a:ea typeface="Consolas"/>
              </a:rPr>
              <a:t>unittest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.</a:t>
            </a:r>
            <a:r>
              <a:rPr b="0" lang="es-AR" sz="1200" spc="-1" strike="noStrike">
                <a:solidFill>
                  <a:srgbClr val="795da3"/>
                </a:solidFill>
                <a:latin typeface="Consolas"/>
                <a:ea typeface="Consolas"/>
              </a:rPr>
              <a:t>TestCase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):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36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AR" sz="1200" spc="-1" strike="noStrike">
                <a:solidFill>
                  <a:srgbClr val="a71d5d"/>
                </a:solidFill>
                <a:latin typeface="Consolas"/>
                <a:ea typeface="Consolas"/>
              </a:rPr>
              <a:t>def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0" lang="es-AR" sz="1200" spc="-1" strike="noStrike">
                <a:solidFill>
                  <a:srgbClr val="795da3"/>
                </a:solidFill>
                <a:latin typeface="Consolas"/>
                <a:ea typeface="Consolas"/>
              </a:rPr>
              <a:t>test_richtSequenceOfCalls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(self):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calculos.cuadrado </a:t>
            </a:r>
            <a:r>
              <a:rPr b="0" lang="es-AR" sz="1200" spc="-1" strike="noStrike">
                <a:solidFill>
                  <a:srgbClr val="a71d5d"/>
                </a:solidFill>
                <a:latin typeface="Consolas"/>
                <a:ea typeface="Consolas"/>
              </a:rPr>
              <a:t>=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MagicMock(</a:t>
            </a:r>
            <a:r>
              <a:rPr b="0" lang="es-AR" sz="1200" spc="-1" strike="noStrike">
                <a:solidFill>
                  <a:srgbClr val="ed6a43"/>
                </a:solidFill>
                <a:latin typeface="Consolas"/>
                <a:ea typeface="Consolas"/>
              </a:rPr>
              <a:t>return_value</a:t>
            </a:r>
            <a:r>
              <a:rPr b="0" lang="es-AR" sz="1200" spc="-1" strike="noStrike">
                <a:solidFill>
                  <a:srgbClr val="a71d5d"/>
                </a:solidFill>
                <a:latin typeface="Consolas"/>
                <a:ea typeface="Consolas"/>
              </a:rPr>
              <a:t>=</a:t>
            </a:r>
            <a:r>
              <a:rPr b="0" lang="es-AR" sz="1200" spc="-1" strike="noStrike">
                <a:solidFill>
                  <a:srgbClr val="0086b3"/>
                </a:solidFill>
                <a:latin typeface="Consolas"/>
                <a:ea typeface="Consolas"/>
              </a:rPr>
              <a:t>2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)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calculos.dividir </a:t>
            </a:r>
            <a:r>
              <a:rPr b="0" lang="es-AR" sz="1200" spc="-1" strike="noStrike">
                <a:solidFill>
                  <a:srgbClr val="a71d5d"/>
                </a:solidFill>
                <a:latin typeface="Consolas"/>
                <a:ea typeface="Consolas"/>
              </a:rPr>
              <a:t>=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MagicMock(</a:t>
            </a:r>
            <a:r>
              <a:rPr b="0" lang="es-AR" sz="1200" spc="-1" strike="noStrike">
                <a:solidFill>
                  <a:srgbClr val="ed6a43"/>
                </a:solidFill>
                <a:latin typeface="Consolas"/>
                <a:ea typeface="Consolas"/>
              </a:rPr>
              <a:t>return_value</a:t>
            </a:r>
            <a:r>
              <a:rPr b="0" lang="es-AR" sz="1200" spc="-1" strike="noStrike">
                <a:solidFill>
                  <a:srgbClr val="a71d5d"/>
                </a:solidFill>
                <a:latin typeface="Consolas"/>
                <a:ea typeface="Consolas"/>
              </a:rPr>
              <a:t>=</a:t>
            </a:r>
            <a:r>
              <a:rPr b="0" lang="es-AR" sz="1200" spc="-1" strike="noStrike">
                <a:solidFill>
                  <a:srgbClr val="0086b3"/>
                </a:solidFill>
                <a:latin typeface="Consolas"/>
                <a:ea typeface="Consolas"/>
              </a:rPr>
              <a:t>2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)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a = calculos.calcula(</a:t>
            </a:r>
            <a:r>
              <a:rPr b="0" lang="es-AR" sz="1200" spc="-1" strike="noStrike">
                <a:solidFill>
                  <a:srgbClr val="0086b3"/>
                </a:solidFill>
                <a:latin typeface="Consolas"/>
                <a:ea typeface="Consolas"/>
              </a:rPr>
              <a:t>5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)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	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	</a:t>
            </a:r>
            <a:endParaRPr b="0" lang="es-AR" sz="1800" spc="-1" strike="noStrike">
              <a:latin typeface="Arial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Mock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Ahora miremos la función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costototal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, usa la función suma, tenemos que hacer un mock sobre eso.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Para eso importamos: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from unittest.mock import MagicMock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y dentro del test vamos a hacer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sut.sumar=MagicMock(return_value=2)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Esto hace que no llamemos a suma y siempre devuelva valor 2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Mock más complejos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Miremos la función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supercalc,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usa 2 funciones de la librería math, intentemos armar un mock, con MagicMock.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s-AR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¿Qué problemas encontramos?</a:t>
            </a:r>
            <a:endParaRPr b="0" lang="es-AR" sz="3600" spc="-1" strike="noStrike">
              <a:latin typeface="Arial"/>
            </a:endParaRPr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Mock más complejos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29760" y="115956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Debería verse: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i="1" lang="es-AR" sz="1800" spc="-1" strike="noStrike">
                <a:solidFill>
                  <a:srgbClr val="000088"/>
                </a:solidFill>
                <a:latin typeface="Consolas"/>
                <a:ea typeface="Consolas"/>
              </a:rPr>
              <a:t>def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 test_supercalc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(</a:t>
            </a:r>
            <a:r>
              <a:rPr b="0" i="1" lang="es-AR" sz="1800" spc="-1" strike="noStrike">
                <a:solidFill>
                  <a:srgbClr val="000088"/>
                </a:solidFill>
                <a:latin typeface="Consolas"/>
                <a:ea typeface="Consolas"/>
              </a:rPr>
              <a:t>self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):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math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.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exp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=</a:t>
            </a:r>
            <a:r>
              <a:rPr b="0" i="1" lang="es-AR" sz="1800" spc="-1" strike="noStrike">
                <a:solidFill>
                  <a:srgbClr val="660066"/>
                </a:solidFill>
                <a:latin typeface="Consolas"/>
                <a:ea typeface="Consolas"/>
              </a:rPr>
              <a:t>MagicMock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(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return_value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=</a:t>
            </a:r>
            <a:r>
              <a:rPr b="0" i="1" lang="es-AR" sz="1800" spc="-1" strike="noStrike">
                <a:solidFill>
                  <a:srgbClr val="006666"/>
                </a:solidFill>
                <a:latin typeface="Consolas"/>
                <a:ea typeface="Consolas"/>
              </a:rPr>
              <a:t>2)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math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.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sqrt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=</a:t>
            </a:r>
            <a:r>
              <a:rPr b="0" i="1" lang="es-AR" sz="1800" spc="-1" strike="noStrike">
                <a:solidFill>
                  <a:srgbClr val="660066"/>
                </a:solidFill>
                <a:latin typeface="Consolas"/>
                <a:ea typeface="Consolas"/>
              </a:rPr>
              <a:t>MagicMock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(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return_value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=</a:t>
            </a:r>
            <a:r>
              <a:rPr b="0" i="1" lang="es-AR" sz="1800" spc="-1" strike="noStrike">
                <a:solidFill>
                  <a:srgbClr val="006666"/>
                </a:solidFill>
                <a:latin typeface="Consolas"/>
                <a:ea typeface="Consolas"/>
              </a:rPr>
              <a:t>2)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a 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=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 sut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.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supercalc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(</a:t>
            </a:r>
            <a:r>
              <a:rPr b="0" i="1" lang="es-AR" sz="1800" spc="-1" strike="noStrike">
                <a:solidFill>
                  <a:srgbClr val="006666"/>
                </a:solidFill>
                <a:latin typeface="Consolas"/>
                <a:ea typeface="Consolas"/>
              </a:rPr>
              <a:t>3)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i="1" lang="es-AR" sz="1800" spc="-1" strike="noStrike">
                <a:solidFill>
                  <a:srgbClr val="000088"/>
                </a:solidFill>
                <a:latin typeface="Consolas"/>
                <a:ea typeface="Consolas"/>
              </a:rPr>
              <a:t>self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.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assertTrue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(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a 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==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i="1" lang="es-AR" sz="1800" spc="-1" strike="noStrike">
                <a:solidFill>
                  <a:srgbClr val="006666"/>
                </a:solidFill>
                <a:latin typeface="Consolas"/>
                <a:ea typeface="Consolas"/>
              </a:rPr>
              <a:t>2)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Pero algo nos falta, importamos la libreria math en nuestro test.</a:t>
            </a:r>
            <a:br/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MagicMock, necesita conocer la librería  a mockear.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Patch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Los decoradores de parche se utilizan para parchear los objetos sólo en el ámbito de la función que decorar.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Ellos se encargan de forma automática el unpatching.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 necesitamos conocer la librería, simplemente va armar el mock de la llamada.</a:t>
            </a:r>
            <a:endParaRPr b="0" lang="es-AR" sz="1800" spc="-1" strike="noStrike">
              <a:latin typeface="Arial"/>
            </a:endParaRPr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Patch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5948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Funciona como un decorador de la siguiente manera.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i="1" lang="es-AR" sz="1800" spc="-1" strike="noStrike">
                <a:solidFill>
                  <a:srgbClr val="006666"/>
                </a:solidFill>
                <a:latin typeface="Consolas"/>
                <a:ea typeface="Consolas"/>
              </a:rPr>
              <a:t>@patch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('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modulo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.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funcion2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')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i="1" lang="es-AR" sz="1800" spc="-1" strike="noStrike">
                <a:solidFill>
                  <a:srgbClr val="880000"/>
                </a:solidFill>
                <a:latin typeface="Consolas"/>
                <a:ea typeface="Consolas"/>
              </a:rPr>
              <a:t># fijense que va como string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6666"/>
                </a:solidFill>
                <a:latin typeface="Consolas"/>
                <a:ea typeface="Consolas"/>
              </a:rPr>
              <a:t>@patch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('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modulo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.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funcion1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')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s-AR" sz="1800" spc="-1" strike="noStrike">
                <a:solidFill>
                  <a:srgbClr val="000088"/>
                </a:solidFill>
                <a:latin typeface="Consolas"/>
                <a:ea typeface="Consolas"/>
              </a:rPr>
              <a:t>def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 parchando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(</a:t>
            </a:r>
            <a:r>
              <a:rPr b="0" i="1" lang="es-AR" sz="1800" spc="-1" strike="noStrike">
                <a:solidFill>
                  <a:srgbClr val="000088"/>
                </a:solidFill>
                <a:latin typeface="Consolas"/>
                <a:ea typeface="Consolas"/>
              </a:rPr>
              <a:t>self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,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 funcion1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,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 funcion2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):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i="1" lang="es-AR" sz="1800" spc="-1" strike="noStrike">
                <a:solidFill>
                  <a:srgbClr val="880000"/>
                </a:solidFill>
                <a:latin typeface="Consolas"/>
                <a:ea typeface="Consolas"/>
              </a:rPr>
              <a:t># se reciben como parámetros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funcion1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.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return_value 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=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2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funcion2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.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return_value </a:t>
            </a:r>
            <a:r>
              <a:rPr b="0" i="1" lang="es-AR" sz="1800" spc="-1" strike="noStrike">
                <a:solidFill>
                  <a:srgbClr val="666600"/>
                </a:solidFill>
                <a:latin typeface="Consolas"/>
                <a:ea typeface="Consolas"/>
              </a:rPr>
              <a:t>=</a:t>
            </a:r>
            <a:r>
              <a:rPr b="0" i="1" lang="es-AR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2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 hace falta, importar las librería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patch nos resuelve todo, armemos nuestro test ahora sacando la librería math y usando patch.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Patch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11760" y="1225080"/>
            <a:ext cx="8519040" cy="36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Debería verse algo así: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s-AR" sz="2400" spc="-1" strike="noStrike">
                <a:solidFill>
                  <a:srgbClr val="006666"/>
                </a:solidFill>
                <a:latin typeface="Consolas"/>
                <a:ea typeface="Consolas"/>
              </a:rPr>
              <a:t>@patch</a:t>
            </a:r>
            <a:r>
              <a:rPr b="0" lang="es-AR" sz="2400" spc="-1" strike="noStrike">
                <a:solidFill>
                  <a:srgbClr val="666600"/>
                </a:solidFill>
                <a:latin typeface="Consolas"/>
                <a:ea typeface="Consolas"/>
              </a:rPr>
              <a:t>(</a:t>
            </a:r>
            <a:r>
              <a:rPr b="0" lang="es-AR" sz="2400" spc="-1" strike="noStrike">
                <a:solidFill>
                  <a:srgbClr val="008800"/>
                </a:solidFill>
                <a:latin typeface="Consolas"/>
                <a:ea typeface="Consolas"/>
              </a:rPr>
              <a:t>'math.exp')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s-AR" sz="2400" spc="-1" strike="noStrike">
                <a:solidFill>
                  <a:srgbClr val="006666"/>
                </a:solidFill>
                <a:latin typeface="Consolas"/>
                <a:ea typeface="Consolas"/>
              </a:rPr>
              <a:t>@patch</a:t>
            </a:r>
            <a:r>
              <a:rPr b="0" lang="es-AR" sz="2400" spc="-1" strike="noStrike">
                <a:solidFill>
                  <a:srgbClr val="666600"/>
                </a:solidFill>
                <a:latin typeface="Consolas"/>
                <a:ea typeface="Consolas"/>
              </a:rPr>
              <a:t>(</a:t>
            </a:r>
            <a:r>
              <a:rPr b="0" lang="es-AR" sz="2400" spc="-1" strike="noStrike">
                <a:solidFill>
                  <a:srgbClr val="008800"/>
                </a:solidFill>
                <a:latin typeface="Consolas"/>
                <a:ea typeface="Consolas"/>
              </a:rPr>
              <a:t>'math.sqrt')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s-AR" sz="2400" spc="-1" strike="noStrike">
                <a:solidFill>
                  <a:srgbClr val="000088"/>
                </a:solidFill>
                <a:latin typeface="Consolas"/>
                <a:ea typeface="Consolas"/>
              </a:rPr>
              <a:t>def</a:t>
            </a: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 test_supercalc</a:t>
            </a:r>
            <a:r>
              <a:rPr b="0" lang="es-AR" sz="2400" spc="-1" strike="noStrike">
                <a:solidFill>
                  <a:srgbClr val="666600"/>
                </a:solidFill>
                <a:latin typeface="Consolas"/>
                <a:ea typeface="Consolas"/>
              </a:rPr>
              <a:t>(</a:t>
            </a:r>
            <a:r>
              <a:rPr b="0" lang="es-AR" sz="2400" spc="-1" strike="noStrike">
                <a:solidFill>
                  <a:srgbClr val="000088"/>
                </a:solidFill>
                <a:latin typeface="Consolas"/>
                <a:ea typeface="Consolas"/>
              </a:rPr>
              <a:t>self</a:t>
            </a:r>
            <a:r>
              <a:rPr b="0" lang="es-AR" sz="2400" spc="-1" strike="noStrike">
                <a:solidFill>
                  <a:srgbClr val="666600"/>
                </a:solidFill>
                <a:latin typeface="Consolas"/>
                <a:ea typeface="Consolas"/>
              </a:rPr>
              <a:t>,</a:t>
            </a: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 sqrt</a:t>
            </a:r>
            <a:r>
              <a:rPr b="0" lang="es-AR" sz="2400" spc="-1" strike="noStrike">
                <a:solidFill>
                  <a:srgbClr val="666600"/>
                </a:solidFill>
                <a:latin typeface="Consolas"/>
                <a:ea typeface="Consolas"/>
              </a:rPr>
              <a:t>,</a:t>
            </a: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 exp</a:t>
            </a:r>
            <a:r>
              <a:rPr b="0" lang="es-AR" sz="2400" spc="-1" strike="noStrike">
                <a:solidFill>
                  <a:srgbClr val="666600"/>
                </a:solidFill>
                <a:latin typeface="Consolas"/>
                <a:ea typeface="Consolas"/>
              </a:rPr>
              <a:t>):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sqrt</a:t>
            </a:r>
            <a:r>
              <a:rPr b="0" lang="es-AR" sz="2400" spc="-1" strike="noStrike">
                <a:solidFill>
                  <a:srgbClr val="666600"/>
                </a:solidFill>
                <a:latin typeface="Consolas"/>
                <a:ea typeface="Consolas"/>
              </a:rPr>
              <a:t>.</a:t>
            </a: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return_value </a:t>
            </a:r>
            <a:r>
              <a:rPr b="0" lang="es-AR" sz="2400" spc="-1" strike="noStrike">
                <a:solidFill>
                  <a:srgbClr val="666600"/>
                </a:solidFill>
                <a:latin typeface="Consolas"/>
                <a:ea typeface="Consolas"/>
              </a:rPr>
              <a:t>=</a:t>
            </a: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 2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exp</a:t>
            </a:r>
            <a:r>
              <a:rPr b="0" lang="es-AR" sz="2400" spc="-1" strike="noStrike">
                <a:solidFill>
                  <a:srgbClr val="666600"/>
                </a:solidFill>
                <a:latin typeface="Consolas"/>
                <a:ea typeface="Consolas"/>
              </a:rPr>
              <a:t>.</a:t>
            </a: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return_value </a:t>
            </a:r>
            <a:r>
              <a:rPr b="0" lang="es-AR" sz="2400" spc="-1" strike="noStrike">
                <a:solidFill>
                  <a:srgbClr val="666600"/>
                </a:solidFill>
                <a:latin typeface="Consolas"/>
                <a:ea typeface="Consolas"/>
              </a:rPr>
              <a:t>=</a:t>
            </a: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 2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a </a:t>
            </a:r>
            <a:r>
              <a:rPr b="0" lang="es-AR" sz="2400" spc="-1" strike="noStrike">
                <a:solidFill>
                  <a:srgbClr val="666600"/>
                </a:solidFill>
                <a:latin typeface="Consolas"/>
                <a:ea typeface="Consolas"/>
              </a:rPr>
              <a:t>=</a:t>
            </a: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 sut</a:t>
            </a:r>
            <a:r>
              <a:rPr b="0" lang="es-AR" sz="2400" spc="-1" strike="noStrike">
                <a:solidFill>
                  <a:srgbClr val="666600"/>
                </a:solidFill>
                <a:latin typeface="Consolas"/>
                <a:ea typeface="Consolas"/>
              </a:rPr>
              <a:t>.</a:t>
            </a: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supercalc</a:t>
            </a:r>
            <a:r>
              <a:rPr b="0" lang="es-AR" sz="2400" spc="-1" strike="noStrike">
                <a:solidFill>
                  <a:srgbClr val="666600"/>
                </a:solidFill>
                <a:latin typeface="Consolas"/>
                <a:ea typeface="Consolas"/>
              </a:rPr>
              <a:t>(</a:t>
            </a:r>
            <a:r>
              <a:rPr b="0" lang="es-AR" sz="2400" spc="-1" strike="noStrike">
                <a:solidFill>
                  <a:srgbClr val="006666"/>
                </a:solidFill>
                <a:latin typeface="Consolas"/>
                <a:ea typeface="Consolas"/>
              </a:rPr>
              <a:t>3)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s-AR" sz="2400" spc="-1" strike="noStrike">
                <a:solidFill>
                  <a:srgbClr val="000088"/>
                </a:solidFill>
                <a:latin typeface="Consolas"/>
                <a:ea typeface="Consolas"/>
              </a:rPr>
              <a:t>self</a:t>
            </a:r>
            <a:r>
              <a:rPr b="0" lang="es-AR" sz="2400" spc="-1" strike="noStrike">
                <a:solidFill>
                  <a:srgbClr val="666600"/>
                </a:solidFill>
                <a:latin typeface="Consolas"/>
                <a:ea typeface="Consolas"/>
              </a:rPr>
              <a:t>.</a:t>
            </a: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assertTrue</a:t>
            </a:r>
            <a:r>
              <a:rPr b="0" lang="es-AR" sz="2400" spc="-1" strike="noStrike">
                <a:solidFill>
                  <a:srgbClr val="666600"/>
                </a:solidFill>
                <a:latin typeface="Consolas"/>
                <a:ea typeface="Consolas"/>
              </a:rPr>
              <a:t>(</a:t>
            </a: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a </a:t>
            </a:r>
            <a:r>
              <a:rPr b="0" lang="es-AR" sz="2400" spc="-1" strike="noStrike">
                <a:solidFill>
                  <a:srgbClr val="666600"/>
                </a:solidFill>
                <a:latin typeface="Consolas"/>
                <a:ea typeface="Consolas"/>
              </a:rPr>
              <a:t>==</a:t>
            </a:r>
            <a:r>
              <a:rPr b="0" lang="es-AR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s-AR" sz="2400" spc="-1" strike="noStrike">
                <a:solidFill>
                  <a:srgbClr val="006666"/>
                </a:solidFill>
                <a:latin typeface="Consolas"/>
                <a:ea typeface="Consolas"/>
              </a:rPr>
              <a:t>2)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Pruebas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Tienen 2 componentes: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Validación: ¿Construimos el producto que quiere el cliente?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Verificación: ¿Construimos bien el producto?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Nivel de Confianza.</a:t>
            </a: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	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Propósito del software: Nivel de criticidad.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Expectativas del usuario: Tolerancia a Fallos.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Entorno de Mercado: Precio dispuestos a pagar.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Inspecciones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Son estáticas se realizan a través de la documentación.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verifica que se cumpla con la documentación.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enfocan en el código fuente.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Inspecciones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Ventajas: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realizan en cualquier estadío del proyecto.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Al ser estáticas, no se ven afectadas por cambios en el código.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puede analizar cumplimientos de estándares, rendimiento de algoritmos, etc.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2019-08-15T19:33:24Z</dcterms:modified>
  <cp:revision>8</cp:revision>
  <dc:subject/>
  <dc:title/>
</cp:coreProperties>
</file>