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27db0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27db0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27db0c9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27db0c9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27db0c9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27db0c9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27db0c9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27db0c9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27db0c9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27db0c9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27db0c9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27db0c9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27db0c9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27db0c9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27db0c9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27db0c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27db0c9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27db0c9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27db0c9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27db0c9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3fcec7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3fcec7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27db0c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27db0c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3fcec7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3fcec7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27db0c9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27db0c9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27db0c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27db0c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27db0c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27db0c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27db0c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27db0c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27db0c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27db0c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27db0c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27db0c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27db0c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27db0c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7db0c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27db0c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0" y="464513"/>
            <a:ext cx="8520600" cy="8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ITSC - Programación III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2018</a:t>
            </a:r>
            <a:endParaRPr sz="1400"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485875" y="18142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Grafos - Repaso de nociones básicas</a:t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00" y="398286"/>
            <a:ext cx="735200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costos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152475"/>
            <a:ext cx="3962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ciertos problemas estamos interesados en modelar el hecho de que las aristas tienen “costos” o “pesos” asociados: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 = { A, B, C, D, E}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 =  {(A, C), (A, D), (B, A), (C, D), (E, A)}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costo((A, C)) =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costo((A, D)) = 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etc...</a:t>
            </a:r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75" y="637425"/>
            <a:ext cx="4138467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grafos dirigidos y no dirigidos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1152475"/>
            <a:ext cx="47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Cuando los vértices tienen dirección, decimos que el grafo es </a:t>
            </a:r>
            <a:r>
              <a:rPr b="1" lang="es"/>
              <a:t>dirigido</a:t>
            </a:r>
            <a:r>
              <a:rPr lang="es"/>
              <a:t>. Es decir, que si </a:t>
            </a:r>
            <a:r>
              <a:rPr i="1" lang="es"/>
              <a:t>(A, B)</a:t>
            </a:r>
            <a:r>
              <a:rPr lang="es"/>
              <a:t> </a:t>
            </a:r>
            <a:r>
              <a:rPr lang="es"/>
              <a:t>∈ </a:t>
            </a:r>
            <a:r>
              <a:rPr i="1" lang="es"/>
              <a:t>E</a:t>
            </a:r>
            <a:r>
              <a:rPr lang="es"/>
              <a:t>, esto me dice que puedo “ir” de A hacia B. En la representación gráfica, vemos el vértice como una flecha que va en una sola dirección.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725" y="1141400"/>
            <a:ext cx="30099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grafos dirigidos y no dirigidos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conjunto de vértices de este grafo 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 = {A, B, D, N, F}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conjunto de aristas 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 = {(A, B), (B, D), (B, F), (D, A), (F, A), </a:t>
            </a:r>
            <a:r>
              <a:rPr b="1" lang="es"/>
              <a:t>(F, N)</a:t>
            </a:r>
            <a:r>
              <a:rPr lang="es"/>
              <a:t>, (N,B), </a:t>
            </a:r>
            <a:r>
              <a:rPr b="1" lang="es"/>
              <a:t>(N, F)</a:t>
            </a: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Notemos que están (N, F) y (F, N).</a:t>
            </a:r>
            <a:endParaRPr/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3" y="1207275"/>
            <a:ext cx="37516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25" y="1708975"/>
            <a:ext cx="4177900" cy="27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grafos dirigidos y no dirigidos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52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veces, el conjunto de aristas no tiene flechas. Se sobreentiende que es un grafo </a:t>
            </a:r>
            <a:r>
              <a:rPr b="1" lang="es"/>
              <a:t>no dirigido</a:t>
            </a:r>
            <a:r>
              <a:rPr lang="es"/>
              <a:t>. En el ejemplo de la derecha, por ejemplo, podemos lo mismo ir de A a B que  de B a A. Las aristas serían: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 = {(A, B), (B, A), (A, F), (F, A),  ...(etc)...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caminos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camino en un grafo es una secuencia de vértices que están unidos por aristas (es decir que se puede “ir” de uno a otro).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Formalmente: una secuencia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, v</a:t>
            </a:r>
            <a:r>
              <a:rPr baseline="-25000" i="1" lang="es"/>
              <a:t>2</a:t>
            </a:r>
            <a:r>
              <a:rPr i="1" lang="es"/>
              <a:t>, </a:t>
            </a:r>
            <a:r>
              <a:rPr i="1" lang="es"/>
              <a:t>...</a:t>
            </a:r>
            <a:r>
              <a:rPr i="1" lang="es"/>
              <a:t> , v</a:t>
            </a:r>
            <a:r>
              <a:rPr baseline="-25000" i="1" lang="es"/>
              <a:t>n</a:t>
            </a:r>
            <a:r>
              <a:rPr lang="es"/>
              <a:t> donde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, v</a:t>
            </a:r>
            <a:r>
              <a:rPr baseline="-25000" i="1" lang="es"/>
              <a:t>2</a:t>
            </a:r>
            <a:r>
              <a:rPr i="1" lang="es"/>
              <a:t>, …, v</a:t>
            </a:r>
            <a:r>
              <a:rPr baseline="-25000" i="1" lang="es"/>
              <a:t>n</a:t>
            </a:r>
            <a:r>
              <a:rPr i="1" lang="es"/>
              <a:t> </a:t>
            </a:r>
            <a:r>
              <a:rPr lang="es"/>
              <a:t>∈</a:t>
            </a:r>
            <a:r>
              <a:rPr i="1" lang="es"/>
              <a:t> V</a:t>
            </a:r>
            <a:r>
              <a:rPr lang="es"/>
              <a:t> y </a:t>
            </a:r>
            <a:r>
              <a:rPr i="1" lang="es"/>
              <a:t>(v</a:t>
            </a:r>
            <a:r>
              <a:rPr baseline="-25000" i="1" lang="es"/>
              <a:t>i</a:t>
            </a:r>
            <a:r>
              <a:rPr i="1" lang="es"/>
              <a:t>, v</a:t>
            </a:r>
            <a:r>
              <a:rPr baseline="-25000" i="1" lang="es"/>
              <a:t>i+1</a:t>
            </a:r>
            <a:r>
              <a:rPr i="1" lang="es"/>
              <a:t>)</a:t>
            </a:r>
            <a:r>
              <a:rPr lang="es"/>
              <a:t> ∈ </a:t>
            </a:r>
            <a:r>
              <a:rPr i="1" lang="es"/>
              <a:t>E</a:t>
            </a:r>
            <a:r>
              <a:rPr lang="es"/>
              <a:t> para </a:t>
            </a:r>
            <a:r>
              <a:rPr i="1" lang="es"/>
              <a:t>1 &lt;= i &lt;= n - 1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Veamos un ejemplo: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caminos</a:t>
            </a:r>
            <a:endParaRPr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311700" y="1152475"/>
            <a:ext cx="47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(A, B, C, E) es un camino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(B, D, E) es un camino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(E, D) </a:t>
            </a:r>
            <a:r>
              <a:rPr b="1" lang="es">
                <a:solidFill>
                  <a:srgbClr val="FF0000"/>
                </a:solidFill>
              </a:rPr>
              <a:t>NO</a:t>
            </a:r>
            <a:r>
              <a:rPr lang="es"/>
              <a:t> es un camino. ¿Por qué?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(B, C, E, F) </a:t>
            </a:r>
            <a:r>
              <a:rPr b="1" lang="es">
                <a:solidFill>
                  <a:srgbClr val="FF0000"/>
                </a:solidFill>
              </a:rPr>
              <a:t>NO</a:t>
            </a:r>
            <a:r>
              <a:rPr lang="es"/>
              <a:t> es un camino. ¿Por qué?</a:t>
            </a:r>
            <a:endParaRPr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725" y="1141400"/>
            <a:ext cx="30099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25" y="1708975"/>
            <a:ext cx="4177900" cy="27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ciclos</a:t>
            </a:r>
            <a:endParaRPr/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311700" y="1152475"/>
            <a:ext cx="47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ciclo</a:t>
            </a:r>
            <a:r>
              <a:rPr lang="es"/>
              <a:t> es un camino que vuelve al punto de partida. Formalmente: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una secuencia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, v</a:t>
            </a:r>
            <a:r>
              <a:rPr baseline="-25000" i="1" lang="es"/>
              <a:t>2</a:t>
            </a:r>
            <a:r>
              <a:rPr i="1" lang="es"/>
              <a:t>, ... , v</a:t>
            </a:r>
            <a:r>
              <a:rPr baseline="-25000" i="1" lang="es"/>
              <a:t>n</a:t>
            </a:r>
            <a:r>
              <a:rPr lang="es"/>
              <a:t> donde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, v</a:t>
            </a:r>
            <a:r>
              <a:rPr baseline="-25000" i="1" lang="es"/>
              <a:t>2</a:t>
            </a:r>
            <a:r>
              <a:rPr i="1" lang="es"/>
              <a:t>, …, v</a:t>
            </a:r>
            <a:r>
              <a:rPr baseline="-25000" i="1" lang="es"/>
              <a:t>n</a:t>
            </a:r>
            <a:r>
              <a:rPr i="1" lang="es"/>
              <a:t> </a:t>
            </a:r>
            <a:r>
              <a:rPr lang="es"/>
              <a:t>∈</a:t>
            </a:r>
            <a:r>
              <a:rPr i="1" lang="es"/>
              <a:t> V</a:t>
            </a:r>
            <a:r>
              <a:rPr lang="es"/>
              <a:t> y </a:t>
            </a:r>
            <a:r>
              <a:rPr i="1" lang="es"/>
              <a:t>(v</a:t>
            </a:r>
            <a:r>
              <a:rPr baseline="-25000" i="1" lang="es"/>
              <a:t>i</a:t>
            </a:r>
            <a:r>
              <a:rPr i="1" lang="es"/>
              <a:t>, v</a:t>
            </a:r>
            <a:r>
              <a:rPr baseline="-25000" i="1" lang="es"/>
              <a:t>i+1</a:t>
            </a:r>
            <a:r>
              <a:rPr i="1" lang="es"/>
              <a:t>)</a:t>
            </a:r>
            <a:r>
              <a:rPr lang="es"/>
              <a:t> ∈ </a:t>
            </a:r>
            <a:r>
              <a:rPr i="1" lang="es"/>
              <a:t>E</a:t>
            </a:r>
            <a:r>
              <a:rPr lang="es"/>
              <a:t> para </a:t>
            </a:r>
            <a:r>
              <a:rPr i="1" lang="es"/>
              <a:t>1 &lt;= i &lt;= n - 1</a:t>
            </a:r>
            <a:r>
              <a:rPr lang="es"/>
              <a:t> y además: v</a:t>
            </a:r>
            <a:r>
              <a:rPr baseline="-25000" lang="es"/>
              <a:t>1</a:t>
            </a:r>
            <a:r>
              <a:rPr lang="es"/>
              <a:t> = v</a:t>
            </a:r>
            <a:r>
              <a:rPr baseline="-25000" lang="es"/>
              <a:t>n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Veamos algunos ejemplos: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(B, E, F, D,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(G, E, 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grafos conexos y desconexos</a:t>
            </a:r>
            <a:endParaRPr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152475"/>
            <a:ext cx="47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Sea G = (V, E) un grafo y sean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, v</a:t>
            </a:r>
            <a:r>
              <a:rPr baseline="-25000" i="1" lang="es"/>
              <a:t>2</a:t>
            </a:r>
            <a:r>
              <a:rPr lang="es"/>
              <a:t> ∈ </a:t>
            </a:r>
            <a:r>
              <a:rPr i="1" lang="es"/>
              <a:t>G </a:t>
            </a:r>
            <a:r>
              <a:rPr lang="es"/>
              <a:t> dos vértices cualesquiera. Pregunta: ¿siempre se puede ir de </a:t>
            </a:r>
            <a:r>
              <a:rPr i="1" lang="es"/>
              <a:t>v</a:t>
            </a:r>
            <a:r>
              <a:rPr baseline="-25000" i="1" lang="es"/>
              <a:t>1</a:t>
            </a:r>
            <a:r>
              <a:rPr i="1" lang="es"/>
              <a:t> </a:t>
            </a:r>
            <a:r>
              <a:rPr lang="es"/>
              <a:t>a</a:t>
            </a:r>
            <a:r>
              <a:rPr i="1" lang="es"/>
              <a:t> v</a:t>
            </a:r>
            <a:r>
              <a:rPr baseline="-25000" i="1" lang="es"/>
              <a:t>2</a:t>
            </a:r>
            <a:r>
              <a:rPr lang="es"/>
              <a:t> ? ¿O hay vértices que no importa cuánto nos esforcemos, no hay forma de unirlos mediante un camino? Las respuestas a estas preguntas permiten hablar de grafos </a:t>
            </a:r>
            <a:r>
              <a:rPr b="1" lang="es"/>
              <a:t>conexos</a:t>
            </a:r>
            <a:r>
              <a:rPr lang="es"/>
              <a:t> y grafos </a:t>
            </a:r>
            <a:r>
              <a:rPr b="1" lang="es"/>
              <a:t>disconexos</a:t>
            </a:r>
            <a:r>
              <a:rPr lang="es"/>
              <a:t>. Los nombres son bastante explicativos. Veamos algunos ejemplos: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grafos conexos y desconexos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13" y="1068425"/>
            <a:ext cx="585857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Grado</a:t>
            </a:r>
            <a:endParaRPr/>
          </a:p>
        </p:txBody>
      </p:sp>
      <p:sp>
        <p:nvSpPr>
          <p:cNvPr id="225" name="Google Shape;225;p43"/>
          <p:cNvSpPr txBox="1"/>
          <p:nvPr/>
        </p:nvSpPr>
        <p:spPr>
          <a:xfrm>
            <a:off x="571500" y="1131075"/>
            <a:ext cx="68580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Dado un grafo no dirigido G = (V, E), el </a:t>
            </a:r>
            <a:r>
              <a:rPr i="1" lang="es">
                <a:solidFill>
                  <a:schemeClr val="dk2"/>
                </a:solidFill>
              </a:rPr>
              <a:t>grado</a:t>
            </a:r>
            <a:r>
              <a:rPr lang="es">
                <a:solidFill>
                  <a:schemeClr val="dk2"/>
                </a:solidFill>
              </a:rPr>
              <a:t> o </a:t>
            </a:r>
            <a:r>
              <a:rPr i="1" lang="es">
                <a:solidFill>
                  <a:schemeClr val="dk2"/>
                </a:solidFill>
              </a:rPr>
              <a:t>valencia</a:t>
            </a:r>
            <a:r>
              <a:rPr lang="es">
                <a:solidFill>
                  <a:schemeClr val="dk2"/>
                </a:solidFill>
              </a:rPr>
              <a:t> de un nodo es el número de aristas incidentes en ese nodo (aristas en las que el nodo participa).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Si el grafo es dirigido, se suele diferenciar entre el grado de entrada (cantidad de aristas que “llegan” al nodo) y el grado de salida.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grado tienen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vértices de este grafo?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169950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480" y="1152475"/>
            <a:ext cx="5037996" cy="34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un grafo sirve para representar un conjunto de objetos y los vínculos entre esos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ciudades y rutas (quizás añadiendo los costos para viajar entre ellas)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Grado</a:t>
            </a:r>
            <a:endParaRPr/>
          </a:p>
        </p:txBody>
      </p:sp>
      <p:sp>
        <p:nvSpPr>
          <p:cNvPr id="232" name="Google Shape;232;p44"/>
          <p:cNvSpPr txBox="1"/>
          <p:nvPr/>
        </p:nvSpPr>
        <p:spPr>
          <a:xfrm>
            <a:off x="571500" y="1131075"/>
            <a:ext cx="68580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un grafo no dirigido G = (V, E), el </a:t>
            </a:r>
            <a:r>
              <a:rPr i="1" lang="es"/>
              <a:t>grado</a:t>
            </a:r>
            <a:r>
              <a:rPr lang="es"/>
              <a:t> o </a:t>
            </a:r>
            <a:r>
              <a:rPr i="1" lang="es"/>
              <a:t>valencia</a:t>
            </a:r>
            <a:r>
              <a:rPr lang="es"/>
              <a:t> de un nodo es el número de aristas incidentes en ese nodo (aristas en las que el nodo participa).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el grafo es dirigido, se suele diferenciar entre el grado de entrada (cantidad de aristas que “llegan” al nodo) y el grado de salida.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grado tienen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vértices de este grafo?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g(E)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g(B)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g(C)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169950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problemas típicos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152475"/>
            <a:ext cx="47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¿Cuál es el camino de costo mínimo para ir de F a 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¿Cuál es el árbol de costo mínimo que incluye a todos los vértices?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¿Se trata de un grafo conexo o disconexo?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¿Se trata de un árbol o no?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¿Cómo recorrer eficientemente todos los nodos?</a:t>
            </a:r>
            <a:endParaRPr/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3" y="1207275"/>
            <a:ext cx="37516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750" y="1908275"/>
            <a:ext cx="6131574" cy="29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un grafo sirve para representar un conjunto de objetos y los vínculos entre esos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relaciones en una red social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950" y="1003375"/>
            <a:ext cx="3933275" cy="29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un grafo sirve para representar un conjunto de objetos y los vínculos entre esos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estados posibles y cambios de estado (lo que se denomina “diagrama de estados”)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un grafo sirve para representar un conjunto de objetos y los vínculos entre esos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Redes de computadoras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000" y="1220825"/>
            <a:ext cx="3658325" cy="3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un grafo sirve para representar un conjunto de objetos y los vínculos entre esos objetos: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Asignaturas de la carrera y sus correlatividades.</a:t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25" y="768375"/>
            <a:ext cx="4804825" cy="3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vértices y aristas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0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Cualquiera de esos </a:t>
            </a:r>
            <a:r>
              <a:rPr b="1" lang="es"/>
              <a:t>ejemplos</a:t>
            </a:r>
            <a:r>
              <a:rPr lang="es"/>
              <a:t> se puede modelar usando los mismo elementos: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 conjunto de “vértices” o “nodos” (generalmente lo llamamos 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 conjunto de “aristas” o “arcos” (generalmente lo llamamos 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vértices y aristas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0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Formalizando, un grafo es un par G = (V, E), donde V es el conjunto (distinto de  vacío) de vértices y E es el conjunto de aristas. Notar que cada arista es un par (v, w) </a:t>
            </a:r>
            <a:r>
              <a:rPr lang="es"/>
              <a:t>donde v, w </a:t>
            </a:r>
            <a:r>
              <a:rPr lang="es"/>
              <a:t>∈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Veamos un ejemplo: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- vértices y aristas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05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 = { A, B, C, D, E, F, G}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 =  {(A, B), (B, C), (B, D), (B, E), (C, E), </a:t>
            </a:r>
            <a:r>
              <a:rPr lang="es"/>
              <a:t> (D, E), </a:t>
            </a:r>
            <a:r>
              <a:rPr lang="es"/>
              <a:t>(E, F), (G, D)}</a:t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475" y="945325"/>
            <a:ext cx="3675150" cy="2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