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aleway"/>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1F855B-D16C-4213-A0E8-2A9B71B1C22B}">
  <a:tblStyle styleId="{9F1F855B-D16C-4213-A0E8-2A9B71B1C2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3.xml"/><Relationship Id="rId42" Type="http://schemas.openxmlformats.org/officeDocument/2006/relationships/font" Target="fonts/SourceSansPro-regular.fntdata"/><Relationship Id="rId41" Type="http://schemas.openxmlformats.org/officeDocument/2006/relationships/font" Target="fonts/Raleway-boldItalic.fntdata"/><Relationship Id="rId22" Type="http://schemas.openxmlformats.org/officeDocument/2006/relationships/slide" Target="slides/slide15.xml"/><Relationship Id="rId44" Type="http://schemas.openxmlformats.org/officeDocument/2006/relationships/font" Target="fonts/SourceSansPro-italic.fntdata"/><Relationship Id="rId21" Type="http://schemas.openxmlformats.org/officeDocument/2006/relationships/slide" Target="slides/slide14.xml"/><Relationship Id="rId43" Type="http://schemas.openxmlformats.org/officeDocument/2006/relationships/font" Target="fonts/SourceSansPr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aleway-bold.fntdata"/><Relationship Id="rId16" Type="http://schemas.openxmlformats.org/officeDocument/2006/relationships/slide" Target="slides/slide9.xml"/><Relationship Id="rId38" Type="http://schemas.openxmlformats.org/officeDocument/2006/relationships/font" Target="fonts/Raleway-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27dd9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f27dd9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f45e33ef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f45e33e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62818e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f62818e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f45e33ef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f45e33ef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f62818ec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f62818ec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f62818e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f62818e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f62818ec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f62818ec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f62818e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f62818e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f62818e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f62818e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f62818e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f62818e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f62818e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f62818e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f45e33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f45e33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f62818e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f62818e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f62818e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f62818e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f62818e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f62818e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f62818e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f62818e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f62818e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f62818e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f62818ec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f62818ec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f62818ec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f62818ec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f62818ec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f62818ec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62818ec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f62818ec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f62818ec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f62818ec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f45e33e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f45e33e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f62818ec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f62818ec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f45e33e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f45e33e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f45e33e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f45e33e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45e33e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f45e33e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f45e33ef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f45e33ef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f45e33e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f45e33e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f45e33ef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f45e33e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0" y="464513"/>
            <a:ext cx="85206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ITSC - Programación III</a:t>
            </a:r>
            <a:endParaRPr sz="3000"/>
          </a:p>
          <a:p>
            <a:pPr indent="0" lvl="0" marL="0" rtl="0" algn="l">
              <a:spcBef>
                <a:spcPts val="0"/>
              </a:spcBef>
              <a:spcAft>
                <a:spcPts val="0"/>
              </a:spcAft>
              <a:buNone/>
            </a:pPr>
            <a:r>
              <a:rPr lang="es" sz="1400"/>
              <a:t>2018</a:t>
            </a:r>
            <a:endParaRPr sz="1400"/>
          </a:p>
        </p:txBody>
      </p:sp>
      <p:sp>
        <p:nvSpPr>
          <p:cNvPr id="104" name="Google Shape;104;p25"/>
          <p:cNvSpPr txBox="1"/>
          <p:nvPr>
            <p:ph idx="1" type="subTitle"/>
          </p:nvPr>
        </p:nvSpPr>
        <p:spPr>
          <a:xfrm>
            <a:off x="485875" y="18142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Grafos - Representaciones</a:t>
            </a:r>
            <a:endParaRPr/>
          </a:p>
        </p:txBody>
      </p:sp>
      <p:pic>
        <p:nvPicPr>
          <p:cNvPr id="105" name="Google Shape;105;p25"/>
          <p:cNvPicPr preferRelativeResize="0"/>
          <p:nvPr/>
        </p:nvPicPr>
        <p:blipFill>
          <a:blip r:embed="rId3">
            <a:alphaModFix/>
          </a:blip>
          <a:stretch>
            <a:fillRect/>
          </a:stretch>
        </p:blipFill>
        <p:spPr>
          <a:xfrm>
            <a:off x="8097100" y="398286"/>
            <a:ext cx="735200" cy="1003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4"/>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72" name="Google Shape;172;p34"/>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a:t>
            </a:r>
            <a:r>
              <a:rPr lang="es"/>
              <a:t>matriz de adyacencias</a:t>
            </a:r>
            <a:endParaRPr/>
          </a:p>
          <a:p>
            <a:pPr indent="0" lvl="0" marL="0" rtl="0" algn="l">
              <a:spcBef>
                <a:spcPts val="1600"/>
              </a:spcBef>
              <a:spcAft>
                <a:spcPts val="1600"/>
              </a:spcAft>
              <a:buNone/>
            </a:pPr>
            <a:r>
              <a:t/>
            </a:r>
            <a:endParaRPr/>
          </a:p>
        </p:txBody>
      </p:sp>
      <p:sp>
        <p:nvSpPr>
          <p:cNvPr id="173" name="Google Shape;173;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sp>
        <p:nvSpPr>
          <p:cNvPr id="174" name="Google Shape;174;p34"/>
          <p:cNvSpPr txBox="1"/>
          <p:nvPr/>
        </p:nvSpPr>
        <p:spPr>
          <a:xfrm>
            <a:off x="432425" y="195725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solidFill>
                  <a:schemeClr val="dk2"/>
                </a:solidFill>
              </a:rPr>
              <a:t>     [0, 0, 0, 1, 0],</a:t>
            </a:r>
            <a:endParaRPr>
              <a:solidFill>
                <a:schemeClr val="dk2"/>
              </a:solidFill>
            </a:endParaRPr>
          </a:p>
          <a:p>
            <a:pPr indent="0" lvl="0" marL="0" rtl="0" algn="l">
              <a:spcBef>
                <a:spcPts val="0"/>
              </a:spcBef>
              <a:spcAft>
                <a:spcPts val="0"/>
              </a:spcAft>
              <a:buNone/>
            </a:pPr>
            <a:r>
              <a:rPr lang="es">
                <a:solidFill>
                  <a:schemeClr val="dk2"/>
                </a:solidFill>
              </a:rPr>
              <a:t>     [0, 0, 0, 1, 1],</a:t>
            </a:r>
            <a:endParaRPr>
              <a:solidFill>
                <a:schemeClr val="dk2"/>
              </a:solidFill>
            </a:endParaRPr>
          </a:p>
          <a:p>
            <a:pPr indent="0" lvl="0" marL="0" rtl="0" algn="l">
              <a:spcBef>
                <a:spcPts val="0"/>
              </a:spcBef>
              <a:spcAft>
                <a:spcPts val="0"/>
              </a:spcAft>
              <a:buNone/>
            </a:pPr>
            <a:r>
              <a:rPr lang="es">
                <a:solidFill>
                  <a:schemeClr val="dk2"/>
                </a:solidFill>
              </a:rPr>
              <a:t>     [0, 0, 0, 1, 1],</a:t>
            </a:r>
            <a:endParaRPr>
              <a:solidFill>
                <a:schemeClr val="dk2"/>
              </a:solidFill>
            </a:endParaRPr>
          </a:p>
          <a:p>
            <a:pPr indent="0" lvl="0" marL="0" rtl="0" algn="l">
              <a:spcBef>
                <a:spcPts val="0"/>
              </a:spcBef>
              <a:spcAft>
                <a:spcPts val="0"/>
              </a:spcAft>
              <a:buNone/>
            </a:pPr>
            <a:r>
              <a:rPr lang="es">
                <a:solidFill>
                  <a:schemeClr val="dk2"/>
                </a:solidFill>
              </a:rPr>
              <a:t>     [1, 1, 1, 0, 0],</a:t>
            </a:r>
            <a:endParaRPr>
              <a:solidFill>
                <a:schemeClr val="dk2"/>
              </a:solidFill>
            </a:endParaRPr>
          </a:p>
          <a:p>
            <a:pPr indent="0" lvl="0" marL="0" rtl="0" algn="l">
              <a:spcBef>
                <a:spcPts val="0"/>
              </a:spcBef>
              <a:spcAft>
                <a:spcPts val="0"/>
              </a:spcAft>
              <a:buNone/>
            </a:pPr>
            <a:r>
              <a:rPr lang="es">
                <a:solidFill>
                  <a:schemeClr val="dk2"/>
                </a:solidFill>
              </a:rPr>
              <a:t>     [0, 1, 1, 0, 0],</a:t>
            </a:r>
            <a:endParaRPr/>
          </a:p>
          <a:p>
            <a:pPr indent="0" lvl="0" marL="0" rtl="0" algn="l">
              <a:spcBef>
                <a:spcPts val="0"/>
              </a:spcBef>
              <a:spcAft>
                <a:spcPts val="0"/>
              </a:spcAft>
              <a:buNone/>
            </a:pPr>
            <a:r>
              <a:rPr lang="e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5"/>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80" name="Google Shape;180;p35"/>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matriz de adyacencias</a:t>
            </a:r>
            <a:endParaRPr/>
          </a:p>
          <a:p>
            <a:pPr indent="0" lvl="0" marL="0" rtl="0" algn="l">
              <a:spcBef>
                <a:spcPts val="1600"/>
              </a:spcBef>
              <a:spcAft>
                <a:spcPts val="1600"/>
              </a:spcAft>
              <a:buNone/>
            </a:pPr>
            <a:r>
              <a:t/>
            </a:r>
            <a:endParaRPr/>
          </a:p>
        </p:txBody>
      </p:sp>
      <p:sp>
        <p:nvSpPr>
          <p:cNvPr id="181" name="Google Shape;181;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sp>
        <p:nvSpPr>
          <p:cNvPr id="182" name="Google Shape;182;p35"/>
          <p:cNvSpPr txBox="1"/>
          <p:nvPr/>
        </p:nvSpPr>
        <p:spPr>
          <a:xfrm>
            <a:off x="432425" y="1957250"/>
            <a:ext cx="5667000" cy="2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solidFill>
                  <a:schemeClr val="dk2"/>
                </a:solidFill>
              </a:rPr>
              <a:t>     [0, 0, 0, 1, 0],</a:t>
            </a:r>
            <a:endParaRPr>
              <a:solidFill>
                <a:schemeClr val="dk2"/>
              </a:solidFill>
            </a:endParaRPr>
          </a:p>
          <a:p>
            <a:pPr indent="0" lvl="0" marL="0" rtl="0" algn="l">
              <a:spcBef>
                <a:spcPts val="0"/>
              </a:spcBef>
              <a:spcAft>
                <a:spcPts val="0"/>
              </a:spcAft>
              <a:buNone/>
            </a:pPr>
            <a:r>
              <a:rPr lang="es">
                <a:solidFill>
                  <a:schemeClr val="dk2"/>
                </a:solidFill>
              </a:rPr>
              <a:t>     [0, 0, 0, 1, 1],</a:t>
            </a:r>
            <a:endParaRPr>
              <a:solidFill>
                <a:schemeClr val="dk2"/>
              </a:solidFill>
            </a:endParaRPr>
          </a:p>
          <a:p>
            <a:pPr indent="0" lvl="0" marL="0" rtl="0" algn="l">
              <a:spcBef>
                <a:spcPts val="0"/>
              </a:spcBef>
              <a:spcAft>
                <a:spcPts val="0"/>
              </a:spcAft>
              <a:buNone/>
            </a:pPr>
            <a:r>
              <a:rPr lang="es">
                <a:solidFill>
                  <a:schemeClr val="dk2"/>
                </a:solidFill>
              </a:rPr>
              <a:t>     [0, 0, 0, 1, 1],</a:t>
            </a:r>
            <a:endParaRPr>
              <a:solidFill>
                <a:schemeClr val="dk2"/>
              </a:solidFill>
            </a:endParaRPr>
          </a:p>
          <a:p>
            <a:pPr indent="0" lvl="0" marL="0" rtl="0" algn="l">
              <a:spcBef>
                <a:spcPts val="0"/>
              </a:spcBef>
              <a:spcAft>
                <a:spcPts val="0"/>
              </a:spcAft>
              <a:buNone/>
            </a:pPr>
            <a:r>
              <a:rPr lang="es">
                <a:solidFill>
                  <a:schemeClr val="dk2"/>
                </a:solidFill>
              </a:rPr>
              <a:t>     [1, 1, 1, 0, 0],</a:t>
            </a:r>
            <a:endParaRPr>
              <a:solidFill>
                <a:schemeClr val="dk2"/>
              </a:solidFill>
            </a:endParaRPr>
          </a:p>
          <a:p>
            <a:pPr indent="0" lvl="0" marL="0" rtl="0" algn="l">
              <a:spcBef>
                <a:spcPts val="0"/>
              </a:spcBef>
              <a:spcAft>
                <a:spcPts val="0"/>
              </a:spcAft>
              <a:buNone/>
            </a:pPr>
            <a:r>
              <a:rPr lang="es">
                <a:solidFill>
                  <a:schemeClr val="dk2"/>
                </a:solidFill>
              </a:rPr>
              <a:t>     [0, 1, 1, 0, 0],</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Notemos que el tamaño de la matriz es del orden de O(n</a:t>
            </a:r>
            <a:r>
              <a:rPr baseline="30000" lang="es"/>
              <a:t>2</a:t>
            </a:r>
            <a:r>
              <a:rPr lang="es"/>
              <a:t>). Esto se percibe como un gran desperdicio de memoria, teniendo en cuenta que en general, la mayoría de los vértices no están conectados (es decir, la matriz está más llena de ceros que de unos).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6"/>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88" name="Google Shape;188;p36"/>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lista por cada nodo, que contiene sus vecinos</a:t>
            </a:r>
            <a:endParaRPr/>
          </a:p>
          <a:p>
            <a:pPr indent="0" lvl="0" marL="0" rtl="0" algn="l">
              <a:spcBef>
                <a:spcPts val="1600"/>
              </a:spcBef>
              <a:spcAft>
                <a:spcPts val="1600"/>
              </a:spcAft>
              <a:buNone/>
            </a:pPr>
            <a:r>
              <a:t/>
            </a:r>
            <a:endParaRPr/>
          </a:p>
        </p:txBody>
      </p:sp>
      <p:sp>
        <p:nvSpPr>
          <p:cNvPr id="189" name="Google Shape;189;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de vecinos</a:t>
            </a:r>
            <a:endParaRPr/>
          </a:p>
        </p:txBody>
      </p:sp>
      <p:sp>
        <p:nvSpPr>
          <p:cNvPr id="190" name="Google Shape;190;p36"/>
          <p:cNvSpPr txBox="1"/>
          <p:nvPr/>
        </p:nvSpPr>
        <p:spPr>
          <a:xfrm>
            <a:off x="432425" y="1957250"/>
            <a:ext cx="65544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t>   0: [3],</a:t>
            </a:r>
            <a:endParaRPr/>
          </a:p>
          <a:p>
            <a:pPr indent="0" lvl="0" marL="0" rtl="0" algn="l">
              <a:spcBef>
                <a:spcPts val="0"/>
              </a:spcBef>
              <a:spcAft>
                <a:spcPts val="0"/>
              </a:spcAft>
              <a:buNone/>
            </a:pPr>
            <a:r>
              <a:rPr lang="es"/>
              <a:t>   1: [3, 4],</a:t>
            </a:r>
            <a:endParaRPr/>
          </a:p>
          <a:p>
            <a:pPr indent="0" lvl="0" marL="0" rtl="0" algn="l">
              <a:spcBef>
                <a:spcPts val="0"/>
              </a:spcBef>
              <a:spcAft>
                <a:spcPts val="0"/>
              </a:spcAft>
              <a:buNone/>
            </a:pPr>
            <a:r>
              <a:rPr lang="es"/>
              <a:t>   2: [3, 4],</a:t>
            </a:r>
            <a:endParaRPr/>
          </a:p>
          <a:p>
            <a:pPr indent="0" lvl="0" marL="0" rtl="0" algn="l">
              <a:spcBef>
                <a:spcPts val="0"/>
              </a:spcBef>
              <a:spcAft>
                <a:spcPts val="0"/>
              </a:spcAft>
              <a:buNone/>
            </a:pPr>
            <a:r>
              <a:rPr lang="es"/>
              <a:t>   3: [0, 1, 2],</a:t>
            </a:r>
            <a:endParaRPr/>
          </a:p>
          <a:p>
            <a:pPr indent="0" lvl="0" marL="0" rtl="0" algn="l">
              <a:spcBef>
                <a:spcPts val="0"/>
              </a:spcBef>
              <a:spcAft>
                <a:spcPts val="0"/>
              </a:spcAft>
              <a:buNone/>
            </a:pPr>
            <a:r>
              <a:rPr lang="es"/>
              <a:t>   4: [1, 2],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7"/>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96" name="Google Shape;196;p37"/>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lista por cada nodo, que contiene sus vecinos</a:t>
            </a:r>
            <a:endParaRPr/>
          </a:p>
          <a:p>
            <a:pPr indent="0" lvl="0" marL="0" rtl="0" algn="l">
              <a:spcBef>
                <a:spcPts val="1600"/>
              </a:spcBef>
              <a:spcAft>
                <a:spcPts val="1600"/>
              </a:spcAft>
              <a:buNone/>
            </a:pPr>
            <a:r>
              <a:t/>
            </a:r>
            <a:endParaRPr/>
          </a:p>
        </p:txBody>
      </p:sp>
      <p:sp>
        <p:nvSpPr>
          <p:cNvPr id="197" name="Google Shape;197;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de vecinos</a:t>
            </a:r>
            <a:endParaRPr/>
          </a:p>
        </p:txBody>
      </p:sp>
      <p:sp>
        <p:nvSpPr>
          <p:cNvPr id="198" name="Google Shape;198;p37"/>
          <p:cNvSpPr txBox="1"/>
          <p:nvPr/>
        </p:nvSpPr>
        <p:spPr>
          <a:xfrm>
            <a:off x="432425" y="1957250"/>
            <a:ext cx="65544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t>   0: [3],</a:t>
            </a:r>
            <a:endParaRPr/>
          </a:p>
          <a:p>
            <a:pPr indent="0" lvl="0" marL="0" rtl="0" algn="l">
              <a:spcBef>
                <a:spcPts val="0"/>
              </a:spcBef>
              <a:spcAft>
                <a:spcPts val="0"/>
              </a:spcAft>
              <a:buNone/>
            </a:pPr>
            <a:r>
              <a:rPr lang="es"/>
              <a:t>   1: [3, 4],</a:t>
            </a:r>
            <a:endParaRPr/>
          </a:p>
          <a:p>
            <a:pPr indent="0" lvl="0" marL="0" rtl="0" algn="l">
              <a:spcBef>
                <a:spcPts val="0"/>
              </a:spcBef>
              <a:spcAft>
                <a:spcPts val="0"/>
              </a:spcAft>
              <a:buNone/>
            </a:pPr>
            <a:r>
              <a:rPr lang="es"/>
              <a:t>   2: [3, 4],</a:t>
            </a:r>
            <a:endParaRPr/>
          </a:p>
          <a:p>
            <a:pPr indent="0" lvl="0" marL="0" rtl="0" algn="l">
              <a:spcBef>
                <a:spcPts val="0"/>
              </a:spcBef>
              <a:spcAft>
                <a:spcPts val="0"/>
              </a:spcAft>
              <a:buNone/>
            </a:pPr>
            <a:r>
              <a:rPr lang="es"/>
              <a:t>   3: [0, 1, 2],</a:t>
            </a:r>
            <a:endParaRPr/>
          </a:p>
          <a:p>
            <a:pPr indent="0" lvl="0" marL="0" rtl="0" algn="l">
              <a:spcBef>
                <a:spcPts val="0"/>
              </a:spcBef>
              <a:spcAft>
                <a:spcPts val="0"/>
              </a:spcAft>
              <a:buNone/>
            </a:pPr>
            <a:r>
              <a:rPr lang="es"/>
              <a:t>   4: [1, 2],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37"/>
          <p:cNvSpPr/>
          <p:nvPr/>
        </p:nvSpPr>
        <p:spPr>
          <a:xfrm>
            <a:off x="3095200" y="2423825"/>
            <a:ext cx="2230500" cy="728400"/>
          </a:xfrm>
          <a:prstGeom prst="wedgeRectCallout">
            <a:avLst>
              <a:gd fmla="val -123464" name="adj1"/>
              <a:gd fmla="val -2188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¿qué significa esto?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8"/>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205" name="Google Shape;205;p38"/>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lista por cada nodo, que contiene sus vecinos</a:t>
            </a:r>
            <a:endParaRPr/>
          </a:p>
          <a:p>
            <a:pPr indent="0" lvl="0" marL="0" rtl="0" algn="l">
              <a:spcBef>
                <a:spcPts val="1600"/>
              </a:spcBef>
              <a:spcAft>
                <a:spcPts val="1600"/>
              </a:spcAft>
              <a:buNone/>
            </a:pPr>
            <a:r>
              <a:t/>
            </a:r>
            <a:endParaRPr/>
          </a:p>
        </p:txBody>
      </p:sp>
      <p:sp>
        <p:nvSpPr>
          <p:cNvPr id="206" name="Google Shape;206;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de vecinos</a:t>
            </a:r>
            <a:endParaRPr/>
          </a:p>
        </p:txBody>
      </p:sp>
      <p:sp>
        <p:nvSpPr>
          <p:cNvPr id="207" name="Google Shape;207;p38"/>
          <p:cNvSpPr txBox="1"/>
          <p:nvPr/>
        </p:nvSpPr>
        <p:spPr>
          <a:xfrm>
            <a:off x="432425" y="1957250"/>
            <a:ext cx="65544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t>   0: [3],</a:t>
            </a:r>
            <a:endParaRPr/>
          </a:p>
          <a:p>
            <a:pPr indent="0" lvl="0" marL="0" rtl="0" algn="l">
              <a:spcBef>
                <a:spcPts val="0"/>
              </a:spcBef>
              <a:spcAft>
                <a:spcPts val="0"/>
              </a:spcAft>
              <a:buNone/>
            </a:pPr>
            <a:r>
              <a:rPr lang="es"/>
              <a:t>   1: [3, 4],</a:t>
            </a:r>
            <a:endParaRPr/>
          </a:p>
          <a:p>
            <a:pPr indent="0" lvl="0" marL="0" rtl="0" algn="l">
              <a:spcBef>
                <a:spcPts val="0"/>
              </a:spcBef>
              <a:spcAft>
                <a:spcPts val="0"/>
              </a:spcAft>
              <a:buNone/>
            </a:pPr>
            <a:r>
              <a:rPr lang="es"/>
              <a:t>   2: [3, 4],</a:t>
            </a:r>
            <a:endParaRPr/>
          </a:p>
          <a:p>
            <a:pPr indent="0" lvl="0" marL="0" rtl="0" algn="l">
              <a:spcBef>
                <a:spcPts val="0"/>
              </a:spcBef>
              <a:spcAft>
                <a:spcPts val="0"/>
              </a:spcAft>
              <a:buNone/>
            </a:pPr>
            <a:r>
              <a:rPr lang="es"/>
              <a:t>   3: [0, 1, 2],</a:t>
            </a:r>
            <a:endParaRPr/>
          </a:p>
          <a:p>
            <a:pPr indent="0" lvl="0" marL="0" rtl="0" algn="l">
              <a:spcBef>
                <a:spcPts val="0"/>
              </a:spcBef>
              <a:spcAft>
                <a:spcPts val="0"/>
              </a:spcAft>
              <a:buNone/>
            </a:pPr>
            <a:r>
              <a:rPr lang="es"/>
              <a:t>   4: [1, 2],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38"/>
          <p:cNvSpPr/>
          <p:nvPr/>
        </p:nvSpPr>
        <p:spPr>
          <a:xfrm>
            <a:off x="3095200" y="2423825"/>
            <a:ext cx="2230500" cy="728400"/>
          </a:xfrm>
          <a:prstGeom prst="wedgeRectCallout">
            <a:avLst>
              <a:gd fmla="val -123464" name="adj1"/>
              <a:gd fmla="val -2188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Significa que los vecinos del 1 son los vértices 3 y 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9"/>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214" name="Google Shape;214;p39"/>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lista por cada nodo, que contiene sus vecinos</a:t>
            </a:r>
            <a:endParaRPr/>
          </a:p>
          <a:p>
            <a:pPr indent="0" lvl="0" marL="0" rtl="0" algn="l">
              <a:spcBef>
                <a:spcPts val="1600"/>
              </a:spcBef>
              <a:spcAft>
                <a:spcPts val="1600"/>
              </a:spcAft>
              <a:buNone/>
            </a:pPr>
            <a:r>
              <a:t/>
            </a:r>
            <a:endParaRPr/>
          </a:p>
        </p:txBody>
      </p:sp>
      <p:sp>
        <p:nvSpPr>
          <p:cNvPr id="215" name="Google Shape;215;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de vecinos</a:t>
            </a:r>
            <a:endParaRPr/>
          </a:p>
        </p:txBody>
      </p:sp>
      <p:sp>
        <p:nvSpPr>
          <p:cNvPr id="216" name="Google Shape;216;p39"/>
          <p:cNvSpPr txBox="1"/>
          <p:nvPr/>
        </p:nvSpPr>
        <p:spPr>
          <a:xfrm>
            <a:off x="432425" y="1957250"/>
            <a:ext cx="65544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None/>
            </a:pPr>
            <a:r>
              <a:rPr lang="es"/>
              <a:t>   0: [3],</a:t>
            </a:r>
            <a:endParaRPr/>
          </a:p>
          <a:p>
            <a:pPr indent="0" lvl="0" marL="0" rtl="0" algn="l">
              <a:spcBef>
                <a:spcPts val="0"/>
              </a:spcBef>
              <a:spcAft>
                <a:spcPts val="0"/>
              </a:spcAft>
              <a:buNone/>
            </a:pPr>
            <a:r>
              <a:rPr lang="es"/>
              <a:t>   1: [3, 4],</a:t>
            </a:r>
            <a:endParaRPr/>
          </a:p>
          <a:p>
            <a:pPr indent="0" lvl="0" marL="0" rtl="0" algn="l">
              <a:spcBef>
                <a:spcPts val="0"/>
              </a:spcBef>
              <a:spcAft>
                <a:spcPts val="0"/>
              </a:spcAft>
              <a:buNone/>
            </a:pPr>
            <a:r>
              <a:rPr lang="es"/>
              <a:t>   2: [3, 4],</a:t>
            </a:r>
            <a:endParaRPr/>
          </a:p>
          <a:p>
            <a:pPr indent="0" lvl="0" marL="0" rtl="0" algn="l">
              <a:spcBef>
                <a:spcPts val="0"/>
              </a:spcBef>
              <a:spcAft>
                <a:spcPts val="0"/>
              </a:spcAft>
              <a:buNone/>
            </a:pPr>
            <a:r>
              <a:rPr lang="es"/>
              <a:t>   3: [0, 1, 2],</a:t>
            </a:r>
            <a:endParaRPr/>
          </a:p>
          <a:p>
            <a:pPr indent="0" lvl="0" marL="0" rtl="0" algn="l">
              <a:spcBef>
                <a:spcPts val="0"/>
              </a:spcBef>
              <a:spcAft>
                <a:spcPts val="0"/>
              </a:spcAft>
              <a:buNone/>
            </a:pPr>
            <a:r>
              <a:rPr lang="es"/>
              <a:t>   4: [1, 2],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es equivalente a quedarse solamente con los “unos”.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0"/>
          <p:cNvSpPr txBox="1"/>
          <p:nvPr>
            <p:ph idx="1" type="body"/>
          </p:nvPr>
        </p:nvSpPr>
        <p:spPr>
          <a:xfrm>
            <a:off x="311700" y="1152475"/>
            <a:ext cx="7756200" cy="34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Vamos a utilizar el siguiente formato para introducir grafos a nuestros programas:</a:t>
            </a:r>
            <a:endParaRPr/>
          </a:p>
          <a:p>
            <a:pPr indent="0" lvl="0" marL="0" rtl="0" algn="l">
              <a:spcBef>
                <a:spcPts val="1600"/>
              </a:spcBef>
              <a:spcAft>
                <a:spcPts val="0"/>
              </a:spcAft>
              <a:buNone/>
            </a:pPr>
            <a:r>
              <a:rPr lang="es"/>
              <a:t>primera línea: n y m, separados por un espacio</a:t>
            </a:r>
            <a:endParaRPr/>
          </a:p>
          <a:p>
            <a:pPr indent="0" lvl="0" marL="0" rtl="0" algn="l">
              <a:spcBef>
                <a:spcPts val="1600"/>
              </a:spcBef>
              <a:spcAft>
                <a:spcPts val="0"/>
              </a:spcAft>
              <a:buNone/>
            </a:pPr>
            <a:r>
              <a:rPr lang="es"/>
              <a:t>siguientes m líneas: v</a:t>
            </a:r>
            <a:r>
              <a:rPr baseline="-25000" lang="es"/>
              <a:t>1</a:t>
            </a:r>
            <a:r>
              <a:rPr lang="es"/>
              <a:t> y v</a:t>
            </a:r>
            <a:r>
              <a:rPr baseline="-25000" lang="es"/>
              <a:t>2</a:t>
            </a:r>
            <a:r>
              <a:rPr lang="es"/>
              <a:t>, separados por un espacio.</a:t>
            </a:r>
            <a:endParaRPr/>
          </a:p>
          <a:p>
            <a:pPr indent="0" lvl="0" marL="0" rtl="0" algn="l">
              <a:spcBef>
                <a:spcPts val="1600"/>
              </a:spcBef>
              <a:spcAft>
                <a:spcPts val="1600"/>
              </a:spcAft>
              <a:buNone/>
            </a:pPr>
            <a:r>
              <a:t/>
            </a:r>
            <a:endParaRPr/>
          </a:p>
        </p:txBody>
      </p:sp>
      <p:sp>
        <p:nvSpPr>
          <p:cNvPr id="222" name="Google Shape;222;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Levantando un grafo de STDIN o archivos.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228" name="Google Shape;228;p41"/>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29" name="Google Shape;229;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30" name="Google Shape;230;p41"/>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42"/>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236" name="Google Shape;236;p42"/>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37" name="Google Shape;237;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38" name="Google Shape;238;p42"/>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39" name="Google Shape;239;p42"/>
          <p:cNvSpPr/>
          <p:nvPr/>
        </p:nvSpPr>
        <p:spPr>
          <a:xfrm>
            <a:off x="2401050" y="1746525"/>
            <a:ext cx="1092300" cy="563400"/>
          </a:xfrm>
          <a:prstGeom prst="wedgeRectCallout">
            <a:avLst>
              <a:gd fmla="val -189598" name="adj1"/>
              <a:gd fmla="val 2173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n=5, m=5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43"/>
          <p:cNvPicPr preferRelativeResize="0"/>
          <p:nvPr/>
        </p:nvPicPr>
        <p:blipFill>
          <a:blip r:embed="rId3">
            <a:alphaModFix/>
          </a:blip>
          <a:stretch>
            <a:fillRect/>
          </a:stretch>
        </p:blipFill>
        <p:spPr>
          <a:xfrm>
            <a:off x="6001250" y="2571750"/>
            <a:ext cx="3142750" cy="2585525"/>
          </a:xfrm>
          <a:prstGeom prst="rect">
            <a:avLst/>
          </a:prstGeom>
          <a:noFill/>
          <a:ln>
            <a:noFill/>
          </a:ln>
        </p:spPr>
      </p:pic>
      <p:cxnSp>
        <p:nvCxnSpPr>
          <p:cNvPr id="245" name="Google Shape;245;p43"/>
          <p:cNvCxnSpPr/>
          <p:nvPr/>
        </p:nvCxnSpPr>
        <p:spPr>
          <a:xfrm>
            <a:off x="898975" y="2389675"/>
            <a:ext cx="7191900" cy="1058400"/>
          </a:xfrm>
          <a:prstGeom prst="curvedConnector3">
            <a:avLst>
              <a:gd fmla="val 50000" name="adj1"/>
            </a:avLst>
          </a:prstGeom>
          <a:noFill/>
          <a:ln cap="flat" cmpd="sng" w="28575">
            <a:solidFill>
              <a:srgbClr val="6AA84F"/>
            </a:solidFill>
            <a:prstDash val="solid"/>
            <a:round/>
            <a:headEnd len="med" w="med" type="oval"/>
            <a:tailEnd len="med" w="med" type="triangle"/>
          </a:ln>
        </p:spPr>
      </p:cxnSp>
      <p:sp>
        <p:nvSpPr>
          <p:cNvPr id="246" name="Google Shape;246;p43"/>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47" name="Google Shape;247;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48" name="Google Shape;248;p43"/>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49" name="Google Shape;249;p43"/>
          <p:cNvSpPr/>
          <p:nvPr/>
        </p:nvSpPr>
        <p:spPr>
          <a:xfrm>
            <a:off x="3584525" y="2503475"/>
            <a:ext cx="2150700" cy="1092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Hay una arista entre el vértice 0 y el vértice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parte de la materia nos interesa familiarizarnos con algunos algoritmos básicos de recorrido de grafos: BFS y DFS, así como algunas aplicaciones de dichos algoritmos.</a:t>
            </a:r>
            <a:endParaRPr/>
          </a:p>
          <a:p>
            <a:pPr indent="0" lvl="0" marL="0" rtl="0" algn="l">
              <a:spcBef>
                <a:spcPts val="1600"/>
              </a:spcBef>
              <a:spcAft>
                <a:spcPts val="1600"/>
              </a:spcAft>
              <a:buNone/>
            </a:pPr>
            <a:r>
              <a:rPr lang="es"/>
              <a:t>De modo que la implementación de los grafos usando python (tema en los que podríamos detenernos varias clases) será dada directamente a través de ejemplos.</a:t>
            </a:r>
            <a:endParaRPr/>
          </a:p>
        </p:txBody>
      </p:sp>
      <p:sp>
        <p:nvSpPr>
          <p:cNvPr id="111" name="Google Shape;111;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4"/>
          <p:cNvPicPr preferRelativeResize="0"/>
          <p:nvPr/>
        </p:nvPicPr>
        <p:blipFill>
          <a:blip r:embed="rId3">
            <a:alphaModFix/>
          </a:blip>
          <a:stretch>
            <a:fillRect/>
          </a:stretch>
        </p:blipFill>
        <p:spPr>
          <a:xfrm>
            <a:off x="6001250" y="2571750"/>
            <a:ext cx="3142750" cy="2585525"/>
          </a:xfrm>
          <a:prstGeom prst="rect">
            <a:avLst/>
          </a:prstGeom>
          <a:noFill/>
          <a:ln>
            <a:noFill/>
          </a:ln>
        </p:spPr>
      </p:pic>
      <p:cxnSp>
        <p:nvCxnSpPr>
          <p:cNvPr id="255" name="Google Shape;255;p44"/>
          <p:cNvCxnSpPr/>
          <p:nvPr/>
        </p:nvCxnSpPr>
        <p:spPr>
          <a:xfrm>
            <a:off x="853450" y="2560375"/>
            <a:ext cx="5689800" cy="1672800"/>
          </a:xfrm>
          <a:prstGeom prst="curvedConnector3">
            <a:avLst>
              <a:gd fmla="val 50000" name="adj1"/>
            </a:avLst>
          </a:prstGeom>
          <a:noFill/>
          <a:ln cap="flat" cmpd="sng" w="28575">
            <a:solidFill>
              <a:srgbClr val="6AA84F"/>
            </a:solidFill>
            <a:prstDash val="solid"/>
            <a:round/>
            <a:headEnd len="med" w="med" type="oval"/>
            <a:tailEnd len="med" w="med" type="triangle"/>
          </a:ln>
        </p:spPr>
      </p:cxnSp>
      <p:sp>
        <p:nvSpPr>
          <p:cNvPr id="256" name="Google Shape;256;p44"/>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57" name="Google Shape;257;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58" name="Google Shape;258;p44"/>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59" name="Google Shape;259;p44"/>
          <p:cNvSpPr/>
          <p:nvPr/>
        </p:nvSpPr>
        <p:spPr>
          <a:xfrm>
            <a:off x="2856225" y="3038300"/>
            <a:ext cx="2150700" cy="1092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Hay una arista entre el vértice 1 y el vértice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5"/>
          <p:cNvPicPr preferRelativeResize="0"/>
          <p:nvPr/>
        </p:nvPicPr>
        <p:blipFill>
          <a:blip r:embed="rId3">
            <a:alphaModFix/>
          </a:blip>
          <a:stretch>
            <a:fillRect/>
          </a:stretch>
        </p:blipFill>
        <p:spPr>
          <a:xfrm>
            <a:off x="6001250" y="2571750"/>
            <a:ext cx="3142750" cy="2585525"/>
          </a:xfrm>
          <a:prstGeom prst="rect">
            <a:avLst/>
          </a:prstGeom>
          <a:noFill/>
          <a:ln>
            <a:noFill/>
          </a:ln>
        </p:spPr>
      </p:pic>
      <p:cxnSp>
        <p:nvCxnSpPr>
          <p:cNvPr id="265" name="Google Shape;265;p45"/>
          <p:cNvCxnSpPr/>
          <p:nvPr/>
        </p:nvCxnSpPr>
        <p:spPr>
          <a:xfrm>
            <a:off x="864825" y="2753825"/>
            <a:ext cx="6554400" cy="1012800"/>
          </a:xfrm>
          <a:prstGeom prst="curvedConnector3">
            <a:avLst>
              <a:gd fmla="val 50000" name="adj1"/>
            </a:avLst>
          </a:prstGeom>
          <a:noFill/>
          <a:ln cap="flat" cmpd="sng" w="28575">
            <a:solidFill>
              <a:srgbClr val="6AA84F"/>
            </a:solidFill>
            <a:prstDash val="solid"/>
            <a:round/>
            <a:headEnd len="med" w="med" type="oval"/>
            <a:tailEnd len="med" w="med" type="triangle"/>
          </a:ln>
        </p:spPr>
      </p:cxnSp>
      <p:sp>
        <p:nvSpPr>
          <p:cNvPr id="266" name="Google Shape;266;p45"/>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67" name="Google Shape;267;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68" name="Google Shape;268;p45"/>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69" name="Google Shape;269;p45"/>
          <p:cNvSpPr/>
          <p:nvPr/>
        </p:nvSpPr>
        <p:spPr>
          <a:xfrm>
            <a:off x="3496650" y="2827850"/>
            <a:ext cx="2150700" cy="1092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Hay una arista entre el vértice 1</a:t>
            </a:r>
            <a:r>
              <a:rPr lang="es"/>
              <a:t> </a:t>
            </a:r>
            <a:r>
              <a:rPr lang="es"/>
              <a:t>y el vértice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6"/>
          <p:cNvPicPr preferRelativeResize="0"/>
          <p:nvPr/>
        </p:nvPicPr>
        <p:blipFill>
          <a:blip r:embed="rId3">
            <a:alphaModFix/>
          </a:blip>
          <a:stretch>
            <a:fillRect/>
          </a:stretch>
        </p:blipFill>
        <p:spPr>
          <a:xfrm>
            <a:off x="6001250" y="2571750"/>
            <a:ext cx="3142750" cy="2585525"/>
          </a:xfrm>
          <a:prstGeom prst="rect">
            <a:avLst/>
          </a:prstGeom>
          <a:noFill/>
          <a:ln>
            <a:noFill/>
          </a:ln>
        </p:spPr>
      </p:pic>
      <p:cxnSp>
        <p:nvCxnSpPr>
          <p:cNvPr id="275" name="Google Shape;275;p46"/>
          <p:cNvCxnSpPr/>
          <p:nvPr/>
        </p:nvCxnSpPr>
        <p:spPr>
          <a:xfrm>
            <a:off x="853450" y="2981400"/>
            <a:ext cx="7453500" cy="1297200"/>
          </a:xfrm>
          <a:prstGeom prst="curvedConnector3">
            <a:avLst>
              <a:gd fmla="val 50000" name="adj1"/>
            </a:avLst>
          </a:prstGeom>
          <a:noFill/>
          <a:ln cap="flat" cmpd="sng" w="28575">
            <a:solidFill>
              <a:srgbClr val="6AA84F"/>
            </a:solidFill>
            <a:prstDash val="solid"/>
            <a:round/>
            <a:headEnd len="med" w="med" type="oval"/>
            <a:tailEnd len="med" w="med" type="triangle"/>
          </a:ln>
        </p:spPr>
      </p:cxnSp>
      <p:sp>
        <p:nvSpPr>
          <p:cNvPr id="276" name="Google Shape;276;p46"/>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77" name="Google Shape;277;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78" name="Google Shape;278;p46"/>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79" name="Google Shape;279;p46"/>
          <p:cNvSpPr/>
          <p:nvPr/>
        </p:nvSpPr>
        <p:spPr>
          <a:xfrm>
            <a:off x="3212175" y="2981400"/>
            <a:ext cx="2150700" cy="1092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Hay una arista entre el vértice 2 y el vértice 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7"/>
          <p:cNvPicPr preferRelativeResize="0"/>
          <p:nvPr/>
        </p:nvPicPr>
        <p:blipFill>
          <a:blip r:embed="rId3">
            <a:alphaModFix/>
          </a:blip>
          <a:stretch>
            <a:fillRect/>
          </a:stretch>
        </p:blipFill>
        <p:spPr>
          <a:xfrm>
            <a:off x="6001250" y="2571750"/>
            <a:ext cx="3142750" cy="2585525"/>
          </a:xfrm>
          <a:prstGeom prst="rect">
            <a:avLst/>
          </a:prstGeom>
          <a:noFill/>
          <a:ln>
            <a:noFill/>
          </a:ln>
        </p:spPr>
      </p:pic>
      <p:cxnSp>
        <p:nvCxnSpPr>
          <p:cNvPr id="285" name="Google Shape;285;p47"/>
          <p:cNvCxnSpPr/>
          <p:nvPr/>
        </p:nvCxnSpPr>
        <p:spPr>
          <a:xfrm>
            <a:off x="933125" y="3209000"/>
            <a:ext cx="6577200" cy="1467900"/>
          </a:xfrm>
          <a:prstGeom prst="curvedConnector3">
            <a:avLst>
              <a:gd fmla="val 50000" name="adj1"/>
            </a:avLst>
          </a:prstGeom>
          <a:noFill/>
          <a:ln cap="flat" cmpd="sng" w="28575">
            <a:solidFill>
              <a:srgbClr val="6AA84F"/>
            </a:solidFill>
            <a:prstDash val="solid"/>
            <a:round/>
            <a:headEnd len="med" w="med" type="oval"/>
            <a:tailEnd len="med" w="med" type="triangle"/>
          </a:ln>
        </p:spPr>
      </p:cxnSp>
      <p:sp>
        <p:nvSpPr>
          <p:cNvPr id="286" name="Google Shape;286;p47"/>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Volviendo a nuestro ejemplo:</a:t>
            </a:r>
            <a:endParaRPr/>
          </a:p>
          <a:p>
            <a:pPr indent="0" lvl="0" marL="0" rtl="0" algn="l">
              <a:spcBef>
                <a:spcPts val="1600"/>
              </a:spcBef>
              <a:spcAft>
                <a:spcPts val="1600"/>
              </a:spcAft>
              <a:buNone/>
            </a:pPr>
            <a:r>
              <a:t/>
            </a:r>
            <a:endParaRPr/>
          </a:p>
        </p:txBody>
      </p:sp>
      <p:sp>
        <p:nvSpPr>
          <p:cNvPr id="287" name="Google Shape;287;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Levantando un grafo de STDIN</a:t>
            </a:r>
            <a:endParaRPr/>
          </a:p>
          <a:p>
            <a:pPr indent="0" lvl="0" marL="0" rtl="0" algn="l">
              <a:spcBef>
                <a:spcPts val="0"/>
              </a:spcBef>
              <a:spcAft>
                <a:spcPts val="0"/>
              </a:spcAft>
              <a:buNone/>
            </a:pPr>
            <a:r>
              <a:t/>
            </a:r>
            <a:endParaRPr/>
          </a:p>
        </p:txBody>
      </p:sp>
      <p:sp>
        <p:nvSpPr>
          <p:cNvPr id="288" name="Google Shape;288;p47"/>
          <p:cNvSpPr txBox="1"/>
          <p:nvPr/>
        </p:nvSpPr>
        <p:spPr>
          <a:xfrm>
            <a:off x="432425" y="1957250"/>
            <a:ext cx="9672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5 5</a:t>
            </a:r>
            <a:endParaRPr/>
          </a:p>
          <a:p>
            <a:pPr indent="0" lvl="0" marL="0" rtl="0" algn="l">
              <a:spcBef>
                <a:spcPts val="0"/>
              </a:spcBef>
              <a:spcAft>
                <a:spcPts val="0"/>
              </a:spcAft>
              <a:buNone/>
            </a:pPr>
            <a:r>
              <a:rPr lang="es"/>
              <a:t>0 3</a:t>
            </a:r>
            <a:endParaRPr/>
          </a:p>
          <a:p>
            <a:pPr indent="0" lvl="0" marL="0" rtl="0" algn="l">
              <a:spcBef>
                <a:spcPts val="0"/>
              </a:spcBef>
              <a:spcAft>
                <a:spcPts val="0"/>
              </a:spcAft>
              <a:buNone/>
            </a:pPr>
            <a:r>
              <a:rPr lang="es"/>
              <a:t>1 4</a:t>
            </a:r>
            <a:endParaRPr/>
          </a:p>
          <a:p>
            <a:pPr indent="0" lvl="0" marL="0" rtl="0" algn="l">
              <a:spcBef>
                <a:spcPts val="0"/>
              </a:spcBef>
              <a:spcAft>
                <a:spcPts val="0"/>
              </a:spcAft>
              <a:buNone/>
            </a:pPr>
            <a:r>
              <a:rPr lang="es"/>
              <a:t>1 3</a:t>
            </a:r>
            <a:endParaRPr/>
          </a:p>
          <a:p>
            <a:pPr indent="0" lvl="0" marL="0" rtl="0" algn="l">
              <a:spcBef>
                <a:spcPts val="0"/>
              </a:spcBef>
              <a:spcAft>
                <a:spcPts val="0"/>
              </a:spcAft>
              <a:buNone/>
            </a:pPr>
            <a:r>
              <a:rPr lang="es"/>
              <a:t>2 3</a:t>
            </a:r>
            <a:endParaRPr/>
          </a:p>
          <a:p>
            <a:pPr indent="0" lvl="0" marL="0" rtl="0" algn="l">
              <a:spcBef>
                <a:spcPts val="0"/>
              </a:spcBef>
              <a:spcAft>
                <a:spcPts val="0"/>
              </a:spcAft>
              <a:buNone/>
            </a:pPr>
            <a:r>
              <a:rPr lang="es"/>
              <a:t>4 2</a:t>
            </a:r>
            <a:endParaRPr/>
          </a:p>
        </p:txBody>
      </p:sp>
      <p:sp>
        <p:nvSpPr>
          <p:cNvPr id="289" name="Google Shape;289;p47"/>
          <p:cNvSpPr/>
          <p:nvPr/>
        </p:nvSpPr>
        <p:spPr>
          <a:xfrm>
            <a:off x="2916300" y="3396800"/>
            <a:ext cx="2150700" cy="1092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Hay una arista entre el vértice 2 y el vértice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Levantando un grafo de STDIN</a:t>
            </a:r>
            <a:endParaRPr/>
          </a:p>
          <a:p>
            <a:pPr indent="0" lvl="0" marL="0" rtl="0" algn="l">
              <a:spcBef>
                <a:spcPts val="0"/>
              </a:spcBef>
              <a:spcAft>
                <a:spcPts val="0"/>
              </a:spcAft>
              <a:buNone/>
            </a:pPr>
            <a:r>
              <a:t/>
            </a:r>
            <a:endParaRPr/>
          </a:p>
        </p:txBody>
      </p:sp>
      <p:sp>
        <p:nvSpPr>
          <p:cNvPr id="295" name="Google Shape;295;p48"/>
          <p:cNvSpPr txBox="1"/>
          <p:nvPr>
            <p:ph idx="1" type="body"/>
          </p:nvPr>
        </p:nvSpPr>
        <p:spPr>
          <a:xfrm>
            <a:off x="311700" y="1152475"/>
            <a:ext cx="3614100" cy="3416400"/>
          </a:xfrm>
          <a:prstGeom prst="rect">
            <a:avLst/>
          </a:prstGeom>
          <a:solidFill>
            <a:srgbClr val="D9D9D9"/>
          </a:solidFill>
        </p:spPr>
        <p:txBody>
          <a:bodyPr anchorCtr="0" anchor="t" bIns="90000" lIns="91425" spcFirstLastPara="1" rIns="91425" wrap="square" tIns="90000">
            <a:noAutofit/>
          </a:bodyPr>
          <a:lstStyle/>
          <a:p>
            <a:pPr indent="0" lvl="0" marL="0" rtl="0" algn="l">
              <a:lnSpc>
                <a:spcPct val="100000"/>
              </a:lnSpc>
              <a:spcBef>
                <a:spcPts val="0"/>
              </a:spcBef>
              <a:spcAft>
                <a:spcPts val="0"/>
              </a:spcAft>
              <a:buNone/>
            </a:pPr>
            <a:r>
              <a:rPr lang="es" sz="1100">
                <a:solidFill>
                  <a:srgbClr val="FF0000"/>
                </a:solidFill>
                <a:latin typeface="Consolas"/>
                <a:ea typeface="Consolas"/>
                <a:cs typeface="Consolas"/>
                <a:sym typeface="Consolas"/>
              </a:rPr>
              <a:t>leo n y m</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0"/>
              </a:spcAft>
              <a:buNone/>
            </a:pPr>
            <a:r>
              <a:rPr lang="es" sz="1100">
                <a:solidFill>
                  <a:srgbClr val="FF0000"/>
                </a:solidFill>
                <a:latin typeface="Consolas"/>
                <a:ea typeface="Consolas"/>
                <a:cs typeface="Consolas"/>
                <a:sym typeface="Consolas"/>
              </a:rPr>
              <a:t>inicializo G como un diccionario de la forma (vértice =&gt; lista de vecinos) para cada vértice.</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0"/>
              </a:spcAft>
              <a:buNone/>
            </a:pPr>
            <a:r>
              <a:rPr lang="es" sz="1100">
                <a:solidFill>
                  <a:srgbClr val="FF0000"/>
                </a:solidFill>
                <a:latin typeface="Consolas"/>
                <a:ea typeface="Consolas"/>
                <a:cs typeface="Consolas"/>
                <a:sym typeface="Consolas"/>
              </a:rPr>
              <a:t>repetir m veces:</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0"/>
              </a:spcAft>
              <a:buNone/>
            </a:pPr>
            <a:r>
              <a:rPr lang="es" sz="1100">
                <a:solidFill>
                  <a:srgbClr val="FF0000"/>
                </a:solidFill>
                <a:latin typeface="Consolas"/>
                <a:ea typeface="Consolas"/>
                <a:cs typeface="Consolas"/>
                <a:sym typeface="Consolas"/>
              </a:rPr>
              <a:t>      leo v1, y v2</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0"/>
              </a:spcAft>
              <a:buNone/>
            </a:pPr>
            <a:r>
              <a:rPr lang="es" sz="1100">
                <a:solidFill>
                  <a:srgbClr val="FF0000"/>
                </a:solidFill>
                <a:latin typeface="Consolas"/>
                <a:ea typeface="Consolas"/>
                <a:cs typeface="Consolas"/>
                <a:sym typeface="Consolas"/>
              </a:rPr>
              <a:t>      v2 es vecino de v1</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0"/>
              </a:spcAft>
              <a:buNone/>
            </a:pPr>
            <a:r>
              <a:rPr lang="es" sz="1100">
                <a:solidFill>
                  <a:srgbClr val="FF0000"/>
                </a:solidFill>
                <a:latin typeface="Consolas"/>
                <a:ea typeface="Consolas"/>
                <a:cs typeface="Consolas"/>
                <a:sym typeface="Consolas"/>
              </a:rPr>
              <a:t>      v1 es vecino de v2</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100">
              <a:solidFill>
                <a:srgbClr val="FF0000"/>
              </a:solidFill>
              <a:latin typeface="Consolas"/>
              <a:ea typeface="Consolas"/>
              <a:cs typeface="Consolas"/>
              <a:sym typeface="Consolas"/>
            </a:endParaRPr>
          </a:p>
        </p:txBody>
      </p:sp>
      <p:sp>
        <p:nvSpPr>
          <p:cNvPr id="296" name="Google Shape;296;p48"/>
          <p:cNvSpPr txBox="1"/>
          <p:nvPr>
            <p:ph idx="1" type="body"/>
          </p:nvPr>
        </p:nvSpPr>
        <p:spPr>
          <a:xfrm>
            <a:off x="4476550" y="1152475"/>
            <a:ext cx="3868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None/>
            </a:pPr>
            <a:r>
              <a:rPr lang="es" sz="1050">
                <a:solidFill>
                  <a:srgbClr val="A9B7C6"/>
                </a:solidFill>
                <a:highlight>
                  <a:srgbClr val="434343"/>
                </a:highlight>
                <a:latin typeface="Courier New"/>
                <a:ea typeface="Courier New"/>
                <a:cs typeface="Courier New"/>
                <a:sym typeface="Courier New"/>
              </a:rPr>
              <a:t>n, m = list(map(int, input().split()))</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G = {i: [] </a:t>
            </a: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i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range(n)}</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_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range(m):</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v1, v2 = list(map(int, input().split()))</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G[v1].append(v2)</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G[v2].append(v1)</a:t>
            </a:r>
            <a:endParaRPr sz="1050">
              <a:solidFill>
                <a:srgbClr val="A9B7C6"/>
              </a:solidFill>
              <a:highlight>
                <a:srgbClr val="434343"/>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Preguntar si un vértice está en el grafo</a:t>
            </a:r>
            <a:endParaRPr/>
          </a:p>
          <a:p>
            <a:pPr indent="0" lvl="0" marL="0" rtl="0" algn="l">
              <a:spcBef>
                <a:spcPts val="0"/>
              </a:spcBef>
              <a:spcAft>
                <a:spcPts val="0"/>
              </a:spcAft>
              <a:buNone/>
            </a:pPr>
            <a:r>
              <a:t/>
            </a:r>
            <a:endParaRPr/>
          </a:p>
        </p:txBody>
      </p:sp>
      <p:sp>
        <p:nvSpPr>
          <p:cNvPr id="302" name="Google Shape;302;p49"/>
          <p:cNvSpPr txBox="1"/>
          <p:nvPr>
            <p:ph idx="1" type="body"/>
          </p:nvPr>
        </p:nvSpPr>
        <p:spPr>
          <a:xfrm>
            <a:off x="311700" y="1152475"/>
            <a:ext cx="3614100" cy="3416400"/>
          </a:xfrm>
          <a:prstGeom prst="rect">
            <a:avLst/>
          </a:prstGeom>
          <a:solidFill>
            <a:srgbClr val="CCCCCC"/>
          </a:solidFill>
        </p:spPr>
        <p:txBody>
          <a:bodyPr anchorCtr="0" anchor="t" bIns="90000" lIns="91425" spcFirstLastPara="1" rIns="91425" wrap="square" tIns="90000">
            <a:noAutofit/>
          </a:bodyPr>
          <a:lstStyle/>
          <a:p>
            <a:pPr indent="0" lvl="0" marL="0" rtl="0" algn="l">
              <a:lnSpc>
                <a:spcPct val="100000"/>
              </a:lnSpc>
              <a:spcBef>
                <a:spcPts val="0"/>
              </a:spcBef>
              <a:spcAft>
                <a:spcPts val="0"/>
              </a:spcAft>
              <a:buNone/>
            </a:pPr>
            <a:r>
              <a:rPr lang="es" sz="1100">
                <a:solidFill>
                  <a:srgbClr val="FF0000"/>
                </a:solidFill>
                <a:latin typeface="Consolas"/>
                <a:ea typeface="Consolas"/>
                <a:cs typeface="Consolas"/>
                <a:sym typeface="Consolas"/>
              </a:rPr>
              <a:t>Me fijo se el diccionario G tiene la clave correspondiente</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100">
              <a:solidFill>
                <a:srgbClr val="FF0000"/>
              </a:solidFill>
              <a:latin typeface="Consolas"/>
              <a:ea typeface="Consolas"/>
              <a:cs typeface="Consolas"/>
              <a:sym typeface="Consolas"/>
            </a:endParaRPr>
          </a:p>
        </p:txBody>
      </p:sp>
      <p:sp>
        <p:nvSpPr>
          <p:cNvPr id="303" name="Google Shape;303;p49"/>
          <p:cNvSpPr txBox="1"/>
          <p:nvPr>
            <p:ph idx="1" type="body"/>
          </p:nvPr>
        </p:nvSpPr>
        <p:spPr>
          <a:xfrm>
            <a:off x="4476550" y="1152475"/>
            <a:ext cx="3868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Clr>
                <a:schemeClr val="dk2"/>
              </a:buClr>
              <a:buSzPts val="1100"/>
              <a:buFont typeface="Arial"/>
              <a:buNone/>
            </a:pPr>
            <a:r>
              <a:rPr lang="es" sz="1050">
                <a:solidFill>
                  <a:srgbClr val="CC7832"/>
                </a:solidFill>
                <a:highlight>
                  <a:srgbClr val="434343"/>
                </a:highlight>
                <a:latin typeface="Courier New"/>
                <a:ea typeface="Courier New"/>
                <a:cs typeface="Courier New"/>
                <a:sym typeface="Courier New"/>
              </a:rPr>
              <a:t>def</a:t>
            </a:r>
            <a:r>
              <a:rPr lang="es" sz="1050">
                <a:solidFill>
                  <a:srgbClr val="A9B7C6"/>
                </a:solidFill>
                <a:highlight>
                  <a:srgbClr val="434343"/>
                </a:highlight>
                <a:latin typeface="Courier New"/>
                <a:ea typeface="Courier New"/>
                <a:cs typeface="Courier New"/>
                <a:sym typeface="Courier New"/>
              </a:rPr>
              <a:t> </a:t>
            </a:r>
            <a:r>
              <a:rPr lang="es" sz="1050">
                <a:solidFill>
                  <a:srgbClr val="FFC66D"/>
                </a:solidFill>
                <a:highlight>
                  <a:srgbClr val="434343"/>
                </a:highlight>
                <a:latin typeface="Courier New"/>
                <a:ea typeface="Courier New"/>
                <a:cs typeface="Courier New"/>
                <a:sym typeface="Courier New"/>
              </a:rPr>
              <a:t>has_vertex</a:t>
            </a:r>
            <a:r>
              <a:rPr lang="es" sz="1050">
                <a:solidFill>
                  <a:srgbClr val="A9B7C6"/>
                </a:solidFill>
                <a:highlight>
                  <a:srgbClr val="434343"/>
                </a:highlight>
                <a:latin typeface="Courier New"/>
                <a:ea typeface="Courier New"/>
                <a:cs typeface="Courier New"/>
                <a:sym typeface="Courier New"/>
              </a:rPr>
              <a:t>(graph, v):</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a:t>
            </a:r>
            <a:r>
              <a:rPr lang="es" sz="1050">
                <a:solidFill>
                  <a:srgbClr val="CC7832"/>
                </a:solidFill>
                <a:highlight>
                  <a:srgbClr val="434343"/>
                </a:highlight>
                <a:latin typeface="Courier New"/>
                <a:ea typeface="Courier New"/>
                <a:cs typeface="Courier New"/>
                <a:sym typeface="Courier New"/>
              </a:rPr>
              <a:t>return</a:t>
            </a:r>
            <a:r>
              <a:rPr lang="es" sz="1050">
                <a:solidFill>
                  <a:srgbClr val="A9B7C6"/>
                </a:solidFill>
                <a:highlight>
                  <a:srgbClr val="434343"/>
                </a:highlight>
                <a:latin typeface="Courier New"/>
                <a:ea typeface="Courier New"/>
                <a:cs typeface="Courier New"/>
                <a:sym typeface="Courier New"/>
              </a:rPr>
              <a:t> v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graph</a:t>
            </a:r>
            <a:endParaRPr sz="1050">
              <a:solidFill>
                <a:srgbClr val="A9B7C6"/>
              </a:solidFill>
              <a:highlight>
                <a:srgbClr val="434343"/>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050">
              <a:solidFill>
                <a:srgbClr val="A9B7C6"/>
              </a:solidFill>
              <a:highlight>
                <a:srgbClr val="434343"/>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Preguntar si v1 es vecino de v2</a:t>
            </a:r>
            <a:endParaRPr/>
          </a:p>
          <a:p>
            <a:pPr indent="0" lvl="0" marL="0" rtl="0" algn="l">
              <a:spcBef>
                <a:spcPts val="0"/>
              </a:spcBef>
              <a:spcAft>
                <a:spcPts val="0"/>
              </a:spcAft>
              <a:buNone/>
            </a:pPr>
            <a:r>
              <a:t/>
            </a:r>
            <a:endParaRPr/>
          </a:p>
        </p:txBody>
      </p:sp>
      <p:sp>
        <p:nvSpPr>
          <p:cNvPr id="309" name="Google Shape;309;p50"/>
          <p:cNvSpPr txBox="1"/>
          <p:nvPr>
            <p:ph idx="1" type="body"/>
          </p:nvPr>
        </p:nvSpPr>
        <p:spPr>
          <a:xfrm>
            <a:off x="311700" y="1152475"/>
            <a:ext cx="3614100" cy="3416400"/>
          </a:xfrm>
          <a:prstGeom prst="rect">
            <a:avLst/>
          </a:prstGeom>
          <a:solidFill>
            <a:srgbClr val="CCCCCC"/>
          </a:solidFill>
        </p:spPr>
        <p:txBody>
          <a:bodyPr anchorCtr="0" anchor="t" bIns="90000" lIns="91425" spcFirstLastPara="1" rIns="91425" wrap="square" tIns="90000">
            <a:noAutofit/>
          </a:bodyPr>
          <a:lstStyle/>
          <a:p>
            <a:pPr indent="0" lvl="0" marL="0" rtl="0" algn="l">
              <a:lnSpc>
                <a:spcPct val="100000"/>
              </a:lnSpc>
              <a:spcBef>
                <a:spcPts val="0"/>
              </a:spcBef>
              <a:spcAft>
                <a:spcPts val="0"/>
              </a:spcAft>
              <a:buNone/>
            </a:pPr>
            <a:r>
              <a:rPr lang="es" sz="1100">
                <a:solidFill>
                  <a:srgbClr val="FF0000"/>
                </a:solidFill>
                <a:latin typeface="Consolas"/>
                <a:ea typeface="Consolas"/>
                <a:cs typeface="Consolas"/>
                <a:sym typeface="Consolas"/>
              </a:rPr>
              <a:t>Me fijo en la lista de vecinos de v1, a ver si está v2</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100">
              <a:solidFill>
                <a:srgbClr val="FF0000"/>
              </a:solidFill>
              <a:latin typeface="Consolas"/>
              <a:ea typeface="Consolas"/>
              <a:cs typeface="Consolas"/>
              <a:sym typeface="Consolas"/>
            </a:endParaRPr>
          </a:p>
        </p:txBody>
      </p:sp>
      <p:sp>
        <p:nvSpPr>
          <p:cNvPr id="310" name="Google Shape;310;p50"/>
          <p:cNvSpPr txBox="1"/>
          <p:nvPr>
            <p:ph idx="1" type="body"/>
          </p:nvPr>
        </p:nvSpPr>
        <p:spPr>
          <a:xfrm>
            <a:off x="4476550" y="1152475"/>
            <a:ext cx="3868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None/>
            </a:pPr>
            <a:r>
              <a:rPr lang="es" sz="1050">
                <a:solidFill>
                  <a:srgbClr val="CC7832"/>
                </a:solidFill>
                <a:highlight>
                  <a:srgbClr val="434343"/>
                </a:highlight>
                <a:latin typeface="Courier New"/>
                <a:ea typeface="Courier New"/>
                <a:cs typeface="Courier New"/>
                <a:sym typeface="Courier New"/>
              </a:rPr>
              <a:t>def</a:t>
            </a:r>
            <a:r>
              <a:rPr lang="es" sz="1050">
                <a:solidFill>
                  <a:srgbClr val="A9B7C6"/>
                </a:solidFill>
                <a:highlight>
                  <a:srgbClr val="434343"/>
                </a:highlight>
                <a:latin typeface="Courier New"/>
                <a:ea typeface="Courier New"/>
                <a:cs typeface="Courier New"/>
                <a:sym typeface="Courier New"/>
              </a:rPr>
              <a:t> </a:t>
            </a:r>
            <a:r>
              <a:rPr lang="es" sz="1050">
                <a:solidFill>
                  <a:srgbClr val="FFC66D"/>
                </a:solidFill>
                <a:highlight>
                  <a:srgbClr val="434343"/>
                </a:highlight>
                <a:latin typeface="Courier New"/>
                <a:ea typeface="Courier New"/>
                <a:cs typeface="Courier New"/>
                <a:sym typeface="Courier New"/>
              </a:rPr>
              <a:t>is_adjacent</a:t>
            </a:r>
            <a:r>
              <a:rPr lang="es" sz="1050">
                <a:solidFill>
                  <a:srgbClr val="A9B7C6"/>
                </a:solidFill>
                <a:highlight>
                  <a:srgbClr val="434343"/>
                </a:highlight>
                <a:latin typeface="Courier New"/>
                <a:ea typeface="Courier New"/>
                <a:cs typeface="Courier New"/>
                <a:sym typeface="Courier New"/>
              </a:rPr>
              <a:t>(graph, v1, v2):</a:t>
            </a:r>
            <a:endParaRPr sz="1050">
              <a:solidFill>
                <a:srgbClr val="A9B7C6"/>
              </a:solidFill>
              <a:highlight>
                <a:srgbClr val="434343"/>
              </a:highlight>
              <a:latin typeface="Courier New"/>
              <a:ea typeface="Courier New"/>
              <a:cs typeface="Courier New"/>
              <a:sym typeface="Courier New"/>
            </a:endParaRPr>
          </a:p>
          <a:p>
            <a:pPr indent="0" lvl="0" marL="76200" marR="76200" rtl="0" algn="l">
              <a:spcBef>
                <a:spcPts val="0"/>
              </a:spcBef>
              <a:spcAft>
                <a:spcPts val="0"/>
              </a:spcAft>
              <a:buNone/>
            </a:pPr>
            <a:r>
              <a:rPr lang="es" sz="1050">
                <a:solidFill>
                  <a:srgbClr val="A9B7C6"/>
                </a:solidFill>
                <a:highlight>
                  <a:srgbClr val="434343"/>
                </a:highlight>
                <a:latin typeface="Courier New"/>
                <a:ea typeface="Courier New"/>
                <a:cs typeface="Courier New"/>
                <a:sym typeface="Courier New"/>
              </a:rPr>
              <a:t>    </a:t>
            </a:r>
            <a:r>
              <a:rPr lang="es" sz="1050">
                <a:solidFill>
                  <a:srgbClr val="808080"/>
                </a:solidFill>
                <a:highlight>
                  <a:srgbClr val="434343"/>
                </a:highlight>
                <a:latin typeface="Courier New"/>
                <a:ea typeface="Courier New"/>
                <a:cs typeface="Courier New"/>
                <a:sym typeface="Courier New"/>
              </a:rPr>
              <a:t># asumo que v1 está en el grafo</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a:t>
            </a:r>
            <a:r>
              <a:rPr lang="es" sz="1050">
                <a:solidFill>
                  <a:srgbClr val="CC7832"/>
                </a:solidFill>
                <a:highlight>
                  <a:srgbClr val="434343"/>
                </a:highlight>
                <a:latin typeface="Courier New"/>
                <a:ea typeface="Courier New"/>
                <a:cs typeface="Courier New"/>
                <a:sym typeface="Courier New"/>
              </a:rPr>
              <a:t>return</a:t>
            </a:r>
            <a:r>
              <a:rPr lang="es" sz="1050">
                <a:solidFill>
                  <a:srgbClr val="A9B7C6"/>
                </a:solidFill>
                <a:highlight>
                  <a:srgbClr val="434343"/>
                </a:highlight>
                <a:latin typeface="Courier New"/>
                <a:ea typeface="Courier New"/>
                <a:cs typeface="Courier New"/>
                <a:sym typeface="Courier New"/>
              </a:rPr>
              <a:t> v2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graph[v1]   </a:t>
            </a:r>
            <a:endParaRPr sz="1050">
              <a:solidFill>
                <a:srgbClr val="CC7832"/>
              </a:solidFill>
              <a:highlight>
                <a:srgbClr val="434343"/>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Procesar todos los vecinos de v1</a:t>
            </a:r>
            <a:endParaRPr/>
          </a:p>
          <a:p>
            <a:pPr indent="0" lvl="0" marL="0" rtl="0" algn="l">
              <a:spcBef>
                <a:spcPts val="0"/>
              </a:spcBef>
              <a:spcAft>
                <a:spcPts val="0"/>
              </a:spcAft>
              <a:buNone/>
            </a:pPr>
            <a:r>
              <a:t/>
            </a:r>
            <a:endParaRPr/>
          </a:p>
        </p:txBody>
      </p:sp>
      <p:sp>
        <p:nvSpPr>
          <p:cNvPr id="316" name="Google Shape;316;p51"/>
          <p:cNvSpPr txBox="1"/>
          <p:nvPr>
            <p:ph idx="1" type="body"/>
          </p:nvPr>
        </p:nvSpPr>
        <p:spPr>
          <a:xfrm>
            <a:off x="311700" y="1152475"/>
            <a:ext cx="3614100" cy="3416400"/>
          </a:xfrm>
          <a:prstGeom prst="rect">
            <a:avLst/>
          </a:prstGeom>
          <a:solidFill>
            <a:srgbClr val="CCCCCC"/>
          </a:solidFill>
        </p:spPr>
        <p:txBody>
          <a:bodyPr anchorCtr="0" anchor="t" bIns="90000" lIns="91425" spcFirstLastPara="1" rIns="91425" wrap="square" tIns="90000">
            <a:noAutofit/>
          </a:bodyPr>
          <a:lstStyle/>
          <a:p>
            <a:pPr indent="0" lvl="0" marL="0" rtl="0" algn="l">
              <a:lnSpc>
                <a:spcPct val="100000"/>
              </a:lnSpc>
              <a:spcBef>
                <a:spcPts val="0"/>
              </a:spcBef>
              <a:spcAft>
                <a:spcPts val="0"/>
              </a:spcAft>
              <a:buNone/>
            </a:pPr>
            <a:r>
              <a:rPr lang="es" sz="1100">
                <a:solidFill>
                  <a:srgbClr val="FF0000"/>
                </a:solidFill>
                <a:latin typeface="Consolas"/>
                <a:ea typeface="Consolas"/>
                <a:cs typeface="Consolas"/>
                <a:sym typeface="Consolas"/>
              </a:rPr>
              <a:t>iterar por los elementos de la lista correspondiente </a:t>
            </a:r>
            <a:endParaRPr sz="1100">
              <a:solidFill>
                <a:srgbClr val="FF0000"/>
              </a:solidFill>
              <a:latin typeface="Consolas"/>
              <a:ea typeface="Consolas"/>
              <a:cs typeface="Consolas"/>
              <a:sym typeface="Consolas"/>
            </a:endParaRPr>
          </a:p>
          <a:p>
            <a:pPr indent="0" lvl="0" marL="0" rtl="0" algn="l">
              <a:lnSpc>
                <a:spcPct val="100000"/>
              </a:lnSpc>
              <a:spcBef>
                <a:spcPts val="1600"/>
              </a:spcBef>
              <a:spcAft>
                <a:spcPts val="1600"/>
              </a:spcAft>
              <a:buNone/>
            </a:pPr>
            <a:r>
              <a:t/>
            </a:r>
            <a:endParaRPr sz="1100">
              <a:solidFill>
                <a:srgbClr val="FF0000"/>
              </a:solidFill>
              <a:latin typeface="Consolas"/>
              <a:ea typeface="Consolas"/>
              <a:cs typeface="Consolas"/>
              <a:sym typeface="Consolas"/>
            </a:endParaRPr>
          </a:p>
        </p:txBody>
      </p:sp>
      <p:sp>
        <p:nvSpPr>
          <p:cNvPr id="317" name="Google Shape;317;p51"/>
          <p:cNvSpPr txBox="1"/>
          <p:nvPr>
            <p:ph idx="1" type="body"/>
          </p:nvPr>
        </p:nvSpPr>
        <p:spPr>
          <a:xfrm>
            <a:off x="4476550" y="1152475"/>
            <a:ext cx="3868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None/>
            </a:pP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vertex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graph[v1]:</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a:t>
            </a:r>
            <a:r>
              <a:rPr lang="es" sz="1050">
                <a:solidFill>
                  <a:srgbClr val="808080"/>
                </a:solidFill>
                <a:highlight>
                  <a:srgbClr val="434343"/>
                </a:highlight>
                <a:latin typeface="Courier New"/>
                <a:ea typeface="Courier New"/>
                <a:cs typeface="Courier New"/>
                <a:sym typeface="Courier New"/>
              </a:rPr>
              <a:t># hacer algo</a:t>
            </a:r>
            <a:endParaRPr sz="1050">
              <a:solidFill>
                <a:srgbClr val="808080"/>
              </a:solidFill>
              <a:highlight>
                <a:srgbClr val="434343"/>
              </a:highlight>
              <a:latin typeface="Courier New"/>
              <a:ea typeface="Courier New"/>
              <a:cs typeface="Courier New"/>
              <a:sym typeface="Courier New"/>
            </a:endParaRPr>
          </a:p>
          <a:p>
            <a:pPr indent="0" lvl="0" marL="76200" marR="76200" rtl="0" algn="l">
              <a:spcBef>
                <a:spcPts val="0"/>
              </a:spcBef>
              <a:spcAft>
                <a:spcPts val="0"/>
              </a:spcAft>
              <a:buNone/>
            </a:pPr>
            <a:r>
              <a:t/>
            </a:r>
            <a:endParaRPr sz="1050">
              <a:solidFill>
                <a:srgbClr val="CC7832"/>
              </a:solidFill>
              <a:highlight>
                <a:srgbClr val="434343"/>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 si el grafo es dirigido?</a:t>
            </a:r>
            <a:endParaRPr/>
          </a:p>
        </p:txBody>
      </p:sp>
      <p:sp>
        <p:nvSpPr>
          <p:cNvPr id="323" name="Google Shape;323;p52"/>
          <p:cNvSpPr txBox="1"/>
          <p:nvPr>
            <p:ph idx="1" type="body"/>
          </p:nvPr>
        </p:nvSpPr>
        <p:spPr>
          <a:xfrm>
            <a:off x="311700" y="1152475"/>
            <a:ext cx="4149000" cy="358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tal caso, si al leer la lista de aristas del grafo encontramos que la arista (v1, v2) está en el grafo, entonces agregamos a v2 como vecino de v1 (pero no a v1 como vecino de v2).</a:t>
            </a:r>
            <a:endParaRPr/>
          </a:p>
        </p:txBody>
      </p:sp>
      <p:sp>
        <p:nvSpPr>
          <p:cNvPr id="324" name="Google Shape;324;p52"/>
          <p:cNvSpPr txBox="1"/>
          <p:nvPr>
            <p:ph idx="1" type="body"/>
          </p:nvPr>
        </p:nvSpPr>
        <p:spPr>
          <a:xfrm>
            <a:off x="4476550" y="1152475"/>
            <a:ext cx="3868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None/>
            </a:pPr>
            <a:r>
              <a:rPr lang="es" sz="1050">
                <a:solidFill>
                  <a:srgbClr val="A9B7C6"/>
                </a:solidFill>
                <a:highlight>
                  <a:srgbClr val="434343"/>
                </a:highlight>
                <a:latin typeface="Courier New"/>
                <a:ea typeface="Courier New"/>
                <a:cs typeface="Courier New"/>
                <a:sym typeface="Courier New"/>
              </a:rPr>
              <a:t>n, m = list(map(int, input().split()))</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G = {i: [] </a:t>
            </a: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i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range(n)}</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_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range(m):</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v1, v2 = list(map(int, input().split()))</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G[v1].append(v2)</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 NOTAR sólo puedo ir de v1 a v2</a:t>
            </a:r>
            <a:endParaRPr sz="1050">
              <a:solidFill>
                <a:srgbClr val="A9B7C6"/>
              </a:solidFill>
              <a:highlight>
                <a:srgbClr val="434343"/>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 si el grafo tiene costos?</a:t>
            </a:r>
            <a:endParaRPr/>
          </a:p>
        </p:txBody>
      </p:sp>
      <p:sp>
        <p:nvSpPr>
          <p:cNvPr id="330" name="Google Shape;330;p53"/>
          <p:cNvSpPr txBox="1"/>
          <p:nvPr>
            <p:ph idx="1" type="body"/>
          </p:nvPr>
        </p:nvSpPr>
        <p:spPr>
          <a:xfrm>
            <a:off x="311700" y="1152475"/>
            <a:ext cx="327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tal caso, cada arista va a estar dada mediante tres elementos, vértice de salida, vértice de llegada y costo:</a:t>
            </a:r>
            <a:endParaRPr/>
          </a:p>
        </p:txBody>
      </p:sp>
      <p:sp>
        <p:nvSpPr>
          <p:cNvPr id="331" name="Google Shape;331;p53"/>
          <p:cNvSpPr txBox="1"/>
          <p:nvPr>
            <p:ph idx="1" type="body"/>
          </p:nvPr>
        </p:nvSpPr>
        <p:spPr>
          <a:xfrm>
            <a:off x="4476550" y="1152475"/>
            <a:ext cx="4183200" cy="3416400"/>
          </a:xfrm>
          <a:prstGeom prst="rect">
            <a:avLst/>
          </a:prstGeom>
          <a:solidFill>
            <a:srgbClr val="434343"/>
          </a:solidFill>
        </p:spPr>
        <p:txBody>
          <a:bodyPr anchorCtr="0" anchor="t" bIns="91425" lIns="91425" spcFirstLastPara="1" rIns="91425" wrap="square" tIns="91425">
            <a:noAutofit/>
          </a:bodyPr>
          <a:lstStyle/>
          <a:p>
            <a:pPr indent="0" lvl="0" marL="76200" marR="76200" rtl="0" algn="l">
              <a:spcBef>
                <a:spcPts val="0"/>
              </a:spcBef>
              <a:spcAft>
                <a:spcPts val="0"/>
              </a:spcAft>
              <a:buNone/>
            </a:pPr>
            <a:r>
              <a:rPr lang="es" sz="1050">
                <a:solidFill>
                  <a:srgbClr val="A9B7C6"/>
                </a:solidFill>
                <a:highlight>
                  <a:srgbClr val="434343"/>
                </a:highlight>
                <a:latin typeface="Courier New"/>
                <a:ea typeface="Courier New"/>
                <a:cs typeface="Courier New"/>
                <a:sym typeface="Courier New"/>
              </a:rPr>
              <a:t>n, m = list(map(int, input().split()))</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G = {i: [] </a:t>
            </a: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i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range(n)}</a:t>
            </a:r>
            <a:br>
              <a:rPr lang="es" sz="1050">
                <a:solidFill>
                  <a:srgbClr val="A9B7C6"/>
                </a:solidFill>
                <a:highlight>
                  <a:srgbClr val="434343"/>
                </a:highlight>
                <a:latin typeface="Courier New"/>
                <a:ea typeface="Courier New"/>
                <a:cs typeface="Courier New"/>
                <a:sym typeface="Courier New"/>
              </a:rPr>
            </a:br>
            <a:br>
              <a:rPr lang="es" sz="1050">
                <a:solidFill>
                  <a:srgbClr val="A9B7C6"/>
                </a:solidFill>
                <a:highlight>
                  <a:srgbClr val="434343"/>
                </a:highlight>
                <a:latin typeface="Courier New"/>
                <a:ea typeface="Courier New"/>
                <a:cs typeface="Courier New"/>
                <a:sym typeface="Courier New"/>
              </a:rPr>
            </a:br>
            <a:r>
              <a:rPr lang="es" sz="1050">
                <a:solidFill>
                  <a:srgbClr val="CC7832"/>
                </a:solidFill>
                <a:highlight>
                  <a:srgbClr val="434343"/>
                </a:highlight>
                <a:latin typeface="Courier New"/>
                <a:ea typeface="Courier New"/>
                <a:cs typeface="Courier New"/>
                <a:sym typeface="Courier New"/>
              </a:rPr>
              <a:t>for</a:t>
            </a:r>
            <a:r>
              <a:rPr lang="es" sz="1050">
                <a:solidFill>
                  <a:srgbClr val="A9B7C6"/>
                </a:solidFill>
                <a:highlight>
                  <a:srgbClr val="434343"/>
                </a:highlight>
                <a:latin typeface="Courier New"/>
                <a:ea typeface="Courier New"/>
                <a:cs typeface="Courier New"/>
                <a:sym typeface="Courier New"/>
              </a:rPr>
              <a:t> _ </a:t>
            </a:r>
            <a:r>
              <a:rPr lang="es" sz="1050">
                <a:solidFill>
                  <a:srgbClr val="CC7832"/>
                </a:solidFill>
                <a:highlight>
                  <a:srgbClr val="434343"/>
                </a:highlight>
                <a:latin typeface="Courier New"/>
                <a:ea typeface="Courier New"/>
                <a:cs typeface="Courier New"/>
                <a:sym typeface="Courier New"/>
              </a:rPr>
              <a:t>in</a:t>
            </a:r>
            <a:r>
              <a:rPr lang="es" sz="1050">
                <a:solidFill>
                  <a:srgbClr val="A9B7C6"/>
                </a:solidFill>
                <a:highlight>
                  <a:srgbClr val="434343"/>
                </a:highlight>
                <a:latin typeface="Courier New"/>
                <a:ea typeface="Courier New"/>
                <a:cs typeface="Courier New"/>
                <a:sym typeface="Courier New"/>
              </a:rPr>
              <a:t> range(m):</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v1, v2, w = list(map(int, input().split()))</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G[v1].append((v2, w))</a:t>
            </a:r>
            <a:br>
              <a:rPr lang="es" sz="1050">
                <a:solidFill>
                  <a:srgbClr val="A9B7C6"/>
                </a:solidFill>
                <a:highlight>
                  <a:srgbClr val="434343"/>
                </a:highlight>
                <a:latin typeface="Courier New"/>
                <a:ea typeface="Courier New"/>
                <a:cs typeface="Courier New"/>
                <a:sym typeface="Courier New"/>
              </a:rPr>
            </a:br>
            <a:r>
              <a:rPr lang="es" sz="1050">
                <a:solidFill>
                  <a:srgbClr val="A9B7C6"/>
                </a:solidFill>
                <a:highlight>
                  <a:srgbClr val="434343"/>
                </a:highlight>
                <a:latin typeface="Courier New"/>
                <a:ea typeface="Courier New"/>
                <a:cs typeface="Courier New"/>
                <a:sym typeface="Courier New"/>
              </a:rPr>
              <a:t>    # NOTAR puedo ir de v1 a v2 gastando w</a:t>
            </a:r>
            <a:endParaRPr sz="1050">
              <a:solidFill>
                <a:srgbClr val="A9B7C6"/>
              </a:solidFill>
              <a:highlight>
                <a:srgbClr val="434343"/>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idx="1" type="body"/>
          </p:nvPr>
        </p:nvSpPr>
        <p:spPr>
          <a:xfrm>
            <a:off x="311700" y="1152475"/>
            <a:ext cx="4706700" cy="11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Trabajaremos con el siguiente grafo:</a:t>
            </a:r>
            <a:endParaRPr/>
          </a:p>
          <a:p>
            <a:pPr indent="0" lvl="0" marL="0" rtl="0" algn="l">
              <a:spcBef>
                <a:spcPts val="1600"/>
              </a:spcBef>
              <a:spcAft>
                <a:spcPts val="1600"/>
              </a:spcAft>
              <a:buNone/>
            </a:pPr>
            <a:r>
              <a:t/>
            </a:r>
            <a:endParaRPr/>
          </a:p>
        </p:txBody>
      </p:sp>
      <p:sp>
        <p:nvSpPr>
          <p:cNvPr id="117" name="Google Shape;117;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Grafo de ejemplo</a:t>
            </a:r>
            <a:endParaRPr/>
          </a:p>
        </p:txBody>
      </p:sp>
      <p:pic>
        <p:nvPicPr>
          <p:cNvPr id="118" name="Google Shape;118;p27"/>
          <p:cNvPicPr preferRelativeResize="0"/>
          <p:nvPr/>
        </p:nvPicPr>
        <p:blipFill>
          <a:blip r:embed="rId3">
            <a:alphaModFix/>
          </a:blip>
          <a:stretch>
            <a:fillRect/>
          </a:stretch>
        </p:blipFill>
        <p:spPr>
          <a:xfrm>
            <a:off x="6001250" y="2571750"/>
            <a:ext cx="3142750" cy="2585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Operaciones</a:t>
            </a:r>
            <a:endParaRPr/>
          </a:p>
        </p:txBody>
      </p:sp>
      <p:sp>
        <p:nvSpPr>
          <p:cNvPr id="337" name="Google Shape;337;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Armados de estas herramientas básicas ya podemos empezar a hacer cosas más interesantes como:</a:t>
            </a:r>
            <a:endParaRPr/>
          </a:p>
          <a:p>
            <a:pPr indent="-342900" lvl="0" marL="457200" rtl="0" algn="l">
              <a:spcBef>
                <a:spcPts val="1600"/>
              </a:spcBef>
              <a:spcAft>
                <a:spcPts val="0"/>
              </a:spcAft>
              <a:buSzPts val="1800"/>
              <a:buChar char="-"/>
            </a:pPr>
            <a:r>
              <a:rPr lang="es"/>
              <a:t>encontrar un camino entre dos vértices</a:t>
            </a:r>
            <a:endParaRPr/>
          </a:p>
          <a:p>
            <a:pPr indent="-342900" lvl="0" marL="457200" rtl="0" algn="l">
              <a:spcBef>
                <a:spcPts val="0"/>
              </a:spcBef>
              <a:spcAft>
                <a:spcPts val="0"/>
              </a:spcAft>
              <a:buSzPts val="1800"/>
              <a:buChar char="-"/>
            </a:pPr>
            <a:r>
              <a:rPr lang="es"/>
              <a:t>calcular el costo de dicho camino</a:t>
            </a:r>
            <a:endParaRPr/>
          </a:p>
          <a:p>
            <a:pPr indent="-342900" lvl="0" marL="457200" rtl="0" algn="l">
              <a:spcBef>
                <a:spcPts val="0"/>
              </a:spcBef>
              <a:spcAft>
                <a:spcPts val="0"/>
              </a:spcAft>
              <a:buSzPts val="1800"/>
              <a:buChar char="-"/>
            </a:pPr>
            <a:r>
              <a:rPr lang="es"/>
              <a:t>averiguar si el grafo es conexo</a:t>
            </a:r>
            <a:endParaRPr/>
          </a:p>
          <a:p>
            <a:pPr indent="-342900" lvl="0" marL="457200" rtl="0" algn="l">
              <a:spcBef>
                <a:spcPts val="0"/>
              </a:spcBef>
              <a:spcAft>
                <a:spcPts val="0"/>
              </a:spcAft>
              <a:buSzPts val="1800"/>
              <a:buChar char="-"/>
            </a:pPr>
            <a:r>
              <a:rPr lang="es"/>
              <a:t>etc.</a:t>
            </a:r>
            <a:endParaRPr/>
          </a:p>
          <a:p>
            <a:pPr indent="0" lvl="0" marL="0" rtl="0" algn="l">
              <a:spcBef>
                <a:spcPts val="1600"/>
              </a:spcBef>
              <a:spcAft>
                <a:spcPts val="1600"/>
              </a:spcAft>
              <a:buNone/>
            </a:pPr>
            <a:r>
              <a:rPr lang="es"/>
              <a:t>Sin embargo, ninguna de estas operaciones es trivial. Es por eso que estudiaremos los dos mecanismos básicos para recorrer grafos: BFS y DFS.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idx="1" type="body"/>
          </p:nvPr>
        </p:nvSpPr>
        <p:spPr>
          <a:xfrm>
            <a:off x="311700" y="1152475"/>
            <a:ext cx="8040900" cy="18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 = {0, 1, 2, 3, 4}</a:t>
            </a:r>
            <a:endParaRPr/>
          </a:p>
          <a:p>
            <a:pPr indent="0" lvl="0" marL="0" rtl="0" algn="l">
              <a:spcBef>
                <a:spcPts val="1600"/>
              </a:spcBef>
              <a:spcAft>
                <a:spcPts val="0"/>
              </a:spcAft>
              <a:buNone/>
            </a:pPr>
            <a:r>
              <a:rPr lang="es"/>
              <a:t>E = {(0, 3), (1, 3), (1, 4), (2, 3), (2, 4), (3, 0), (3, 1), (3, 2), (4, 1), (4, 2)}</a:t>
            </a:r>
            <a:endParaRPr/>
          </a:p>
          <a:p>
            <a:pPr indent="0" lvl="0" marL="0" rtl="0" algn="l">
              <a:spcBef>
                <a:spcPts val="1600"/>
              </a:spcBef>
              <a:spcAft>
                <a:spcPts val="1600"/>
              </a:spcAft>
              <a:buNone/>
            </a:pPr>
            <a:r>
              <a:t/>
            </a:r>
            <a:endParaRPr/>
          </a:p>
        </p:txBody>
      </p:sp>
      <p:sp>
        <p:nvSpPr>
          <p:cNvPr id="124" name="Google Shape;124;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Grafo de ejemplo</a:t>
            </a:r>
            <a:endParaRPr/>
          </a:p>
        </p:txBody>
      </p:sp>
      <p:pic>
        <p:nvPicPr>
          <p:cNvPr id="125" name="Google Shape;125;p28"/>
          <p:cNvPicPr preferRelativeResize="0"/>
          <p:nvPr/>
        </p:nvPicPr>
        <p:blipFill>
          <a:blip r:embed="rId3">
            <a:alphaModFix/>
          </a:blip>
          <a:stretch>
            <a:fillRect/>
          </a:stretch>
        </p:blipFill>
        <p:spPr>
          <a:xfrm>
            <a:off x="6001250" y="2571750"/>
            <a:ext cx="3142750" cy="258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9"/>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31" name="Google Shape;131;p29"/>
          <p:cNvSpPr txBox="1"/>
          <p:nvPr>
            <p:ph idx="1" type="body"/>
          </p:nvPr>
        </p:nvSpPr>
        <p:spPr>
          <a:xfrm>
            <a:off x="311700" y="1152475"/>
            <a:ext cx="5992500" cy="30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a:t>V = {0, 1, 2, 3, 4}</a:t>
            </a:r>
            <a:endParaRPr/>
          </a:p>
          <a:p>
            <a:pPr indent="0" lvl="0" marL="0" rtl="0" algn="l">
              <a:spcBef>
                <a:spcPts val="1600"/>
              </a:spcBef>
              <a:spcAft>
                <a:spcPts val="0"/>
              </a:spcAft>
              <a:buClr>
                <a:schemeClr val="dk2"/>
              </a:buClr>
              <a:buSzPts val="1100"/>
              <a:buFont typeface="Arial"/>
              <a:buNone/>
            </a:pPr>
            <a:r>
              <a:rPr lang="es"/>
              <a:t>E = {(0, 3), (1, 3), (1, 4), (2, 3), (2, 4)}</a:t>
            </a:r>
            <a:endParaRPr/>
          </a:p>
          <a:p>
            <a:pPr indent="0" lvl="0" marL="0" rtl="0" algn="l">
              <a:spcBef>
                <a:spcPts val="1600"/>
              </a:spcBef>
              <a:spcAft>
                <a:spcPts val="0"/>
              </a:spcAft>
              <a:buNone/>
            </a:pPr>
            <a:r>
              <a:rPr lang="es"/>
              <a:t>n = 5</a:t>
            </a:r>
            <a:endParaRPr/>
          </a:p>
          <a:p>
            <a:pPr indent="0" lvl="0" marL="0" rtl="0" algn="l">
              <a:spcBef>
                <a:spcPts val="1600"/>
              </a:spcBef>
              <a:spcAft>
                <a:spcPts val="0"/>
              </a:spcAft>
              <a:buNone/>
            </a:pPr>
            <a:r>
              <a:rPr lang="es"/>
              <a:t>m = 5</a:t>
            </a:r>
            <a:endParaRPr/>
          </a:p>
          <a:p>
            <a:pPr indent="0" lvl="0" marL="0" rtl="0" algn="l">
              <a:spcBef>
                <a:spcPts val="1600"/>
              </a:spcBef>
              <a:spcAft>
                <a:spcPts val="0"/>
              </a:spcAft>
              <a:buNone/>
            </a:pPr>
            <a:r>
              <a:rPr b="1" lang="es" sz="1200"/>
              <a:t>NOTAR: estoy considerando que (A, B) significa que puedo ir de A a B o de B a A (es un grafo no dirigido, no importa el orden).</a:t>
            </a:r>
            <a:endParaRPr b="1" sz="1200"/>
          </a:p>
          <a:p>
            <a:pPr indent="0" lvl="0" marL="0" rtl="0" algn="l">
              <a:spcBef>
                <a:spcPts val="1600"/>
              </a:spcBef>
              <a:spcAft>
                <a:spcPts val="1600"/>
              </a:spcAft>
              <a:buNone/>
            </a:pPr>
            <a:r>
              <a:t/>
            </a:r>
            <a:endParaRPr/>
          </a:p>
        </p:txBody>
      </p:sp>
      <p:sp>
        <p:nvSpPr>
          <p:cNvPr id="132" name="Google Shape;132;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Grafo de ejemplo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30"/>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38" name="Google Shape;138;p30"/>
          <p:cNvSpPr txBox="1"/>
          <p:nvPr>
            <p:ph idx="1" type="body"/>
          </p:nvPr>
        </p:nvSpPr>
        <p:spPr>
          <a:xfrm>
            <a:off x="311700" y="1152475"/>
            <a:ext cx="8040900" cy="18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matriz de adyacencias</a:t>
            </a:r>
            <a:endParaRPr/>
          </a:p>
          <a:p>
            <a:pPr indent="0" lvl="0" marL="0" rtl="0" algn="l">
              <a:spcBef>
                <a:spcPts val="1600"/>
              </a:spcBef>
              <a:spcAft>
                <a:spcPts val="1600"/>
              </a:spcAft>
              <a:buNone/>
            </a:pPr>
            <a:r>
              <a:t/>
            </a:r>
            <a:endParaRPr/>
          </a:p>
        </p:txBody>
      </p:sp>
      <p:sp>
        <p:nvSpPr>
          <p:cNvPr id="139" name="Google Shape;139;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graphicFrame>
        <p:nvGraphicFramePr>
          <p:cNvPr id="140" name="Google Shape;140;p30"/>
          <p:cNvGraphicFramePr/>
          <p:nvPr/>
        </p:nvGraphicFramePr>
        <p:xfrm>
          <a:off x="463175" y="1747375"/>
          <a:ext cx="3000000" cy="3000000"/>
        </p:xfrm>
        <a:graphic>
          <a:graphicData uri="http://schemas.openxmlformats.org/drawingml/2006/table">
            <a:tbl>
              <a:tblPr>
                <a:noFill/>
                <a:tableStyleId>{9F1F855B-D16C-4213-A0E8-2A9B71B1C22B}</a:tableStyleId>
              </a:tblPr>
              <a:tblGrid>
                <a:gridCol w="537975"/>
                <a:gridCol w="537975"/>
                <a:gridCol w="537975"/>
                <a:gridCol w="537975"/>
                <a:gridCol w="537975"/>
                <a:gridCol w="537975"/>
              </a:tblGrid>
              <a:tr h="4065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4</a:t>
                      </a:r>
                      <a:endParaRPr/>
                    </a:p>
                  </a:txBody>
                  <a:tcPr marT="91425" marB="91425" marR="91425" marL="91425"/>
                </a:tc>
              </a:tr>
              <a:tr h="410450">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46" name="Google Shape;146;p31"/>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matriz de adyacencias</a:t>
            </a:r>
            <a:endParaRPr/>
          </a:p>
          <a:p>
            <a:pPr indent="0" lvl="0" marL="0" rtl="0" algn="l">
              <a:spcBef>
                <a:spcPts val="1600"/>
              </a:spcBef>
              <a:spcAft>
                <a:spcPts val="1600"/>
              </a:spcAft>
              <a:buNone/>
            </a:pPr>
            <a:r>
              <a:t/>
            </a:r>
            <a:endParaRPr/>
          </a:p>
        </p:txBody>
      </p:sp>
      <p:sp>
        <p:nvSpPr>
          <p:cNvPr id="147" name="Google Shape;147;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graphicFrame>
        <p:nvGraphicFramePr>
          <p:cNvPr id="148" name="Google Shape;148;p31"/>
          <p:cNvGraphicFramePr/>
          <p:nvPr/>
        </p:nvGraphicFramePr>
        <p:xfrm>
          <a:off x="463175" y="1747375"/>
          <a:ext cx="3000000" cy="3000000"/>
        </p:xfrm>
        <a:graphic>
          <a:graphicData uri="http://schemas.openxmlformats.org/drawingml/2006/table">
            <a:tbl>
              <a:tblPr>
                <a:noFill/>
                <a:tableStyleId>{9F1F855B-D16C-4213-A0E8-2A9B71B1C22B}</a:tableStyleId>
              </a:tblPr>
              <a:tblGrid>
                <a:gridCol w="537975"/>
                <a:gridCol w="537975"/>
                <a:gridCol w="537975"/>
                <a:gridCol w="537975"/>
                <a:gridCol w="537975"/>
                <a:gridCol w="537975"/>
              </a:tblGrid>
              <a:tr h="4065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4</a:t>
                      </a:r>
                      <a:endParaRPr/>
                    </a:p>
                  </a:txBody>
                  <a:tcPr marT="91425" marB="91425" marR="91425" marL="91425"/>
                </a:tc>
              </a:tr>
              <a:tr h="410450">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49" name="Google Shape;149;p31"/>
          <p:cNvSpPr/>
          <p:nvPr/>
        </p:nvSpPr>
        <p:spPr>
          <a:xfrm>
            <a:off x="4517650" y="1646400"/>
            <a:ext cx="2423700" cy="1073400"/>
          </a:xfrm>
          <a:prstGeom prst="wedgeRectCallout">
            <a:avLst>
              <a:gd fmla="val -93665" name="adj1"/>
              <a:gd fmla="val 542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¿Qué significa esa “X”?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2"/>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55" name="Google Shape;155;p32"/>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matriz de adyacencias</a:t>
            </a:r>
            <a:endParaRPr/>
          </a:p>
          <a:p>
            <a:pPr indent="0" lvl="0" marL="0" rtl="0" algn="l">
              <a:spcBef>
                <a:spcPts val="1600"/>
              </a:spcBef>
              <a:spcAft>
                <a:spcPts val="1600"/>
              </a:spcAft>
              <a:buNone/>
            </a:pPr>
            <a:r>
              <a:t/>
            </a:r>
            <a:endParaRPr/>
          </a:p>
        </p:txBody>
      </p:sp>
      <p:sp>
        <p:nvSpPr>
          <p:cNvPr id="156" name="Google Shape;156;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graphicFrame>
        <p:nvGraphicFramePr>
          <p:cNvPr id="157" name="Google Shape;157;p32"/>
          <p:cNvGraphicFramePr/>
          <p:nvPr/>
        </p:nvGraphicFramePr>
        <p:xfrm>
          <a:off x="463175" y="1747375"/>
          <a:ext cx="3000000" cy="3000000"/>
        </p:xfrm>
        <a:graphic>
          <a:graphicData uri="http://schemas.openxmlformats.org/drawingml/2006/table">
            <a:tbl>
              <a:tblPr>
                <a:noFill/>
                <a:tableStyleId>{9F1F855B-D16C-4213-A0E8-2A9B71B1C22B}</a:tableStyleId>
              </a:tblPr>
              <a:tblGrid>
                <a:gridCol w="537975"/>
                <a:gridCol w="537975"/>
                <a:gridCol w="537975"/>
                <a:gridCol w="537975"/>
                <a:gridCol w="537975"/>
                <a:gridCol w="537975"/>
              </a:tblGrid>
              <a:tr h="4065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4</a:t>
                      </a:r>
                      <a:endParaRPr/>
                    </a:p>
                  </a:txBody>
                  <a:tcPr marT="91425" marB="91425" marR="91425" marL="91425"/>
                </a:tc>
              </a:tr>
              <a:tr h="410450">
                <a:tc>
                  <a:txBody>
                    <a:bodyPr>
                      <a:noAutofit/>
                    </a:bodyPr>
                    <a:lstStyle/>
                    <a:p>
                      <a:pPr indent="0" lvl="0" marL="0" rtl="0" algn="l">
                        <a:spcBef>
                          <a:spcPts val="0"/>
                        </a:spcBef>
                        <a:spcAft>
                          <a:spcPts val="0"/>
                        </a:spcAft>
                        <a:buNone/>
                      </a:pPr>
                      <a:r>
                        <a:rPr lang="es"/>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1</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2</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r>
              <a:tr h="410450">
                <a:tc>
                  <a:txBody>
                    <a:bodyPr>
                      <a:noAutofit/>
                    </a:bodyPr>
                    <a:lstStyle/>
                    <a:p>
                      <a:pPr indent="0" lvl="0" marL="0" rtl="0" algn="l">
                        <a:spcBef>
                          <a:spcPts val="0"/>
                        </a:spcBef>
                        <a:spcAft>
                          <a:spcPts val="0"/>
                        </a:spcAft>
                        <a:buNone/>
                      </a:pPr>
                      <a:r>
                        <a:rPr lang="es"/>
                        <a:t>3</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410450">
                <a:tc>
                  <a:txBody>
                    <a:bodyPr>
                      <a:noAutofit/>
                    </a:bodyPr>
                    <a:lstStyle/>
                    <a:p>
                      <a:pPr indent="0" lvl="0" marL="0" rtl="0" algn="l">
                        <a:spcBef>
                          <a:spcPts val="0"/>
                        </a:spcBef>
                        <a:spcAft>
                          <a:spcPts val="0"/>
                        </a:spcAft>
                        <a:buNone/>
                      </a:pPr>
                      <a:r>
                        <a:rPr lang="es"/>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rPr lang="es"/>
                        <a:t>X</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58" name="Google Shape;158;p32"/>
          <p:cNvSpPr/>
          <p:nvPr/>
        </p:nvSpPr>
        <p:spPr>
          <a:xfrm>
            <a:off x="4517650" y="1646400"/>
            <a:ext cx="2423700" cy="1073400"/>
          </a:xfrm>
          <a:prstGeom prst="wedgeRectCallout">
            <a:avLst>
              <a:gd fmla="val -93665" name="adj1"/>
              <a:gd fmla="val 5423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Significa que hay un vértice que une el nodo 4 con el nodo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3"/>
          <p:cNvPicPr preferRelativeResize="0"/>
          <p:nvPr/>
        </p:nvPicPr>
        <p:blipFill>
          <a:blip r:embed="rId3">
            <a:alphaModFix/>
          </a:blip>
          <a:stretch>
            <a:fillRect/>
          </a:stretch>
        </p:blipFill>
        <p:spPr>
          <a:xfrm>
            <a:off x="6001250" y="2571750"/>
            <a:ext cx="3142750" cy="2585525"/>
          </a:xfrm>
          <a:prstGeom prst="rect">
            <a:avLst/>
          </a:prstGeom>
          <a:noFill/>
          <a:ln>
            <a:noFill/>
          </a:ln>
        </p:spPr>
      </p:pic>
      <p:sp>
        <p:nvSpPr>
          <p:cNvPr id="164" name="Google Shape;164;p33"/>
          <p:cNvSpPr txBox="1"/>
          <p:nvPr>
            <p:ph idx="1" type="body"/>
          </p:nvPr>
        </p:nvSpPr>
        <p:spPr>
          <a:xfrm>
            <a:off x="311700" y="1152475"/>
            <a:ext cx="6743700" cy="5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usando una matriz de adyacencias</a:t>
            </a:r>
            <a:endParaRPr/>
          </a:p>
          <a:p>
            <a:pPr indent="0" lvl="0" marL="0" rtl="0" algn="l">
              <a:spcBef>
                <a:spcPts val="1600"/>
              </a:spcBef>
              <a:spcAft>
                <a:spcPts val="1600"/>
              </a:spcAft>
              <a:buNone/>
            </a:pPr>
            <a:r>
              <a:t/>
            </a:r>
            <a:endParaRPr/>
          </a:p>
        </p:txBody>
      </p:sp>
      <p:sp>
        <p:nvSpPr>
          <p:cNvPr id="165" name="Google Shape;165;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Matriz de adyacencias</a:t>
            </a:r>
            <a:endParaRPr/>
          </a:p>
        </p:txBody>
      </p:sp>
      <p:sp>
        <p:nvSpPr>
          <p:cNvPr id="166" name="Google Shape;166;p33"/>
          <p:cNvSpPr txBox="1"/>
          <p:nvPr/>
        </p:nvSpPr>
        <p:spPr>
          <a:xfrm>
            <a:off x="432425" y="195725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grafo = [</a:t>
            </a:r>
            <a:endParaRPr/>
          </a:p>
          <a:p>
            <a:pPr indent="0" lvl="0" marL="0" rtl="0" algn="l">
              <a:spcBef>
                <a:spcPts val="0"/>
              </a:spcBef>
              <a:spcAft>
                <a:spcPts val="0"/>
              </a:spcAft>
              <a:buClr>
                <a:schemeClr val="dk2"/>
              </a:buClr>
              <a:buSzPts val="1100"/>
              <a:buFont typeface="Arial"/>
              <a:buNone/>
            </a:pPr>
            <a:r>
              <a:rPr lang="es">
                <a:solidFill>
                  <a:schemeClr val="dk2"/>
                </a:solidFill>
              </a:rPr>
              <a:t>     [False, False, False, True, False],</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     [False, False, False, True, True],</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     [False, False, False, True, True],</a:t>
            </a:r>
            <a:endParaRPr>
              <a:solidFill>
                <a:schemeClr val="dk2"/>
              </a:solidFill>
            </a:endParaRPr>
          </a:p>
          <a:p>
            <a:pPr indent="0" lvl="0" marL="0" rtl="0" algn="l">
              <a:spcBef>
                <a:spcPts val="0"/>
              </a:spcBef>
              <a:spcAft>
                <a:spcPts val="0"/>
              </a:spcAft>
              <a:buClr>
                <a:schemeClr val="dk2"/>
              </a:buClr>
              <a:buSzPts val="1100"/>
              <a:buFont typeface="Arial"/>
              <a:buNone/>
            </a:pPr>
            <a:r>
              <a:rPr lang="es">
                <a:solidFill>
                  <a:schemeClr val="dk2"/>
                </a:solidFill>
              </a:rPr>
              <a:t>     [True, True, True, False, False],</a:t>
            </a:r>
            <a:endParaRPr>
              <a:solidFill>
                <a:schemeClr val="dk2"/>
              </a:solidFill>
            </a:endParaRPr>
          </a:p>
          <a:p>
            <a:pPr indent="0" lvl="0" marL="0" rtl="0" algn="l">
              <a:spcBef>
                <a:spcPts val="0"/>
              </a:spcBef>
              <a:spcAft>
                <a:spcPts val="0"/>
              </a:spcAft>
              <a:buNone/>
            </a:pPr>
            <a:r>
              <a:rPr lang="es">
                <a:solidFill>
                  <a:schemeClr val="dk2"/>
                </a:solidFill>
              </a:rPr>
              <a:t>     [False, True, True, False, False],</a:t>
            </a:r>
            <a:endParaRPr/>
          </a:p>
          <a:p>
            <a:pPr indent="0" lvl="0" marL="0" rtl="0" algn="l">
              <a:spcBef>
                <a:spcPts val="0"/>
              </a:spcBef>
              <a:spcAft>
                <a:spcPts val="0"/>
              </a:spcAft>
              <a:buNone/>
            </a:pPr>
            <a:r>
              <a:rPr lang="e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