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Lst>
  <p:sldSz cy="5143500" cx="9144000"/>
  <p:notesSz cx="6858000" cy="9144000"/>
  <p:embeddedFontLst>
    <p:embeddedFont>
      <p:font typeface="Raleway"/>
      <p:regular r:id="rId98"/>
      <p:bold r:id="rId99"/>
      <p:italic r:id="rId100"/>
      <p:boldItalic r:id="rId101"/>
    </p:embeddedFont>
    <p:embeddedFont>
      <p:font typeface="Source Sans Pro"/>
      <p:regular r:id="rId102"/>
      <p:bold r:id="rId103"/>
      <p:italic r:id="rId104"/>
      <p:boldItalic r:id="rId10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5" Type="http://schemas.openxmlformats.org/officeDocument/2006/relationships/font" Target="fonts/SourceSansPro-boldItalic.fntdata"/><Relationship Id="rId104" Type="http://schemas.openxmlformats.org/officeDocument/2006/relationships/font" Target="fonts/SourceSansPro-italic.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SourceSansPro-bold.fntdata"/><Relationship Id="rId102" Type="http://schemas.openxmlformats.org/officeDocument/2006/relationships/font" Target="fonts/SourceSansPro-regular.fntdata"/><Relationship Id="rId101" Type="http://schemas.openxmlformats.org/officeDocument/2006/relationships/font" Target="fonts/Raleway-boldItalic.fntdata"/><Relationship Id="rId100" Type="http://schemas.openxmlformats.org/officeDocument/2006/relationships/font" Target="fonts/Raleway-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font" Target="fonts/Raleway-bold.fntdata"/><Relationship Id="rId10" Type="http://schemas.openxmlformats.org/officeDocument/2006/relationships/slide" Target="slides/slide4.xml"/><Relationship Id="rId98" Type="http://schemas.openxmlformats.org/officeDocument/2006/relationships/font" Target="fonts/Raleway-regular.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f27f5c5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f27f5c5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3308620d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3308620d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3308620d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3308620d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3308620d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3308620d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3308620d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3308620d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3308620d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3308620d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3308620d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3308620d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3308620d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3308620d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3308620d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3308620d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3308620d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3308620d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3308620d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3308620d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3308620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3308620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3308620d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3308620d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3308620d6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3308620d6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43308620d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3308620d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43308620d6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3308620d6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3308620d6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3308620d6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43308620d6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43308620d6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3308620d6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3308620d6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43308620d6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43308620d6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43308620d6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43308620d6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43308620d6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43308620d6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3308620d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3308620d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43308620d6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43308620d6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43308620d6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43308620d6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43308620d6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43308620d6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43308620d6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43308620d6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43308620d6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43308620d6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43308620d6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43308620d6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43308620d6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43308620d6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43308620d6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43308620d6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43308620d6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43308620d6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43308620d6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43308620d6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3308620d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3308620d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43308620d6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43308620d6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43308620d6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43308620d6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43308620d6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43308620d6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43308620d6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43308620d6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43308620d6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43308620d6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43308620d6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43308620d6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43308620d6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43308620d6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43308620d6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43308620d6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43308620d6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43308620d6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43308620d6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43308620d6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3308620d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3308620d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43308620d6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43308620d6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43308620d6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43308620d6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g43308620d6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43308620d6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g43308620d6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43308620d6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g43308620d6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43308620d6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g43308620d6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43308620d6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g43308620d6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43308620d6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43308620d6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43308620d6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g43308620d6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43308620d6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g43308620d6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43308620d6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3308620d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3308620d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Google Shape;609;g43308620d6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43308620d6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Google Shape;619;g43308620d6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43308620d6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g43308620d6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43308620d6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g43308620d6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43308620d6_0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Google Shape;646;g43308620d6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43308620d6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Google Shape;654;g43308620d6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43308620d6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Google Shape;661;g43308620d6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43308620d6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g43308620d6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43308620d6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Google Shape;677;g43308620d6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43308620d6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Google Shape;686;g43308620d6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43308620d6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3308620d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3308620d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4" name="Shape 694"/>
        <p:cNvGrpSpPr/>
        <p:nvPr/>
      </p:nvGrpSpPr>
      <p:grpSpPr>
        <a:xfrm>
          <a:off x="0" y="0"/>
          <a:ext cx="0" cy="0"/>
          <a:chOff x="0" y="0"/>
          <a:chExt cx="0" cy="0"/>
        </a:xfrm>
      </p:grpSpPr>
      <p:sp>
        <p:nvSpPr>
          <p:cNvPr id="695" name="Google Shape;695;g43308620d6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43308620d6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3" name="Shape 703"/>
        <p:cNvGrpSpPr/>
        <p:nvPr/>
      </p:nvGrpSpPr>
      <p:grpSpPr>
        <a:xfrm>
          <a:off x="0" y="0"/>
          <a:ext cx="0" cy="0"/>
          <a:chOff x="0" y="0"/>
          <a:chExt cx="0" cy="0"/>
        </a:xfrm>
      </p:grpSpPr>
      <p:sp>
        <p:nvSpPr>
          <p:cNvPr id="704" name="Google Shape;704;g43308620d6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43308620d6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2" name="Shape 712"/>
        <p:cNvGrpSpPr/>
        <p:nvPr/>
      </p:nvGrpSpPr>
      <p:grpSpPr>
        <a:xfrm>
          <a:off x="0" y="0"/>
          <a:ext cx="0" cy="0"/>
          <a:chOff x="0" y="0"/>
          <a:chExt cx="0" cy="0"/>
        </a:xfrm>
      </p:grpSpPr>
      <p:sp>
        <p:nvSpPr>
          <p:cNvPr id="713" name="Google Shape;713;g43308620d6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43308620d6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1" name="Shape 721"/>
        <p:cNvGrpSpPr/>
        <p:nvPr/>
      </p:nvGrpSpPr>
      <p:grpSpPr>
        <a:xfrm>
          <a:off x="0" y="0"/>
          <a:ext cx="0" cy="0"/>
          <a:chOff x="0" y="0"/>
          <a:chExt cx="0" cy="0"/>
        </a:xfrm>
      </p:grpSpPr>
      <p:sp>
        <p:nvSpPr>
          <p:cNvPr id="722" name="Google Shape;722;g43308620d6_0_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43308620d6_0_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0" name="Shape 730"/>
        <p:cNvGrpSpPr/>
        <p:nvPr/>
      </p:nvGrpSpPr>
      <p:grpSpPr>
        <a:xfrm>
          <a:off x="0" y="0"/>
          <a:ext cx="0" cy="0"/>
          <a:chOff x="0" y="0"/>
          <a:chExt cx="0" cy="0"/>
        </a:xfrm>
      </p:grpSpPr>
      <p:sp>
        <p:nvSpPr>
          <p:cNvPr id="731" name="Google Shape;731;g43308620d6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43308620d6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Google Shape;740;g43308620d6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43308620d6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Google Shape;749;g43308620d6_0_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43308620d6_0_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Google Shape;758;g43308620d6_0_9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43308620d6_0_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6" name="Shape 766"/>
        <p:cNvGrpSpPr/>
        <p:nvPr/>
      </p:nvGrpSpPr>
      <p:grpSpPr>
        <a:xfrm>
          <a:off x="0" y="0"/>
          <a:ext cx="0" cy="0"/>
          <a:chOff x="0" y="0"/>
          <a:chExt cx="0" cy="0"/>
        </a:xfrm>
      </p:grpSpPr>
      <p:sp>
        <p:nvSpPr>
          <p:cNvPr id="767" name="Google Shape;767;g43308620d6_0_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43308620d6_0_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g43308620d6_0_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43308620d6_0_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3308620d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3308620d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4" name="Shape 784"/>
        <p:cNvGrpSpPr/>
        <p:nvPr/>
      </p:nvGrpSpPr>
      <p:grpSpPr>
        <a:xfrm>
          <a:off x="0" y="0"/>
          <a:ext cx="0" cy="0"/>
          <a:chOff x="0" y="0"/>
          <a:chExt cx="0" cy="0"/>
        </a:xfrm>
      </p:grpSpPr>
      <p:sp>
        <p:nvSpPr>
          <p:cNvPr id="785" name="Google Shape;785;g43308620d6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43308620d6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3" name="Shape 793"/>
        <p:cNvGrpSpPr/>
        <p:nvPr/>
      </p:nvGrpSpPr>
      <p:grpSpPr>
        <a:xfrm>
          <a:off x="0" y="0"/>
          <a:ext cx="0" cy="0"/>
          <a:chOff x="0" y="0"/>
          <a:chExt cx="0" cy="0"/>
        </a:xfrm>
      </p:grpSpPr>
      <p:sp>
        <p:nvSpPr>
          <p:cNvPr id="794" name="Google Shape;794;g43308620d6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43308620d6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2" name="Shape 802"/>
        <p:cNvGrpSpPr/>
        <p:nvPr/>
      </p:nvGrpSpPr>
      <p:grpSpPr>
        <a:xfrm>
          <a:off x="0" y="0"/>
          <a:ext cx="0" cy="0"/>
          <a:chOff x="0" y="0"/>
          <a:chExt cx="0" cy="0"/>
        </a:xfrm>
      </p:grpSpPr>
      <p:sp>
        <p:nvSpPr>
          <p:cNvPr id="803" name="Google Shape;803;g43308620d6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43308620d6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1" name="Shape 811"/>
        <p:cNvGrpSpPr/>
        <p:nvPr/>
      </p:nvGrpSpPr>
      <p:grpSpPr>
        <a:xfrm>
          <a:off x="0" y="0"/>
          <a:ext cx="0" cy="0"/>
          <a:chOff x="0" y="0"/>
          <a:chExt cx="0" cy="0"/>
        </a:xfrm>
      </p:grpSpPr>
      <p:sp>
        <p:nvSpPr>
          <p:cNvPr id="812" name="Google Shape;812;g43308620d6_0_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43308620d6_0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0" name="Shape 820"/>
        <p:cNvGrpSpPr/>
        <p:nvPr/>
      </p:nvGrpSpPr>
      <p:grpSpPr>
        <a:xfrm>
          <a:off x="0" y="0"/>
          <a:ext cx="0" cy="0"/>
          <a:chOff x="0" y="0"/>
          <a:chExt cx="0" cy="0"/>
        </a:xfrm>
      </p:grpSpPr>
      <p:sp>
        <p:nvSpPr>
          <p:cNvPr id="821" name="Google Shape;821;g43308620d6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43308620d6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9" name="Shape 829"/>
        <p:cNvGrpSpPr/>
        <p:nvPr/>
      </p:nvGrpSpPr>
      <p:grpSpPr>
        <a:xfrm>
          <a:off x="0" y="0"/>
          <a:ext cx="0" cy="0"/>
          <a:chOff x="0" y="0"/>
          <a:chExt cx="0" cy="0"/>
        </a:xfrm>
      </p:grpSpPr>
      <p:sp>
        <p:nvSpPr>
          <p:cNvPr id="830" name="Google Shape;830;g43308620d6_0_1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43308620d6_0_1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8" name="Shape 838"/>
        <p:cNvGrpSpPr/>
        <p:nvPr/>
      </p:nvGrpSpPr>
      <p:grpSpPr>
        <a:xfrm>
          <a:off x="0" y="0"/>
          <a:ext cx="0" cy="0"/>
          <a:chOff x="0" y="0"/>
          <a:chExt cx="0" cy="0"/>
        </a:xfrm>
      </p:grpSpPr>
      <p:sp>
        <p:nvSpPr>
          <p:cNvPr id="839" name="Google Shape;839;g43308620d6_0_1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43308620d6_0_1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Google Shape;848;g43308620d6_0_10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43308620d6_0_1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6" name="Shape 856"/>
        <p:cNvGrpSpPr/>
        <p:nvPr/>
      </p:nvGrpSpPr>
      <p:grpSpPr>
        <a:xfrm>
          <a:off x="0" y="0"/>
          <a:ext cx="0" cy="0"/>
          <a:chOff x="0" y="0"/>
          <a:chExt cx="0" cy="0"/>
        </a:xfrm>
      </p:grpSpPr>
      <p:sp>
        <p:nvSpPr>
          <p:cNvPr id="857" name="Google Shape;857;g43308620d6_0_1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43308620d6_0_1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5" name="Shape 865"/>
        <p:cNvGrpSpPr/>
        <p:nvPr/>
      </p:nvGrpSpPr>
      <p:grpSpPr>
        <a:xfrm>
          <a:off x="0" y="0"/>
          <a:ext cx="0" cy="0"/>
          <a:chOff x="0" y="0"/>
          <a:chExt cx="0" cy="0"/>
        </a:xfrm>
      </p:grpSpPr>
      <p:sp>
        <p:nvSpPr>
          <p:cNvPr id="866" name="Google Shape;866;g43308620d6_0_1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43308620d6_0_1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3308620d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3308620d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4" name="Shape 874"/>
        <p:cNvGrpSpPr/>
        <p:nvPr/>
      </p:nvGrpSpPr>
      <p:grpSpPr>
        <a:xfrm>
          <a:off x="0" y="0"/>
          <a:ext cx="0" cy="0"/>
          <a:chOff x="0" y="0"/>
          <a:chExt cx="0" cy="0"/>
        </a:xfrm>
      </p:grpSpPr>
      <p:sp>
        <p:nvSpPr>
          <p:cNvPr id="875" name="Google Shape;875;g43308620d6_0_1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43308620d6_0_1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3" name="Shape 883"/>
        <p:cNvGrpSpPr/>
        <p:nvPr/>
      </p:nvGrpSpPr>
      <p:grpSpPr>
        <a:xfrm>
          <a:off x="0" y="0"/>
          <a:ext cx="0" cy="0"/>
          <a:chOff x="0" y="0"/>
          <a:chExt cx="0" cy="0"/>
        </a:xfrm>
      </p:grpSpPr>
      <p:sp>
        <p:nvSpPr>
          <p:cNvPr id="884" name="Google Shape;884;g43308620d6_0_1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43308620d6_0_1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txBox="1"/>
          <p:nvPr>
            <p:ph type="ctrTitle"/>
          </p:nvPr>
        </p:nvSpPr>
        <p:spPr>
          <a:xfrm>
            <a:off x="485875" y="264475"/>
            <a:ext cx="8183700" cy="1473600"/>
          </a:xfrm>
          <a:prstGeom prst="rect">
            <a:avLst/>
          </a:prstGeom>
        </p:spPr>
        <p:txBody>
          <a:bodyPr anchorCtr="0" anchor="b" bIns="91425" lIns="91425" spcFirstLastPara="1" rIns="91425" wrap="square" tIns="91425"/>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57" name="Google Shape;57;p14"/>
          <p:cNvSpPr txBox="1"/>
          <p:nvPr>
            <p:ph idx="1" type="subTitle"/>
          </p:nvPr>
        </p:nvSpPr>
        <p:spPr>
          <a:xfrm>
            <a:off x="485875" y="1738075"/>
            <a:ext cx="8183700" cy="8610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2400"/>
              <a:buNone/>
              <a:defRPr sz="2400"/>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58" name="Google Shape;58;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9" name="Shape 59"/>
        <p:cNvGrpSpPr/>
        <p:nvPr/>
      </p:nvGrpSpPr>
      <p:grpSpPr>
        <a:xfrm>
          <a:off x="0" y="0"/>
          <a:ext cx="0" cy="0"/>
          <a:chOff x="0" y="0"/>
          <a:chExt cx="0" cy="0"/>
        </a:xfrm>
      </p:grpSpPr>
      <p:sp>
        <p:nvSpPr>
          <p:cNvPr id="60" name="Google Shape;60;p15"/>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5"/>
          <p:cNvSpPr txBox="1"/>
          <p:nvPr>
            <p:ph type="title"/>
          </p:nvPr>
        </p:nvSpPr>
        <p:spPr>
          <a:xfrm>
            <a:off x="485875" y="1714500"/>
            <a:ext cx="8183700" cy="785700"/>
          </a:xfrm>
          <a:prstGeom prst="rect">
            <a:avLst/>
          </a:prstGeom>
        </p:spPr>
        <p:txBody>
          <a:bodyPr anchorCtr="0" anchor="b"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2" name="Google Shape;62;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5" name="Google Shape;65;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6" name="Google Shape;66;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 name="Google Shape;69;p1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0" name="Google Shape;70;p1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4" name="Google Shape;74;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5" name="Shape 75"/>
        <p:cNvGrpSpPr/>
        <p:nvPr/>
      </p:nvGrpSpPr>
      <p:grpSpPr>
        <a:xfrm>
          <a:off x="0" y="0"/>
          <a:ext cx="0" cy="0"/>
          <a:chOff x="0" y="0"/>
          <a:chExt cx="0" cy="0"/>
        </a:xfrm>
      </p:grpSpPr>
      <p:sp>
        <p:nvSpPr>
          <p:cNvPr id="76" name="Google Shape;76;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1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79" name="Shape 79"/>
        <p:cNvGrpSpPr/>
        <p:nvPr/>
      </p:nvGrpSpPr>
      <p:grpSpPr>
        <a:xfrm>
          <a:off x="0" y="0"/>
          <a:ext cx="0" cy="0"/>
          <a:chOff x="0" y="0"/>
          <a:chExt cx="0" cy="0"/>
        </a:xfrm>
      </p:grpSpPr>
      <p:sp>
        <p:nvSpPr>
          <p:cNvPr id="80" name="Google Shape;80;p20"/>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1" name="Google Shape;81;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1"/>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 name="Google Shape;84;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5" name="Google Shape;85;p21"/>
          <p:cNvSpPr txBox="1"/>
          <p:nvPr>
            <p:ph type="title"/>
          </p:nvPr>
        </p:nvSpPr>
        <p:spPr>
          <a:xfrm>
            <a:off x="265500" y="1181700"/>
            <a:ext cx="4045200" cy="1533600"/>
          </a:xfrm>
          <a:prstGeom prst="rect">
            <a:avLst/>
          </a:prstGeom>
        </p:spPr>
        <p:txBody>
          <a:bodyPr anchorCtr="0" anchor="b" bIns="91425" lIns="91425" spcFirstLastPara="1" rIns="91425" wrap="square" tIns="91425"/>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86" name="Google Shape;86;p21"/>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7" name="Google Shape;87;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8" name="Google Shape;88;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9" name="Shape 89"/>
        <p:cNvGrpSpPr/>
        <p:nvPr/>
      </p:nvGrpSpPr>
      <p:grpSpPr>
        <a:xfrm>
          <a:off x="0" y="0"/>
          <a:ext cx="0" cy="0"/>
          <a:chOff x="0" y="0"/>
          <a:chExt cx="0" cy="0"/>
        </a:xfrm>
      </p:grpSpPr>
      <p:sp>
        <p:nvSpPr>
          <p:cNvPr id="90" name="Google Shape;90;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None/>
              <a:defRPr sz="2100"/>
            </a:lvl1pPr>
          </a:lstStyle>
          <a:p/>
        </p:txBody>
      </p:sp>
      <p:sp>
        <p:nvSpPr>
          <p:cNvPr id="91" name="Google Shape;91;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2" name="Shape 92"/>
        <p:cNvGrpSpPr/>
        <p:nvPr/>
      </p:nvGrpSpPr>
      <p:grpSpPr>
        <a:xfrm>
          <a:off x="0" y="0"/>
          <a:ext cx="0" cy="0"/>
          <a:chOff x="0" y="0"/>
          <a:chExt cx="0" cy="0"/>
        </a:xfrm>
      </p:grpSpPr>
      <p:sp>
        <p:nvSpPr>
          <p:cNvPr id="93" name="Google Shape;93;p2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3"/>
          <p:cNvSpPr txBox="1"/>
          <p:nvPr>
            <p:ph hasCustomPrompt="1" type="title"/>
          </p:nvPr>
        </p:nvSpPr>
        <p:spPr>
          <a:xfrm>
            <a:off x="311700" y="743001"/>
            <a:ext cx="8520600" cy="2006400"/>
          </a:xfrm>
          <a:prstGeom prst="rect">
            <a:avLst/>
          </a:prstGeom>
        </p:spPr>
        <p:txBody>
          <a:bodyPr anchorCtr="0" anchor="b" bIns="91425" lIns="91425" spcFirstLastPara="1" rIns="91425" wrap="square" tIns="91425"/>
          <a:lstStyle>
            <a:lvl1pPr lvl="0" rt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rtl="0"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rtl="0"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rtl="0"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rtl="0"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rtl="0"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rtl="0"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rtl="0"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rtl="0"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95" name="Google Shape;95;p23"/>
          <p:cNvSpPr txBox="1"/>
          <p:nvPr>
            <p:ph idx="1" type="body"/>
          </p:nvPr>
        </p:nvSpPr>
        <p:spPr>
          <a:xfrm>
            <a:off x="311700" y="2845182"/>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96" name="Google Shape;96;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7" name="Shape 97"/>
        <p:cNvGrpSpPr/>
        <p:nvPr/>
      </p:nvGrpSpPr>
      <p:grpSpPr>
        <a:xfrm>
          <a:off x="0" y="0"/>
          <a:ext cx="0" cy="0"/>
          <a:chOff x="0" y="0"/>
          <a:chExt cx="0" cy="0"/>
        </a:xfrm>
      </p:grpSpPr>
      <p:sp>
        <p:nvSpPr>
          <p:cNvPr id="98" name="Google Shape;98;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rtl="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53" name="Google Shape;53;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Source Sans Pro"/>
                <a:ea typeface="Source Sans Pro"/>
                <a:cs typeface="Source Sans Pro"/>
                <a:sym typeface="Source Sans Pro"/>
              </a:defRPr>
            </a:lvl1pPr>
            <a:lvl2pPr lvl="1" rtl="0" algn="r">
              <a:buNone/>
              <a:defRPr sz="1000">
                <a:solidFill>
                  <a:schemeClr val="lt2"/>
                </a:solidFill>
                <a:latin typeface="Source Sans Pro"/>
                <a:ea typeface="Source Sans Pro"/>
                <a:cs typeface="Source Sans Pro"/>
                <a:sym typeface="Source Sans Pro"/>
              </a:defRPr>
            </a:lvl2pPr>
            <a:lvl3pPr lvl="2" rtl="0" algn="r">
              <a:buNone/>
              <a:defRPr sz="1000">
                <a:solidFill>
                  <a:schemeClr val="lt2"/>
                </a:solidFill>
                <a:latin typeface="Source Sans Pro"/>
                <a:ea typeface="Source Sans Pro"/>
                <a:cs typeface="Source Sans Pro"/>
                <a:sym typeface="Source Sans Pro"/>
              </a:defRPr>
            </a:lvl3pPr>
            <a:lvl4pPr lvl="3" rtl="0" algn="r">
              <a:buNone/>
              <a:defRPr sz="1000">
                <a:solidFill>
                  <a:schemeClr val="lt2"/>
                </a:solidFill>
                <a:latin typeface="Source Sans Pro"/>
                <a:ea typeface="Source Sans Pro"/>
                <a:cs typeface="Source Sans Pro"/>
                <a:sym typeface="Source Sans Pro"/>
              </a:defRPr>
            </a:lvl4pPr>
            <a:lvl5pPr lvl="4" rtl="0" algn="r">
              <a:buNone/>
              <a:defRPr sz="1000">
                <a:solidFill>
                  <a:schemeClr val="lt2"/>
                </a:solidFill>
                <a:latin typeface="Source Sans Pro"/>
                <a:ea typeface="Source Sans Pro"/>
                <a:cs typeface="Source Sans Pro"/>
                <a:sym typeface="Source Sans Pro"/>
              </a:defRPr>
            </a:lvl5pPr>
            <a:lvl6pPr lvl="5" rtl="0" algn="r">
              <a:buNone/>
              <a:defRPr sz="1000">
                <a:solidFill>
                  <a:schemeClr val="lt2"/>
                </a:solidFill>
                <a:latin typeface="Source Sans Pro"/>
                <a:ea typeface="Source Sans Pro"/>
                <a:cs typeface="Source Sans Pro"/>
                <a:sym typeface="Source Sans Pro"/>
              </a:defRPr>
            </a:lvl6pPr>
            <a:lvl7pPr lvl="6" rtl="0" algn="r">
              <a:buNone/>
              <a:defRPr sz="1000">
                <a:solidFill>
                  <a:schemeClr val="lt2"/>
                </a:solidFill>
                <a:latin typeface="Source Sans Pro"/>
                <a:ea typeface="Source Sans Pro"/>
                <a:cs typeface="Source Sans Pro"/>
                <a:sym typeface="Source Sans Pro"/>
              </a:defRPr>
            </a:lvl7pPr>
            <a:lvl8pPr lvl="7" rtl="0" algn="r">
              <a:buNone/>
              <a:defRPr sz="1000">
                <a:solidFill>
                  <a:schemeClr val="lt2"/>
                </a:solidFill>
                <a:latin typeface="Source Sans Pro"/>
                <a:ea typeface="Source Sans Pro"/>
                <a:cs typeface="Source Sans Pro"/>
                <a:sym typeface="Source Sans Pro"/>
              </a:defRPr>
            </a:lvl8pPr>
            <a:lvl9pPr lvl="8" rtl="0"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image" Target="../media/image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image" Target="../media/image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1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1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 Id="rId3" Type="http://schemas.openxmlformats.org/officeDocument/2006/relationships/image" Target="../media/image1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1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 Id="rId3" Type="http://schemas.openxmlformats.org/officeDocument/2006/relationships/image" Target="../media/image1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1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 Id="rId3" Type="http://schemas.openxmlformats.org/officeDocument/2006/relationships/image" Target="../media/image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 Id="rId3" Type="http://schemas.openxmlformats.org/officeDocument/2006/relationships/image" Target="../media/image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 Id="rId3"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1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 Id="rId3" Type="http://schemas.openxmlformats.org/officeDocument/2006/relationships/image" Target="../media/image1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 Id="rId3" Type="http://schemas.openxmlformats.org/officeDocument/2006/relationships/image" Target="../media/image1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 Id="rId3" Type="http://schemas.openxmlformats.org/officeDocument/2006/relationships/image" Target="../media/image1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 Id="rId3" Type="http://schemas.openxmlformats.org/officeDocument/2006/relationships/image" Target="../media/image1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 Id="rId3" Type="http://schemas.openxmlformats.org/officeDocument/2006/relationships/image" Target="../media/image1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 Id="rId3" Type="http://schemas.openxmlformats.org/officeDocument/2006/relationships/image" Target="../media/image1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image" Target="../media/image1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 Id="rId3" Type="http://schemas.openxmlformats.org/officeDocument/2006/relationships/image" Target="../media/image1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 Id="rId3" Type="http://schemas.openxmlformats.org/officeDocument/2006/relationships/image" Target="../media/image1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image" Target="../media/image1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 Id="rId3" Type="http://schemas.openxmlformats.org/officeDocument/2006/relationships/image" Target="../media/image1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 Id="rId3" Type="http://schemas.openxmlformats.org/officeDocument/2006/relationships/image" Target="../media/image1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 Id="rId3" Type="http://schemas.openxmlformats.org/officeDocument/2006/relationships/image" Target="../media/image1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 Id="rId3" Type="http://schemas.openxmlformats.org/officeDocument/2006/relationships/image" Target="../media/image15.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 Id="rId3" Type="http://schemas.openxmlformats.org/officeDocument/2006/relationships/image" Target="../media/image1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 Id="rId3" Type="http://schemas.openxmlformats.org/officeDocument/2006/relationships/image" Target="../media/image1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 Id="rId3" Type="http://schemas.openxmlformats.org/officeDocument/2006/relationships/image" Target="../media/image15.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 Id="rId3" Type="http://schemas.openxmlformats.org/officeDocument/2006/relationships/image" Target="../media/image1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5"/>
          <p:cNvSpPr txBox="1"/>
          <p:nvPr>
            <p:ph type="ctrTitle"/>
          </p:nvPr>
        </p:nvSpPr>
        <p:spPr>
          <a:xfrm>
            <a:off x="311700" y="464513"/>
            <a:ext cx="8520600" cy="87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000"/>
              <a:t>ITSC - Programación III</a:t>
            </a:r>
            <a:endParaRPr sz="3000"/>
          </a:p>
          <a:p>
            <a:pPr indent="0" lvl="0" marL="0" rtl="0" algn="l">
              <a:spcBef>
                <a:spcPts val="0"/>
              </a:spcBef>
              <a:spcAft>
                <a:spcPts val="0"/>
              </a:spcAft>
              <a:buNone/>
            </a:pPr>
            <a:r>
              <a:rPr lang="es" sz="1400"/>
              <a:t>2018</a:t>
            </a:r>
            <a:endParaRPr sz="1400"/>
          </a:p>
        </p:txBody>
      </p:sp>
      <p:sp>
        <p:nvSpPr>
          <p:cNvPr id="104" name="Google Shape;104;p25"/>
          <p:cNvSpPr txBox="1"/>
          <p:nvPr>
            <p:ph idx="1" type="subTitle"/>
          </p:nvPr>
        </p:nvSpPr>
        <p:spPr>
          <a:xfrm>
            <a:off x="485875" y="18142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Grafos - Algoritmos de recorrida: DFS</a:t>
            </a:r>
            <a:endParaRPr/>
          </a:p>
        </p:txBody>
      </p:sp>
      <p:pic>
        <p:nvPicPr>
          <p:cNvPr id="105" name="Google Shape;105;p25"/>
          <p:cNvPicPr preferRelativeResize="0"/>
          <p:nvPr/>
        </p:nvPicPr>
        <p:blipFill>
          <a:blip r:embed="rId3">
            <a:alphaModFix/>
          </a:blip>
          <a:stretch>
            <a:fillRect/>
          </a:stretch>
        </p:blipFill>
        <p:spPr>
          <a:xfrm>
            <a:off x="8097100" y="398286"/>
            <a:ext cx="735200" cy="1003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167" name="Google Shape;167;p34"/>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a:t>
            </a:r>
            <a:r>
              <a:rPr lang="es" sz="1400"/>
              <a:t>y lo agregamos al stack.</a:t>
            </a:r>
            <a:endParaRPr sz="1400"/>
          </a:p>
          <a:p>
            <a:pPr indent="-317500" lvl="0" marL="457200" rtl="0" algn="l">
              <a:spcBef>
                <a:spcPts val="0"/>
              </a:spcBef>
              <a:spcAft>
                <a:spcPts val="0"/>
              </a:spcAft>
              <a:buSzPts val="1400"/>
              <a:buAutoNum type="arabicPeriod"/>
            </a:pPr>
            <a:r>
              <a:rPr lang="es" sz="1400"/>
              <a:t>Buscamos los vecinos del </a:t>
            </a:r>
            <a:r>
              <a:rPr b="1" lang="es" sz="1400"/>
              <a:t>elemento en la cima</a:t>
            </a:r>
            <a:r>
              <a:rPr lang="es" sz="1400"/>
              <a:t> del stack que no hayan sido visitados y nos quedamos con el primero (en orden alfabético). </a:t>
            </a:r>
            <a:endParaRPr sz="1400"/>
          </a:p>
          <a:p>
            <a:pPr indent="0" lvl="0" marL="0" rtl="0" algn="l">
              <a:spcBef>
                <a:spcPts val="1600"/>
              </a:spcBef>
              <a:spcAft>
                <a:spcPts val="0"/>
              </a:spcAft>
              <a:buNone/>
            </a:pPr>
            <a:r>
              <a:rPr lang="es" sz="1400"/>
              <a:t>     </a:t>
            </a:r>
            <a:endParaRPr sz="1400"/>
          </a:p>
          <a:p>
            <a:pPr indent="0" lvl="0" marL="0" rtl="0" algn="l">
              <a:spcBef>
                <a:spcPts val="1600"/>
              </a:spcBef>
              <a:spcAft>
                <a:spcPts val="1600"/>
              </a:spcAft>
              <a:buNone/>
            </a:pPr>
            <a:r>
              <a:t/>
            </a:r>
            <a:endParaRPr sz="1400"/>
          </a:p>
        </p:txBody>
      </p:sp>
      <p:pic>
        <p:nvPicPr>
          <p:cNvPr id="168" name="Google Shape;168;p34"/>
          <p:cNvPicPr preferRelativeResize="0"/>
          <p:nvPr/>
        </p:nvPicPr>
        <p:blipFill>
          <a:blip r:embed="rId3">
            <a:alphaModFix/>
          </a:blip>
          <a:stretch>
            <a:fillRect/>
          </a:stretch>
        </p:blipFill>
        <p:spPr>
          <a:xfrm>
            <a:off x="5148075" y="742875"/>
            <a:ext cx="3443643" cy="3770275"/>
          </a:xfrm>
          <a:prstGeom prst="rect">
            <a:avLst/>
          </a:prstGeom>
          <a:noFill/>
          <a:ln>
            <a:noFill/>
          </a:ln>
        </p:spPr>
      </p:pic>
      <p:sp>
        <p:nvSpPr>
          <p:cNvPr id="169" name="Google Shape;169;p34"/>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STACK: A</a:t>
            </a:r>
            <a:endParaRPr/>
          </a:p>
          <a:p>
            <a:pPr indent="0" lvl="0" marL="0" rtl="0" algn="l">
              <a:spcBef>
                <a:spcPts val="0"/>
              </a:spcBef>
              <a:spcAft>
                <a:spcPts val="0"/>
              </a:spcAft>
              <a:buNone/>
            </a:pPr>
            <a:r>
              <a:rPr lang="es"/>
              <a:t>RESULTADO: A</a:t>
            </a:r>
            <a:endParaRPr/>
          </a:p>
        </p:txBody>
      </p:sp>
      <p:sp>
        <p:nvSpPr>
          <p:cNvPr id="170" name="Google Shape;170;p34"/>
          <p:cNvSpPr/>
          <p:nvPr/>
        </p:nvSpPr>
        <p:spPr>
          <a:xfrm>
            <a:off x="5450775" y="230800"/>
            <a:ext cx="1536000" cy="1258800"/>
          </a:xfrm>
          <a:prstGeom prst="wedgeRectCallout">
            <a:avLst>
              <a:gd fmla="val -118161" name="adj1"/>
              <a:gd fmla="val 68168"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El elemento en la cima del stack es 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176" name="Google Shape;176;p35"/>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a:t>
            </a:r>
            <a:r>
              <a:rPr lang="es" sz="1400"/>
              <a:t>y lo agregamos al stack.</a:t>
            </a:r>
            <a:endParaRPr sz="1400"/>
          </a:p>
          <a:p>
            <a:pPr indent="-317500" lvl="0" marL="457200" rtl="0" algn="l">
              <a:spcBef>
                <a:spcPts val="0"/>
              </a:spcBef>
              <a:spcAft>
                <a:spcPts val="0"/>
              </a:spcAft>
              <a:buSzPts val="1400"/>
              <a:buAutoNum type="arabicPeriod"/>
            </a:pPr>
            <a:r>
              <a:rPr lang="es" sz="1400"/>
              <a:t>Buscamos los </a:t>
            </a:r>
            <a:r>
              <a:rPr b="1" lang="es" sz="1400"/>
              <a:t>vecinos</a:t>
            </a:r>
            <a:r>
              <a:rPr lang="es" sz="1400"/>
              <a:t> del elemento en la cima del stack que no hayan sido visitados y nos quedamos con el primero (en orden alfabético). </a:t>
            </a:r>
            <a:endParaRPr sz="1400"/>
          </a:p>
          <a:p>
            <a:pPr indent="0" lvl="0" marL="0" rtl="0" algn="l">
              <a:spcBef>
                <a:spcPts val="1600"/>
              </a:spcBef>
              <a:spcAft>
                <a:spcPts val="0"/>
              </a:spcAft>
              <a:buNone/>
            </a:pPr>
            <a:r>
              <a:rPr lang="es" sz="1400"/>
              <a:t>     </a:t>
            </a:r>
            <a:endParaRPr sz="1400"/>
          </a:p>
          <a:p>
            <a:pPr indent="0" lvl="0" marL="0" rtl="0" algn="l">
              <a:spcBef>
                <a:spcPts val="1600"/>
              </a:spcBef>
              <a:spcAft>
                <a:spcPts val="1600"/>
              </a:spcAft>
              <a:buNone/>
            </a:pPr>
            <a:r>
              <a:t/>
            </a:r>
            <a:endParaRPr sz="1400"/>
          </a:p>
        </p:txBody>
      </p:sp>
      <p:pic>
        <p:nvPicPr>
          <p:cNvPr id="177" name="Google Shape;177;p35"/>
          <p:cNvPicPr preferRelativeResize="0"/>
          <p:nvPr/>
        </p:nvPicPr>
        <p:blipFill>
          <a:blip r:embed="rId3">
            <a:alphaModFix/>
          </a:blip>
          <a:stretch>
            <a:fillRect/>
          </a:stretch>
        </p:blipFill>
        <p:spPr>
          <a:xfrm>
            <a:off x="5148075" y="742875"/>
            <a:ext cx="3443643" cy="3770275"/>
          </a:xfrm>
          <a:prstGeom prst="rect">
            <a:avLst/>
          </a:prstGeom>
          <a:noFill/>
          <a:ln>
            <a:noFill/>
          </a:ln>
        </p:spPr>
      </p:pic>
      <p:sp>
        <p:nvSpPr>
          <p:cNvPr id="178" name="Google Shape;178;p35"/>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STACK: A</a:t>
            </a:r>
            <a:endParaRPr/>
          </a:p>
          <a:p>
            <a:pPr indent="0" lvl="0" marL="0" rtl="0" algn="l">
              <a:spcBef>
                <a:spcPts val="0"/>
              </a:spcBef>
              <a:spcAft>
                <a:spcPts val="0"/>
              </a:spcAft>
              <a:buNone/>
            </a:pPr>
            <a:r>
              <a:rPr lang="es"/>
              <a:t>RESULTADO: A</a:t>
            </a:r>
            <a:endParaRPr/>
          </a:p>
        </p:txBody>
      </p:sp>
      <p:sp>
        <p:nvSpPr>
          <p:cNvPr id="179" name="Google Shape;179;p35"/>
          <p:cNvSpPr/>
          <p:nvPr/>
        </p:nvSpPr>
        <p:spPr>
          <a:xfrm>
            <a:off x="5450775" y="230800"/>
            <a:ext cx="1536000" cy="1258800"/>
          </a:xfrm>
          <a:prstGeom prst="wedgeRectCallout">
            <a:avLst>
              <a:gd fmla="val -246326" name="adj1"/>
              <a:gd fmla="val 70879"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Los vecinos de A que no han sido visitados son G y F</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185" name="Google Shape;185;p36"/>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a:t>
            </a:r>
            <a:r>
              <a:rPr b="1" lang="es" sz="1400"/>
              <a:t>nos quedamos con el </a:t>
            </a:r>
            <a:r>
              <a:rPr b="1" lang="es" sz="1400"/>
              <a:t>primero</a:t>
            </a:r>
            <a:r>
              <a:rPr lang="es" sz="1400"/>
              <a:t> (en orden alfabético). </a:t>
            </a:r>
            <a:endParaRPr sz="1400"/>
          </a:p>
          <a:p>
            <a:pPr indent="0" lvl="0" marL="0" rtl="0" algn="l">
              <a:spcBef>
                <a:spcPts val="1600"/>
              </a:spcBef>
              <a:spcAft>
                <a:spcPts val="0"/>
              </a:spcAft>
              <a:buNone/>
            </a:pPr>
            <a:r>
              <a:rPr lang="es" sz="1400"/>
              <a:t>     </a:t>
            </a:r>
            <a:endParaRPr sz="1400"/>
          </a:p>
          <a:p>
            <a:pPr indent="0" lvl="0" marL="0" rtl="0" algn="l">
              <a:spcBef>
                <a:spcPts val="1600"/>
              </a:spcBef>
              <a:spcAft>
                <a:spcPts val="1600"/>
              </a:spcAft>
              <a:buNone/>
            </a:pPr>
            <a:r>
              <a:t/>
            </a:r>
            <a:endParaRPr sz="1400"/>
          </a:p>
        </p:txBody>
      </p:sp>
      <p:pic>
        <p:nvPicPr>
          <p:cNvPr id="186" name="Google Shape;186;p36"/>
          <p:cNvPicPr preferRelativeResize="0"/>
          <p:nvPr/>
        </p:nvPicPr>
        <p:blipFill>
          <a:blip r:embed="rId3">
            <a:alphaModFix/>
          </a:blip>
          <a:stretch>
            <a:fillRect/>
          </a:stretch>
        </p:blipFill>
        <p:spPr>
          <a:xfrm>
            <a:off x="5148075" y="742875"/>
            <a:ext cx="3443643" cy="3770275"/>
          </a:xfrm>
          <a:prstGeom prst="rect">
            <a:avLst/>
          </a:prstGeom>
          <a:noFill/>
          <a:ln>
            <a:noFill/>
          </a:ln>
        </p:spPr>
      </p:pic>
      <p:sp>
        <p:nvSpPr>
          <p:cNvPr id="187" name="Google Shape;187;p36"/>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STACK: A</a:t>
            </a:r>
            <a:endParaRPr/>
          </a:p>
          <a:p>
            <a:pPr indent="0" lvl="0" marL="0" rtl="0" algn="l">
              <a:spcBef>
                <a:spcPts val="0"/>
              </a:spcBef>
              <a:spcAft>
                <a:spcPts val="0"/>
              </a:spcAft>
              <a:buNone/>
            </a:pPr>
            <a:r>
              <a:rPr lang="es"/>
              <a:t>RESULTADO: A</a:t>
            </a:r>
            <a:endParaRPr/>
          </a:p>
        </p:txBody>
      </p:sp>
      <p:sp>
        <p:nvSpPr>
          <p:cNvPr id="188" name="Google Shape;188;p36"/>
          <p:cNvSpPr/>
          <p:nvPr/>
        </p:nvSpPr>
        <p:spPr>
          <a:xfrm>
            <a:off x="5450775" y="230800"/>
            <a:ext cx="1536000" cy="1258800"/>
          </a:xfrm>
          <a:prstGeom prst="wedgeRectCallout">
            <a:avLst>
              <a:gd fmla="val -161870" name="adj1"/>
              <a:gd fmla="val 8896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Nos quedamos con 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id="193" name="Google Shape;193;p37"/>
          <p:cNvPicPr preferRelativeResize="0"/>
          <p:nvPr/>
        </p:nvPicPr>
        <p:blipFill>
          <a:blip r:embed="rId3">
            <a:alphaModFix/>
          </a:blip>
          <a:stretch>
            <a:fillRect/>
          </a:stretch>
        </p:blipFill>
        <p:spPr>
          <a:xfrm>
            <a:off x="5245800" y="811800"/>
            <a:ext cx="3354167" cy="3672300"/>
          </a:xfrm>
          <a:prstGeom prst="rect">
            <a:avLst/>
          </a:prstGeom>
          <a:noFill/>
          <a:ln>
            <a:noFill/>
          </a:ln>
        </p:spPr>
      </p:pic>
      <p:sp>
        <p:nvSpPr>
          <p:cNvPr id="194" name="Google Shape;194;p3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195" name="Google Shape;195;p37"/>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a:t>
            </a:r>
            <a:r>
              <a:rPr lang="es" sz="1400"/>
              <a:t>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0" lvl="0" marL="0" rtl="0" algn="l">
              <a:spcBef>
                <a:spcPts val="1600"/>
              </a:spcBef>
              <a:spcAft>
                <a:spcPts val="0"/>
              </a:spcAft>
              <a:buNone/>
            </a:pPr>
            <a:r>
              <a:rPr lang="es"/>
              <a:t>     </a:t>
            </a:r>
            <a:endParaRPr/>
          </a:p>
          <a:p>
            <a:pPr indent="0" lvl="0" marL="0" rtl="0" algn="l">
              <a:spcBef>
                <a:spcPts val="1600"/>
              </a:spcBef>
              <a:spcAft>
                <a:spcPts val="1600"/>
              </a:spcAft>
              <a:buNone/>
            </a:pPr>
            <a:r>
              <a:t/>
            </a:r>
            <a:endParaRPr/>
          </a:p>
        </p:txBody>
      </p:sp>
      <p:sp>
        <p:nvSpPr>
          <p:cNvPr id="196" name="Google Shape;196;p37"/>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STACK: A, G</a:t>
            </a:r>
            <a:endParaRPr/>
          </a:p>
          <a:p>
            <a:pPr indent="0" lvl="0" marL="0" rtl="0" algn="l">
              <a:spcBef>
                <a:spcPts val="0"/>
              </a:spcBef>
              <a:spcAft>
                <a:spcPts val="0"/>
              </a:spcAft>
              <a:buNone/>
            </a:pPr>
            <a:r>
              <a:rPr lang="es"/>
              <a:t>RESULTADO: A, 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Google Shape;201;p38"/>
          <p:cNvPicPr preferRelativeResize="0"/>
          <p:nvPr/>
        </p:nvPicPr>
        <p:blipFill>
          <a:blip r:embed="rId3">
            <a:alphaModFix/>
          </a:blip>
          <a:stretch>
            <a:fillRect/>
          </a:stretch>
        </p:blipFill>
        <p:spPr>
          <a:xfrm>
            <a:off x="5245800" y="735600"/>
            <a:ext cx="3354167" cy="3672300"/>
          </a:xfrm>
          <a:prstGeom prst="rect">
            <a:avLst/>
          </a:prstGeom>
          <a:noFill/>
          <a:ln>
            <a:noFill/>
          </a:ln>
        </p:spPr>
      </p:pic>
      <p:sp>
        <p:nvSpPr>
          <p:cNvPr id="202" name="Google Shape;202;p3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203" name="Google Shape;203;p38"/>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a:t>
            </a:r>
            <a:r>
              <a:rPr lang="es" sz="1400"/>
              <a:t>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a:t>
            </a:r>
            <a:r>
              <a:rPr lang="es" sz="1400"/>
              <a:t>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204" name="Google Shape;204;p38"/>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STACK: A, G</a:t>
            </a:r>
            <a:endParaRPr/>
          </a:p>
          <a:p>
            <a:pPr indent="0" lvl="0" marL="0" rtl="0" algn="l">
              <a:spcBef>
                <a:spcPts val="0"/>
              </a:spcBef>
              <a:spcAft>
                <a:spcPts val="0"/>
              </a:spcAft>
              <a:buNone/>
            </a:pPr>
            <a:r>
              <a:rPr lang="es"/>
              <a:t>RESULTADO: A, 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id="209" name="Google Shape;209;p39"/>
          <p:cNvPicPr preferRelativeResize="0"/>
          <p:nvPr/>
        </p:nvPicPr>
        <p:blipFill>
          <a:blip r:embed="rId3">
            <a:alphaModFix/>
          </a:blip>
          <a:stretch>
            <a:fillRect/>
          </a:stretch>
        </p:blipFill>
        <p:spPr>
          <a:xfrm>
            <a:off x="5245800" y="735600"/>
            <a:ext cx="3354167" cy="3672300"/>
          </a:xfrm>
          <a:prstGeom prst="rect">
            <a:avLst/>
          </a:prstGeom>
          <a:noFill/>
          <a:ln>
            <a:noFill/>
          </a:ln>
        </p:spPr>
      </p:pic>
      <p:sp>
        <p:nvSpPr>
          <p:cNvPr id="210" name="Google Shape;210;p3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211" name="Google Shape;211;p39"/>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212" name="Google Shape;212;p39"/>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STACK: A, G</a:t>
            </a:r>
            <a:endParaRPr/>
          </a:p>
          <a:p>
            <a:pPr indent="0" lvl="0" marL="0" rtl="0" algn="l">
              <a:spcBef>
                <a:spcPts val="0"/>
              </a:spcBef>
              <a:spcAft>
                <a:spcPts val="0"/>
              </a:spcAft>
              <a:buNone/>
            </a:pPr>
            <a:r>
              <a:rPr lang="es"/>
              <a:t>RESULTADO: A, G</a:t>
            </a:r>
            <a:endParaRPr/>
          </a:p>
        </p:txBody>
      </p:sp>
      <p:sp>
        <p:nvSpPr>
          <p:cNvPr id="213" name="Google Shape;213;p39"/>
          <p:cNvSpPr/>
          <p:nvPr/>
        </p:nvSpPr>
        <p:spPr>
          <a:xfrm>
            <a:off x="5450775" y="230800"/>
            <a:ext cx="1536000" cy="1258800"/>
          </a:xfrm>
          <a:prstGeom prst="wedgeRectCallout">
            <a:avLst>
              <a:gd fmla="val -118161" name="adj1"/>
              <a:gd fmla="val 68168"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El elemento en la cima del stack es 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id="218" name="Google Shape;218;p40"/>
          <p:cNvPicPr preferRelativeResize="0"/>
          <p:nvPr/>
        </p:nvPicPr>
        <p:blipFill>
          <a:blip r:embed="rId3">
            <a:alphaModFix/>
          </a:blip>
          <a:stretch>
            <a:fillRect/>
          </a:stretch>
        </p:blipFill>
        <p:spPr>
          <a:xfrm>
            <a:off x="5245800" y="735600"/>
            <a:ext cx="3354167" cy="3672300"/>
          </a:xfrm>
          <a:prstGeom prst="rect">
            <a:avLst/>
          </a:prstGeom>
          <a:noFill/>
          <a:ln>
            <a:noFill/>
          </a:ln>
        </p:spPr>
      </p:pic>
      <p:sp>
        <p:nvSpPr>
          <p:cNvPr id="219" name="Google Shape;219;p4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220" name="Google Shape;220;p40"/>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221" name="Google Shape;221;p40"/>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STACK: A, G</a:t>
            </a:r>
            <a:endParaRPr/>
          </a:p>
          <a:p>
            <a:pPr indent="0" lvl="0" marL="0" rtl="0" algn="l">
              <a:spcBef>
                <a:spcPts val="0"/>
              </a:spcBef>
              <a:spcAft>
                <a:spcPts val="0"/>
              </a:spcAft>
              <a:buNone/>
            </a:pPr>
            <a:r>
              <a:rPr lang="es"/>
              <a:t>RESULTADO: A, G</a:t>
            </a:r>
            <a:endParaRPr/>
          </a:p>
        </p:txBody>
      </p:sp>
      <p:sp>
        <p:nvSpPr>
          <p:cNvPr id="222" name="Google Shape;222;p40"/>
          <p:cNvSpPr/>
          <p:nvPr/>
        </p:nvSpPr>
        <p:spPr>
          <a:xfrm>
            <a:off x="5450775" y="230800"/>
            <a:ext cx="1536000" cy="1258800"/>
          </a:xfrm>
          <a:prstGeom prst="wedgeRectCallout">
            <a:avLst>
              <a:gd fmla="val -246326" name="adj1"/>
              <a:gd fmla="val 70879"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Los vecinos de G que no han sido visitados son B, U y X</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id="227" name="Google Shape;227;p41"/>
          <p:cNvPicPr preferRelativeResize="0"/>
          <p:nvPr/>
        </p:nvPicPr>
        <p:blipFill>
          <a:blip r:embed="rId3">
            <a:alphaModFix/>
          </a:blip>
          <a:stretch>
            <a:fillRect/>
          </a:stretch>
        </p:blipFill>
        <p:spPr>
          <a:xfrm>
            <a:off x="5245800" y="735600"/>
            <a:ext cx="3354167" cy="3672300"/>
          </a:xfrm>
          <a:prstGeom prst="rect">
            <a:avLst/>
          </a:prstGeom>
          <a:noFill/>
          <a:ln>
            <a:noFill/>
          </a:ln>
        </p:spPr>
      </p:pic>
      <p:sp>
        <p:nvSpPr>
          <p:cNvPr id="228" name="Google Shape;228;p4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229" name="Google Shape;229;p41"/>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230" name="Google Shape;230;p41"/>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STACK: A, G</a:t>
            </a:r>
            <a:endParaRPr/>
          </a:p>
          <a:p>
            <a:pPr indent="0" lvl="0" marL="0" rtl="0" algn="l">
              <a:spcBef>
                <a:spcPts val="0"/>
              </a:spcBef>
              <a:spcAft>
                <a:spcPts val="0"/>
              </a:spcAft>
              <a:buNone/>
            </a:pPr>
            <a:r>
              <a:rPr lang="es"/>
              <a:t>RESULTADO: A, G</a:t>
            </a:r>
            <a:endParaRPr/>
          </a:p>
        </p:txBody>
      </p:sp>
      <p:sp>
        <p:nvSpPr>
          <p:cNvPr id="231" name="Google Shape;231;p41"/>
          <p:cNvSpPr/>
          <p:nvPr/>
        </p:nvSpPr>
        <p:spPr>
          <a:xfrm>
            <a:off x="5450775" y="230800"/>
            <a:ext cx="1536000" cy="1258800"/>
          </a:xfrm>
          <a:prstGeom prst="wedgeRectCallout">
            <a:avLst>
              <a:gd fmla="val -161870" name="adj1"/>
              <a:gd fmla="val 8896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Nos quedamos con B</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237" name="Google Shape;237;p42"/>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238" name="Google Shape;238;p42"/>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STACK: A, G, B</a:t>
            </a:r>
            <a:endParaRPr/>
          </a:p>
          <a:p>
            <a:pPr indent="0" lvl="0" marL="0" rtl="0" algn="l">
              <a:spcBef>
                <a:spcPts val="0"/>
              </a:spcBef>
              <a:spcAft>
                <a:spcPts val="0"/>
              </a:spcAft>
              <a:buNone/>
            </a:pPr>
            <a:r>
              <a:rPr lang="es"/>
              <a:t>RESULTADO: A, G, B</a:t>
            </a:r>
            <a:endParaRPr/>
          </a:p>
        </p:txBody>
      </p:sp>
      <p:pic>
        <p:nvPicPr>
          <p:cNvPr id="239" name="Google Shape;239;p42"/>
          <p:cNvPicPr preferRelativeResize="0"/>
          <p:nvPr/>
        </p:nvPicPr>
        <p:blipFill>
          <a:blip r:embed="rId3">
            <a:alphaModFix/>
          </a:blip>
          <a:stretch>
            <a:fillRect/>
          </a:stretch>
        </p:blipFill>
        <p:spPr>
          <a:xfrm>
            <a:off x="5386825" y="735600"/>
            <a:ext cx="3344244" cy="3672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245" name="Google Shape;245;p43"/>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246" name="Google Shape;246;p43"/>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STACK: A, G, B</a:t>
            </a:r>
            <a:endParaRPr/>
          </a:p>
          <a:p>
            <a:pPr indent="0" lvl="0" marL="0" rtl="0" algn="l">
              <a:spcBef>
                <a:spcPts val="0"/>
              </a:spcBef>
              <a:spcAft>
                <a:spcPts val="0"/>
              </a:spcAft>
              <a:buNone/>
            </a:pPr>
            <a:r>
              <a:rPr lang="es"/>
              <a:t>RESULTADO: A, G, B</a:t>
            </a:r>
            <a:endParaRPr/>
          </a:p>
        </p:txBody>
      </p:sp>
      <p:pic>
        <p:nvPicPr>
          <p:cNvPr id="247" name="Google Shape;247;p43"/>
          <p:cNvPicPr preferRelativeResize="0"/>
          <p:nvPr/>
        </p:nvPicPr>
        <p:blipFill>
          <a:blip r:embed="rId3">
            <a:alphaModFix/>
          </a:blip>
          <a:stretch>
            <a:fillRect/>
          </a:stretch>
        </p:blipFill>
        <p:spPr>
          <a:xfrm>
            <a:off x="5386825" y="735600"/>
            <a:ext cx="3344244" cy="3672300"/>
          </a:xfrm>
          <a:prstGeom prst="rect">
            <a:avLst/>
          </a:prstGeom>
          <a:noFill/>
          <a:ln>
            <a:noFill/>
          </a:ln>
        </p:spPr>
      </p:pic>
      <p:sp>
        <p:nvSpPr>
          <p:cNvPr id="248" name="Google Shape;248;p43"/>
          <p:cNvSpPr/>
          <p:nvPr/>
        </p:nvSpPr>
        <p:spPr>
          <a:xfrm>
            <a:off x="5450775" y="230800"/>
            <a:ext cx="1536000" cy="1258800"/>
          </a:xfrm>
          <a:prstGeom prst="wedgeRectCallout">
            <a:avLst>
              <a:gd fmla="val -118161" name="adj1"/>
              <a:gd fmla="val 68168"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El elemento en la cima del stack es 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 a resolver</a:t>
            </a:r>
            <a:endParaRPr/>
          </a:p>
        </p:txBody>
      </p:sp>
      <p:sp>
        <p:nvSpPr>
          <p:cNvPr id="111" name="Google Shape;11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Dado un grafo, un problema muy básico que se presenta a menudo es la necesidad de recorrer todos sus nodos.</a:t>
            </a:r>
            <a:endParaRPr/>
          </a:p>
          <a:p>
            <a:pPr indent="0" lvl="0" marL="0" rtl="0" algn="l">
              <a:spcBef>
                <a:spcPts val="1600"/>
              </a:spcBef>
              <a:spcAft>
                <a:spcPts val="0"/>
              </a:spcAft>
              <a:buNone/>
            </a:pPr>
            <a:r>
              <a:rPr lang="es"/>
              <a:t>Muchos algoritmos que procesan grafos (camino de costo mínimo, encontrar componentes conexas, verificar si es árbol) necesitan recorrer los nodos en algún orden.</a:t>
            </a:r>
            <a:endParaRPr/>
          </a:p>
          <a:p>
            <a:pPr indent="0" lvl="0" marL="0" rtl="0" algn="l">
              <a:spcBef>
                <a:spcPts val="1600"/>
              </a:spcBef>
              <a:spcAft>
                <a:spcPts val="0"/>
              </a:spcAft>
              <a:buNone/>
            </a:pPr>
            <a:r>
              <a:rPr lang="es"/>
              <a:t>Veremos dos formas de recorrer grafos:</a:t>
            </a:r>
            <a:endParaRPr/>
          </a:p>
          <a:p>
            <a:pPr indent="-342900" lvl="0" marL="457200" rtl="0" algn="l">
              <a:spcBef>
                <a:spcPts val="1600"/>
              </a:spcBef>
              <a:spcAft>
                <a:spcPts val="0"/>
              </a:spcAft>
              <a:buSzPts val="1800"/>
              <a:buChar char="-"/>
            </a:pPr>
            <a:r>
              <a:rPr lang="es"/>
              <a:t>DFS</a:t>
            </a:r>
            <a:endParaRPr/>
          </a:p>
          <a:p>
            <a:pPr indent="-342900" lvl="0" marL="457200" rtl="0" algn="l">
              <a:spcBef>
                <a:spcPts val="0"/>
              </a:spcBef>
              <a:spcAft>
                <a:spcPts val="0"/>
              </a:spcAft>
              <a:buSzPts val="1800"/>
              <a:buChar char="-"/>
            </a:pPr>
            <a:r>
              <a:rPr lang="es"/>
              <a:t>BFS</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254" name="Google Shape;254;p44"/>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255" name="Google Shape;255;p44"/>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STACK: A, G, B</a:t>
            </a:r>
            <a:endParaRPr/>
          </a:p>
          <a:p>
            <a:pPr indent="0" lvl="0" marL="0" rtl="0" algn="l">
              <a:spcBef>
                <a:spcPts val="0"/>
              </a:spcBef>
              <a:spcAft>
                <a:spcPts val="0"/>
              </a:spcAft>
              <a:buNone/>
            </a:pPr>
            <a:r>
              <a:rPr lang="es"/>
              <a:t>RESULTADO: A, G, B</a:t>
            </a:r>
            <a:endParaRPr/>
          </a:p>
        </p:txBody>
      </p:sp>
      <p:pic>
        <p:nvPicPr>
          <p:cNvPr id="256" name="Google Shape;256;p44"/>
          <p:cNvPicPr preferRelativeResize="0"/>
          <p:nvPr/>
        </p:nvPicPr>
        <p:blipFill>
          <a:blip r:embed="rId3">
            <a:alphaModFix/>
          </a:blip>
          <a:stretch>
            <a:fillRect/>
          </a:stretch>
        </p:blipFill>
        <p:spPr>
          <a:xfrm>
            <a:off x="5386825" y="735600"/>
            <a:ext cx="3344244" cy="3672300"/>
          </a:xfrm>
          <a:prstGeom prst="rect">
            <a:avLst/>
          </a:prstGeom>
          <a:noFill/>
          <a:ln>
            <a:noFill/>
          </a:ln>
        </p:spPr>
      </p:pic>
      <p:sp>
        <p:nvSpPr>
          <p:cNvPr id="257" name="Google Shape;257;p44"/>
          <p:cNvSpPr/>
          <p:nvPr/>
        </p:nvSpPr>
        <p:spPr>
          <a:xfrm>
            <a:off x="5450775" y="230800"/>
            <a:ext cx="1536000" cy="1258800"/>
          </a:xfrm>
          <a:prstGeom prst="wedgeRectCallout">
            <a:avLst>
              <a:gd fmla="val -246326" name="adj1"/>
              <a:gd fmla="val 70879"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Los vecinos de B son...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263" name="Google Shape;263;p45"/>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264" name="Google Shape;264;p45"/>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STACK: A, G, </a:t>
            </a:r>
            <a:r>
              <a:rPr b="1" lang="es" strike="sngStrike">
                <a:solidFill>
                  <a:srgbClr val="FF0000"/>
                </a:solidFill>
              </a:rPr>
              <a:t>B</a:t>
            </a:r>
            <a:endParaRPr b="1" strike="sngStrike">
              <a:solidFill>
                <a:srgbClr val="FF0000"/>
              </a:solidFill>
            </a:endParaRPr>
          </a:p>
          <a:p>
            <a:pPr indent="0" lvl="0" marL="0" rtl="0" algn="l">
              <a:spcBef>
                <a:spcPts val="0"/>
              </a:spcBef>
              <a:spcAft>
                <a:spcPts val="0"/>
              </a:spcAft>
              <a:buNone/>
            </a:pPr>
            <a:r>
              <a:rPr lang="es"/>
              <a:t>RESULTADO: A, G, B</a:t>
            </a:r>
            <a:endParaRPr/>
          </a:p>
        </p:txBody>
      </p:sp>
      <p:pic>
        <p:nvPicPr>
          <p:cNvPr id="265" name="Google Shape;265;p45"/>
          <p:cNvPicPr preferRelativeResize="0"/>
          <p:nvPr/>
        </p:nvPicPr>
        <p:blipFill>
          <a:blip r:embed="rId3">
            <a:alphaModFix/>
          </a:blip>
          <a:stretch>
            <a:fillRect/>
          </a:stretch>
        </p:blipFill>
        <p:spPr>
          <a:xfrm>
            <a:off x="5386825" y="735600"/>
            <a:ext cx="3344244" cy="3672300"/>
          </a:xfrm>
          <a:prstGeom prst="rect">
            <a:avLst/>
          </a:prstGeom>
          <a:noFill/>
          <a:ln>
            <a:noFill/>
          </a:ln>
        </p:spPr>
      </p:pic>
      <p:sp>
        <p:nvSpPr>
          <p:cNvPr id="266" name="Google Shape;266;p45"/>
          <p:cNvSpPr/>
          <p:nvPr/>
        </p:nvSpPr>
        <p:spPr>
          <a:xfrm>
            <a:off x="5450775" y="230800"/>
            <a:ext cx="1536000" cy="1258800"/>
          </a:xfrm>
          <a:prstGeom prst="wedgeRectCallout">
            <a:avLst>
              <a:gd fmla="val -246326" name="adj1"/>
              <a:gd fmla="val 70879"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Los vecinos de B son...</a:t>
            </a:r>
            <a:endParaRPr/>
          </a:p>
        </p:txBody>
      </p:sp>
      <p:sp>
        <p:nvSpPr>
          <p:cNvPr id="267" name="Google Shape;267;p45"/>
          <p:cNvSpPr/>
          <p:nvPr/>
        </p:nvSpPr>
        <p:spPr>
          <a:xfrm>
            <a:off x="5154900" y="1489600"/>
            <a:ext cx="1536000" cy="1258800"/>
          </a:xfrm>
          <a:prstGeom prst="wedgeRectCallout">
            <a:avLst>
              <a:gd fmla="val -241882" name="adj1"/>
              <a:gd fmla="val 17699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Lo eliminamos del stack!</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273" name="Google Shape;273;p46"/>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274" name="Google Shape;274;p46"/>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STACK: A, G</a:t>
            </a:r>
            <a:endParaRPr b="1" strike="sngStrike">
              <a:solidFill>
                <a:srgbClr val="FF0000"/>
              </a:solidFill>
            </a:endParaRPr>
          </a:p>
          <a:p>
            <a:pPr indent="0" lvl="0" marL="0" rtl="0" algn="l">
              <a:spcBef>
                <a:spcPts val="0"/>
              </a:spcBef>
              <a:spcAft>
                <a:spcPts val="0"/>
              </a:spcAft>
              <a:buNone/>
            </a:pPr>
            <a:r>
              <a:rPr lang="es"/>
              <a:t>RESULTADO: A, G, B</a:t>
            </a:r>
            <a:endParaRPr/>
          </a:p>
        </p:txBody>
      </p:sp>
      <p:pic>
        <p:nvPicPr>
          <p:cNvPr id="275" name="Google Shape;275;p46"/>
          <p:cNvPicPr preferRelativeResize="0"/>
          <p:nvPr/>
        </p:nvPicPr>
        <p:blipFill>
          <a:blip r:embed="rId3">
            <a:alphaModFix/>
          </a:blip>
          <a:stretch>
            <a:fillRect/>
          </a:stretch>
        </p:blipFill>
        <p:spPr>
          <a:xfrm>
            <a:off x="5386825" y="735600"/>
            <a:ext cx="3344244" cy="3672300"/>
          </a:xfrm>
          <a:prstGeom prst="rect">
            <a:avLst/>
          </a:prstGeom>
          <a:noFill/>
          <a:ln>
            <a:noFill/>
          </a:ln>
        </p:spPr>
      </p:pic>
      <p:sp>
        <p:nvSpPr>
          <p:cNvPr id="276" name="Google Shape;276;p46"/>
          <p:cNvSpPr/>
          <p:nvPr/>
        </p:nvSpPr>
        <p:spPr>
          <a:xfrm>
            <a:off x="5450775" y="230800"/>
            <a:ext cx="1536000" cy="1258800"/>
          </a:xfrm>
          <a:prstGeom prst="wedgeRectCallout">
            <a:avLst>
              <a:gd fmla="val -118161" name="adj1"/>
              <a:gd fmla="val 68168"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El elemento en la cima del stack es 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282" name="Google Shape;282;p47"/>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283" name="Google Shape;283;p47"/>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STACK: A, G</a:t>
            </a:r>
            <a:endParaRPr b="1" strike="sngStrike">
              <a:solidFill>
                <a:srgbClr val="FF0000"/>
              </a:solidFill>
            </a:endParaRPr>
          </a:p>
          <a:p>
            <a:pPr indent="0" lvl="0" marL="0" rtl="0" algn="l">
              <a:spcBef>
                <a:spcPts val="0"/>
              </a:spcBef>
              <a:spcAft>
                <a:spcPts val="0"/>
              </a:spcAft>
              <a:buNone/>
            </a:pPr>
            <a:r>
              <a:rPr lang="es"/>
              <a:t>RESULTADO: A, G, B</a:t>
            </a:r>
            <a:endParaRPr/>
          </a:p>
        </p:txBody>
      </p:sp>
      <p:pic>
        <p:nvPicPr>
          <p:cNvPr id="284" name="Google Shape;284;p47"/>
          <p:cNvPicPr preferRelativeResize="0"/>
          <p:nvPr/>
        </p:nvPicPr>
        <p:blipFill>
          <a:blip r:embed="rId3">
            <a:alphaModFix/>
          </a:blip>
          <a:stretch>
            <a:fillRect/>
          </a:stretch>
        </p:blipFill>
        <p:spPr>
          <a:xfrm>
            <a:off x="5386825" y="735600"/>
            <a:ext cx="3344244" cy="3672300"/>
          </a:xfrm>
          <a:prstGeom prst="rect">
            <a:avLst/>
          </a:prstGeom>
          <a:noFill/>
          <a:ln>
            <a:noFill/>
          </a:ln>
        </p:spPr>
      </p:pic>
      <p:sp>
        <p:nvSpPr>
          <p:cNvPr id="285" name="Google Shape;285;p47"/>
          <p:cNvSpPr/>
          <p:nvPr/>
        </p:nvSpPr>
        <p:spPr>
          <a:xfrm>
            <a:off x="5450775" y="230800"/>
            <a:ext cx="1536000" cy="1258800"/>
          </a:xfrm>
          <a:prstGeom prst="wedgeRectCallout">
            <a:avLst>
              <a:gd fmla="val -246326" name="adj1"/>
              <a:gd fmla="val 70879"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Los vecinos de G que no han sido visitados son U y X</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pic>
        <p:nvPicPr>
          <p:cNvPr id="290" name="Google Shape;290;p48"/>
          <p:cNvPicPr preferRelativeResize="0"/>
          <p:nvPr/>
        </p:nvPicPr>
        <p:blipFill>
          <a:blip r:embed="rId3">
            <a:alphaModFix/>
          </a:blip>
          <a:stretch>
            <a:fillRect/>
          </a:stretch>
        </p:blipFill>
        <p:spPr>
          <a:xfrm>
            <a:off x="5600600" y="735600"/>
            <a:ext cx="3344244" cy="3672300"/>
          </a:xfrm>
          <a:prstGeom prst="rect">
            <a:avLst/>
          </a:prstGeom>
          <a:noFill/>
          <a:ln>
            <a:noFill/>
          </a:ln>
        </p:spPr>
      </p:pic>
      <p:sp>
        <p:nvSpPr>
          <p:cNvPr id="291" name="Google Shape;291;p4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292" name="Google Shape;292;p48"/>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293" name="Google Shape;293;p48"/>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STACK: A, G</a:t>
            </a:r>
            <a:endParaRPr b="1" strike="sngStrike">
              <a:solidFill>
                <a:srgbClr val="FF0000"/>
              </a:solidFill>
            </a:endParaRPr>
          </a:p>
          <a:p>
            <a:pPr indent="0" lvl="0" marL="0" rtl="0" algn="l">
              <a:spcBef>
                <a:spcPts val="0"/>
              </a:spcBef>
              <a:spcAft>
                <a:spcPts val="0"/>
              </a:spcAft>
              <a:buNone/>
            </a:pPr>
            <a:r>
              <a:rPr lang="es"/>
              <a:t>RESULTADO: A, G, B</a:t>
            </a:r>
            <a:endParaRPr/>
          </a:p>
        </p:txBody>
      </p:sp>
      <p:sp>
        <p:nvSpPr>
          <p:cNvPr id="294" name="Google Shape;294;p48"/>
          <p:cNvSpPr/>
          <p:nvPr/>
        </p:nvSpPr>
        <p:spPr>
          <a:xfrm>
            <a:off x="5450775" y="230800"/>
            <a:ext cx="1536000" cy="1258800"/>
          </a:xfrm>
          <a:prstGeom prst="wedgeRectCallout">
            <a:avLst>
              <a:gd fmla="val -161870" name="adj1"/>
              <a:gd fmla="val 8896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Nos quedamos con U</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300" name="Google Shape;300;p49"/>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301" name="Google Shape;301;p49"/>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STACK: A, G, U</a:t>
            </a:r>
            <a:endParaRPr b="1" strike="sngStrike">
              <a:solidFill>
                <a:srgbClr val="FF0000"/>
              </a:solidFill>
            </a:endParaRPr>
          </a:p>
          <a:p>
            <a:pPr indent="0" lvl="0" marL="0" rtl="0" algn="l">
              <a:spcBef>
                <a:spcPts val="0"/>
              </a:spcBef>
              <a:spcAft>
                <a:spcPts val="0"/>
              </a:spcAft>
              <a:buNone/>
            </a:pPr>
            <a:r>
              <a:rPr lang="es"/>
              <a:t>RESULTADO: A, G, B, U</a:t>
            </a:r>
            <a:endParaRPr/>
          </a:p>
        </p:txBody>
      </p:sp>
      <p:pic>
        <p:nvPicPr>
          <p:cNvPr id="302" name="Google Shape;302;p49"/>
          <p:cNvPicPr preferRelativeResize="0"/>
          <p:nvPr/>
        </p:nvPicPr>
        <p:blipFill>
          <a:blip r:embed="rId3">
            <a:alphaModFix/>
          </a:blip>
          <a:stretch>
            <a:fillRect/>
          </a:stretch>
        </p:blipFill>
        <p:spPr>
          <a:xfrm>
            <a:off x="5398200" y="522250"/>
            <a:ext cx="3354927" cy="3672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pic>
        <p:nvPicPr>
          <p:cNvPr id="307" name="Google Shape;307;p50"/>
          <p:cNvPicPr preferRelativeResize="0"/>
          <p:nvPr/>
        </p:nvPicPr>
        <p:blipFill>
          <a:blip r:embed="rId3">
            <a:alphaModFix/>
          </a:blip>
          <a:stretch>
            <a:fillRect/>
          </a:stretch>
        </p:blipFill>
        <p:spPr>
          <a:xfrm>
            <a:off x="5398200" y="522250"/>
            <a:ext cx="3354927" cy="3672300"/>
          </a:xfrm>
          <a:prstGeom prst="rect">
            <a:avLst/>
          </a:prstGeom>
          <a:noFill/>
          <a:ln>
            <a:noFill/>
          </a:ln>
        </p:spPr>
      </p:pic>
      <p:sp>
        <p:nvSpPr>
          <p:cNvPr id="308" name="Google Shape;308;p5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309" name="Google Shape;309;p50"/>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310" name="Google Shape;310;p50"/>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solidFill>
                  <a:schemeClr val="dk2"/>
                </a:solidFill>
              </a:rPr>
              <a:t>STACK: A, G, U</a:t>
            </a:r>
            <a:endParaRPr b="1" strike="sngStrike">
              <a:solidFill>
                <a:srgbClr val="FF0000"/>
              </a:solidFill>
            </a:endParaRPr>
          </a:p>
          <a:p>
            <a:pPr indent="0" lvl="0" marL="0" rtl="0" algn="l">
              <a:spcBef>
                <a:spcPts val="0"/>
              </a:spcBef>
              <a:spcAft>
                <a:spcPts val="0"/>
              </a:spcAft>
              <a:buClr>
                <a:schemeClr val="dk2"/>
              </a:buClr>
              <a:buSzPts val="1100"/>
              <a:buFont typeface="Arial"/>
              <a:buNone/>
            </a:pPr>
            <a:r>
              <a:rPr lang="es">
                <a:solidFill>
                  <a:schemeClr val="dk2"/>
                </a:solidFill>
              </a:rPr>
              <a:t>RESULTADO: A, G, B, U</a:t>
            </a:r>
            <a:endParaRPr/>
          </a:p>
        </p:txBody>
      </p:sp>
      <p:sp>
        <p:nvSpPr>
          <p:cNvPr id="311" name="Google Shape;311;p50"/>
          <p:cNvSpPr/>
          <p:nvPr/>
        </p:nvSpPr>
        <p:spPr>
          <a:xfrm>
            <a:off x="5450775" y="230800"/>
            <a:ext cx="1536000" cy="1258800"/>
          </a:xfrm>
          <a:prstGeom prst="wedgeRectCallout">
            <a:avLst>
              <a:gd fmla="val -118161" name="adj1"/>
              <a:gd fmla="val 68168"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El elemento en la cima del stack es U</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pic>
        <p:nvPicPr>
          <p:cNvPr id="316" name="Google Shape;316;p51"/>
          <p:cNvPicPr preferRelativeResize="0"/>
          <p:nvPr/>
        </p:nvPicPr>
        <p:blipFill>
          <a:blip r:embed="rId3">
            <a:alphaModFix/>
          </a:blip>
          <a:stretch>
            <a:fillRect/>
          </a:stretch>
        </p:blipFill>
        <p:spPr>
          <a:xfrm>
            <a:off x="5398200" y="522250"/>
            <a:ext cx="3354927" cy="3672300"/>
          </a:xfrm>
          <a:prstGeom prst="rect">
            <a:avLst/>
          </a:prstGeom>
          <a:noFill/>
          <a:ln>
            <a:noFill/>
          </a:ln>
        </p:spPr>
      </p:pic>
      <p:sp>
        <p:nvSpPr>
          <p:cNvPr id="317" name="Google Shape;317;p5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318" name="Google Shape;318;p51"/>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319" name="Google Shape;319;p51"/>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solidFill>
                  <a:schemeClr val="dk2"/>
                </a:solidFill>
              </a:rPr>
              <a:t>STACK: A, G, U</a:t>
            </a:r>
            <a:endParaRPr b="1" strike="sngStrike">
              <a:solidFill>
                <a:srgbClr val="FF0000"/>
              </a:solidFill>
            </a:endParaRPr>
          </a:p>
          <a:p>
            <a:pPr indent="0" lvl="0" marL="0" rtl="0" algn="l">
              <a:spcBef>
                <a:spcPts val="0"/>
              </a:spcBef>
              <a:spcAft>
                <a:spcPts val="0"/>
              </a:spcAft>
              <a:buClr>
                <a:schemeClr val="dk2"/>
              </a:buClr>
              <a:buSzPts val="1100"/>
              <a:buFont typeface="Arial"/>
              <a:buNone/>
            </a:pPr>
            <a:r>
              <a:rPr lang="es">
                <a:solidFill>
                  <a:schemeClr val="dk2"/>
                </a:solidFill>
              </a:rPr>
              <a:t>RESULTADO: A, G, B, U</a:t>
            </a:r>
            <a:endParaRPr/>
          </a:p>
        </p:txBody>
      </p:sp>
      <p:sp>
        <p:nvSpPr>
          <p:cNvPr id="320" name="Google Shape;320;p51"/>
          <p:cNvSpPr/>
          <p:nvPr/>
        </p:nvSpPr>
        <p:spPr>
          <a:xfrm>
            <a:off x="5450775" y="230800"/>
            <a:ext cx="1536000" cy="1258800"/>
          </a:xfrm>
          <a:prstGeom prst="wedgeRectCallout">
            <a:avLst>
              <a:gd fmla="val -246326" name="adj1"/>
              <a:gd fmla="val 70879"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Los vecinos de U que no han sido visitados son Z y 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pic>
        <p:nvPicPr>
          <p:cNvPr id="325" name="Google Shape;325;p52"/>
          <p:cNvPicPr preferRelativeResize="0"/>
          <p:nvPr/>
        </p:nvPicPr>
        <p:blipFill>
          <a:blip r:embed="rId3">
            <a:alphaModFix/>
          </a:blip>
          <a:stretch>
            <a:fillRect/>
          </a:stretch>
        </p:blipFill>
        <p:spPr>
          <a:xfrm>
            <a:off x="5398200" y="522250"/>
            <a:ext cx="3354927" cy="3672300"/>
          </a:xfrm>
          <a:prstGeom prst="rect">
            <a:avLst/>
          </a:prstGeom>
          <a:noFill/>
          <a:ln>
            <a:noFill/>
          </a:ln>
        </p:spPr>
      </p:pic>
      <p:sp>
        <p:nvSpPr>
          <p:cNvPr id="326" name="Google Shape;326;p5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327" name="Google Shape;327;p52"/>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328" name="Google Shape;328;p52"/>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solidFill>
                  <a:schemeClr val="dk2"/>
                </a:solidFill>
              </a:rPr>
              <a:t>STACK: A, G, U</a:t>
            </a:r>
            <a:endParaRPr b="1" strike="sngStrike">
              <a:solidFill>
                <a:srgbClr val="FF0000"/>
              </a:solidFill>
            </a:endParaRPr>
          </a:p>
          <a:p>
            <a:pPr indent="0" lvl="0" marL="0" rtl="0" algn="l">
              <a:spcBef>
                <a:spcPts val="0"/>
              </a:spcBef>
              <a:spcAft>
                <a:spcPts val="0"/>
              </a:spcAft>
              <a:buClr>
                <a:schemeClr val="dk2"/>
              </a:buClr>
              <a:buSzPts val="1100"/>
              <a:buFont typeface="Arial"/>
              <a:buNone/>
            </a:pPr>
            <a:r>
              <a:rPr lang="es">
                <a:solidFill>
                  <a:schemeClr val="dk2"/>
                </a:solidFill>
              </a:rPr>
              <a:t>RESULTADO: A, G, B, U</a:t>
            </a:r>
            <a:endParaRPr/>
          </a:p>
        </p:txBody>
      </p:sp>
      <p:sp>
        <p:nvSpPr>
          <p:cNvPr id="329" name="Google Shape;329;p52"/>
          <p:cNvSpPr/>
          <p:nvPr/>
        </p:nvSpPr>
        <p:spPr>
          <a:xfrm>
            <a:off x="5450775" y="230800"/>
            <a:ext cx="1536000" cy="1258800"/>
          </a:xfrm>
          <a:prstGeom prst="wedgeRectCallout">
            <a:avLst>
              <a:gd fmla="val -161870" name="adj1"/>
              <a:gd fmla="val 8896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Nos quedamos con Z</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5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335" name="Google Shape;335;p53"/>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336" name="Google Shape;336;p53"/>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solidFill>
                  <a:schemeClr val="dk2"/>
                </a:solidFill>
              </a:rPr>
              <a:t>STACK: A, G, U, Z</a:t>
            </a:r>
            <a:endParaRPr b="1" strike="sngStrike">
              <a:solidFill>
                <a:srgbClr val="FF0000"/>
              </a:solidFill>
            </a:endParaRPr>
          </a:p>
          <a:p>
            <a:pPr indent="0" lvl="0" marL="0" rtl="0" algn="l">
              <a:spcBef>
                <a:spcPts val="0"/>
              </a:spcBef>
              <a:spcAft>
                <a:spcPts val="0"/>
              </a:spcAft>
              <a:buClr>
                <a:schemeClr val="dk2"/>
              </a:buClr>
              <a:buSzPts val="1100"/>
              <a:buFont typeface="Arial"/>
              <a:buNone/>
            </a:pPr>
            <a:r>
              <a:rPr lang="es">
                <a:solidFill>
                  <a:schemeClr val="dk2"/>
                </a:solidFill>
              </a:rPr>
              <a:t>RESULTADO: A, G, B, U, Z</a:t>
            </a:r>
            <a:endParaRPr>
              <a:solidFill>
                <a:schemeClr val="dk2"/>
              </a:solidFill>
            </a:endParaRPr>
          </a:p>
          <a:p>
            <a:pPr indent="0" lvl="0" marL="0" rtl="0" algn="l">
              <a:spcBef>
                <a:spcPts val="0"/>
              </a:spcBef>
              <a:spcAft>
                <a:spcPts val="0"/>
              </a:spcAft>
              <a:buNone/>
            </a:pPr>
            <a:r>
              <a:t/>
            </a:r>
            <a:endParaRPr/>
          </a:p>
        </p:txBody>
      </p:sp>
      <p:pic>
        <p:nvPicPr>
          <p:cNvPr id="337" name="Google Shape;337;p53"/>
          <p:cNvPicPr preferRelativeResize="0"/>
          <p:nvPr/>
        </p:nvPicPr>
        <p:blipFill>
          <a:blip r:embed="rId3">
            <a:alphaModFix/>
          </a:blip>
          <a:stretch>
            <a:fillRect/>
          </a:stretch>
        </p:blipFill>
        <p:spPr>
          <a:xfrm>
            <a:off x="5398200" y="735600"/>
            <a:ext cx="3360144" cy="3672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 a resolver</a:t>
            </a:r>
            <a:endParaRPr/>
          </a:p>
        </p:txBody>
      </p:sp>
      <p:sp>
        <p:nvSpPr>
          <p:cNvPr id="117" name="Google Shape;11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Dado un grafo, un problema muy básico que se presenta a menudo es la necesidad de recorrer todos sus nodos.</a:t>
            </a:r>
            <a:endParaRPr/>
          </a:p>
          <a:p>
            <a:pPr indent="0" lvl="0" marL="0" rtl="0" algn="l">
              <a:spcBef>
                <a:spcPts val="1600"/>
              </a:spcBef>
              <a:spcAft>
                <a:spcPts val="0"/>
              </a:spcAft>
              <a:buNone/>
            </a:pPr>
            <a:r>
              <a:rPr lang="es"/>
              <a:t>Muchos algoritmos que procesan grafos (camino de costo mínimo, encontrar componentes conexas, verificar si es árbol) necesitan recorrer los nodos en algún orden.</a:t>
            </a:r>
            <a:endParaRPr/>
          </a:p>
          <a:p>
            <a:pPr indent="0" lvl="0" marL="0" rtl="0" algn="l">
              <a:spcBef>
                <a:spcPts val="1600"/>
              </a:spcBef>
              <a:spcAft>
                <a:spcPts val="0"/>
              </a:spcAft>
              <a:buNone/>
            </a:pPr>
            <a:r>
              <a:rPr lang="es"/>
              <a:t>Veremos dos formas de recorrer grafos:</a:t>
            </a:r>
            <a:endParaRPr/>
          </a:p>
          <a:p>
            <a:pPr indent="-342900" lvl="0" marL="457200" rtl="0" algn="l">
              <a:spcBef>
                <a:spcPts val="1600"/>
              </a:spcBef>
              <a:spcAft>
                <a:spcPts val="0"/>
              </a:spcAft>
              <a:buSzPts val="1800"/>
              <a:buChar char="-"/>
            </a:pPr>
            <a:r>
              <a:rPr lang="es"/>
              <a:t>DFS: </a:t>
            </a:r>
            <a:r>
              <a:rPr b="1" lang="es"/>
              <a:t>depth first search</a:t>
            </a:r>
            <a:endParaRPr b="1"/>
          </a:p>
          <a:p>
            <a:pPr indent="-342900" lvl="0" marL="457200" rtl="0" algn="l">
              <a:spcBef>
                <a:spcPts val="0"/>
              </a:spcBef>
              <a:spcAft>
                <a:spcPts val="0"/>
              </a:spcAft>
              <a:buSzPts val="1800"/>
              <a:buChar char="-"/>
            </a:pPr>
            <a:r>
              <a:rPr lang="es"/>
              <a:t>BFS: </a:t>
            </a:r>
            <a:r>
              <a:rPr b="1" lang="es"/>
              <a:t>breadth first search</a:t>
            </a:r>
            <a:endParaRPr b="1"/>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pic>
        <p:nvPicPr>
          <p:cNvPr id="342" name="Google Shape;342;p54"/>
          <p:cNvPicPr preferRelativeResize="0"/>
          <p:nvPr/>
        </p:nvPicPr>
        <p:blipFill>
          <a:blip r:embed="rId3">
            <a:alphaModFix/>
          </a:blip>
          <a:stretch>
            <a:fillRect/>
          </a:stretch>
        </p:blipFill>
        <p:spPr>
          <a:xfrm>
            <a:off x="5398200" y="735600"/>
            <a:ext cx="3360144" cy="3672300"/>
          </a:xfrm>
          <a:prstGeom prst="rect">
            <a:avLst/>
          </a:prstGeom>
          <a:noFill/>
          <a:ln>
            <a:noFill/>
          </a:ln>
        </p:spPr>
      </p:pic>
      <p:sp>
        <p:nvSpPr>
          <p:cNvPr id="343" name="Google Shape;343;p5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344" name="Google Shape;344;p54"/>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345" name="Google Shape;345;p54"/>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solidFill>
                  <a:schemeClr val="dk2"/>
                </a:solidFill>
              </a:rPr>
              <a:t>STACK: A, G, U, Z</a:t>
            </a:r>
            <a:endParaRPr b="1" strike="sngStrike">
              <a:solidFill>
                <a:srgbClr val="FF0000"/>
              </a:solidFill>
            </a:endParaRPr>
          </a:p>
          <a:p>
            <a:pPr indent="0" lvl="0" marL="0" rtl="0" algn="l">
              <a:spcBef>
                <a:spcPts val="0"/>
              </a:spcBef>
              <a:spcAft>
                <a:spcPts val="0"/>
              </a:spcAft>
              <a:buClr>
                <a:schemeClr val="dk2"/>
              </a:buClr>
              <a:buSzPts val="1100"/>
              <a:buFont typeface="Arial"/>
              <a:buNone/>
            </a:pPr>
            <a:r>
              <a:rPr lang="es">
                <a:solidFill>
                  <a:schemeClr val="dk2"/>
                </a:solidFill>
              </a:rPr>
              <a:t>RESULTADO: A, G, B, U, Z</a:t>
            </a:r>
            <a:endParaRPr>
              <a:solidFill>
                <a:schemeClr val="dk2"/>
              </a:solidFill>
            </a:endParaRPr>
          </a:p>
          <a:p>
            <a:pPr indent="0" lvl="0" marL="0" rtl="0" algn="l">
              <a:spcBef>
                <a:spcPts val="0"/>
              </a:spcBef>
              <a:spcAft>
                <a:spcPts val="0"/>
              </a:spcAft>
              <a:buClr>
                <a:schemeClr val="dk2"/>
              </a:buClr>
              <a:buSzPts val="1100"/>
              <a:buFont typeface="Arial"/>
              <a:buNone/>
            </a:pPr>
            <a:r>
              <a:t/>
            </a:r>
            <a:endParaRPr>
              <a:solidFill>
                <a:schemeClr val="dk2"/>
              </a:solidFill>
            </a:endParaRPr>
          </a:p>
          <a:p>
            <a:pPr indent="0" lvl="0" marL="0" rtl="0" algn="l">
              <a:spcBef>
                <a:spcPts val="0"/>
              </a:spcBef>
              <a:spcAft>
                <a:spcPts val="0"/>
              </a:spcAft>
              <a:buNone/>
            </a:pPr>
            <a:r>
              <a:t/>
            </a:r>
            <a:endParaRPr/>
          </a:p>
        </p:txBody>
      </p:sp>
      <p:sp>
        <p:nvSpPr>
          <p:cNvPr id="346" name="Google Shape;346;p54"/>
          <p:cNvSpPr/>
          <p:nvPr/>
        </p:nvSpPr>
        <p:spPr>
          <a:xfrm>
            <a:off x="5450775" y="230800"/>
            <a:ext cx="1536000" cy="1258800"/>
          </a:xfrm>
          <a:prstGeom prst="wedgeRectCallout">
            <a:avLst>
              <a:gd fmla="val -118161" name="adj1"/>
              <a:gd fmla="val 68168"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El elemento en la cima del stack es Z</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pic>
        <p:nvPicPr>
          <p:cNvPr id="351" name="Google Shape;351;p55"/>
          <p:cNvPicPr preferRelativeResize="0"/>
          <p:nvPr/>
        </p:nvPicPr>
        <p:blipFill>
          <a:blip r:embed="rId3">
            <a:alphaModFix/>
          </a:blip>
          <a:stretch>
            <a:fillRect/>
          </a:stretch>
        </p:blipFill>
        <p:spPr>
          <a:xfrm>
            <a:off x="5398200" y="735600"/>
            <a:ext cx="3360144" cy="3672300"/>
          </a:xfrm>
          <a:prstGeom prst="rect">
            <a:avLst/>
          </a:prstGeom>
          <a:noFill/>
          <a:ln>
            <a:noFill/>
          </a:ln>
        </p:spPr>
      </p:pic>
      <p:sp>
        <p:nvSpPr>
          <p:cNvPr id="352" name="Google Shape;352;p5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353" name="Google Shape;353;p55"/>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354" name="Google Shape;354;p55"/>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solidFill>
                  <a:schemeClr val="dk2"/>
                </a:solidFill>
              </a:rPr>
              <a:t>STACK: A, G, U, Z</a:t>
            </a:r>
            <a:endParaRPr b="1" strike="sngStrike">
              <a:solidFill>
                <a:srgbClr val="FF0000"/>
              </a:solidFill>
            </a:endParaRPr>
          </a:p>
          <a:p>
            <a:pPr indent="0" lvl="0" marL="0" rtl="0" algn="l">
              <a:spcBef>
                <a:spcPts val="0"/>
              </a:spcBef>
              <a:spcAft>
                <a:spcPts val="0"/>
              </a:spcAft>
              <a:buClr>
                <a:schemeClr val="dk2"/>
              </a:buClr>
              <a:buSzPts val="1100"/>
              <a:buFont typeface="Arial"/>
              <a:buNone/>
            </a:pPr>
            <a:r>
              <a:rPr lang="es">
                <a:solidFill>
                  <a:schemeClr val="dk2"/>
                </a:solidFill>
              </a:rPr>
              <a:t>RESULTADO: A, G, B, U, Z</a:t>
            </a:r>
            <a:endParaRPr>
              <a:solidFill>
                <a:schemeClr val="dk2"/>
              </a:solidFill>
            </a:endParaRPr>
          </a:p>
          <a:p>
            <a:pPr indent="0" lvl="0" marL="0" rtl="0" algn="l">
              <a:spcBef>
                <a:spcPts val="0"/>
              </a:spcBef>
              <a:spcAft>
                <a:spcPts val="0"/>
              </a:spcAft>
              <a:buClr>
                <a:schemeClr val="dk2"/>
              </a:buClr>
              <a:buSzPts val="1100"/>
              <a:buFont typeface="Arial"/>
              <a:buNone/>
            </a:pPr>
            <a:r>
              <a:t/>
            </a:r>
            <a:endParaRPr>
              <a:solidFill>
                <a:schemeClr val="dk2"/>
              </a:solidFill>
            </a:endParaRPr>
          </a:p>
          <a:p>
            <a:pPr indent="0" lvl="0" marL="0" rtl="0" algn="l">
              <a:spcBef>
                <a:spcPts val="0"/>
              </a:spcBef>
              <a:spcAft>
                <a:spcPts val="0"/>
              </a:spcAft>
              <a:buNone/>
            </a:pPr>
            <a:r>
              <a:t/>
            </a:r>
            <a:endParaRPr/>
          </a:p>
        </p:txBody>
      </p:sp>
      <p:sp>
        <p:nvSpPr>
          <p:cNvPr id="355" name="Google Shape;355;p55"/>
          <p:cNvSpPr/>
          <p:nvPr/>
        </p:nvSpPr>
        <p:spPr>
          <a:xfrm>
            <a:off x="5450775" y="230800"/>
            <a:ext cx="1536000" cy="1258800"/>
          </a:xfrm>
          <a:prstGeom prst="wedgeRectCallout">
            <a:avLst>
              <a:gd fmla="val -246326" name="adj1"/>
              <a:gd fmla="val 70879"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Los vecinos de Z que no han sido visitados son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pic>
        <p:nvPicPr>
          <p:cNvPr id="360" name="Google Shape;360;p56"/>
          <p:cNvPicPr preferRelativeResize="0"/>
          <p:nvPr/>
        </p:nvPicPr>
        <p:blipFill>
          <a:blip r:embed="rId3">
            <a:alphaModFix/>
          </a:blip>
          <a:stretch>
            <a:fillRect/>
          </a:stretch>
        </p:blipFill>
        <p:spPr>
          <a:xfrm>
            <a:off x="5398200" y="735600"/>
            <a:ext cx="3360144" cy="3672300"/>
          </a:xfrm>
          <a:prstGeom prst="rect">
            <a:avLst/>
          </a:prstGeom>
          <a:noFill/>
          <a:ln>
            <a:noFill/>
          </a:ln>
        </p:spPr>
      </p:pic>
      <p:sp>
        <p:nvSpPr>
          <p:cNvPr id="361" name="Google Shape;361;p5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362" name="Google Shape;362;p56"/>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363" name="Google Shape;363;p56"/>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solidFill>
                  <a:schemeClr val="dk2"/>
                </a:solidFill>
              </a:rPr>
              <a:t>STACK: A, G, U, </a:t>
            </a:r>
            <a:r>
              <a:rPr b="1" lang="es" strike="sngStrike">
                <a:solidFill>
                  <a:srgbClr val="FF0000"/>
                </a:solidFill>
              </a:rPr>
              <a:t>Z</a:t>
            </a:r>
            <a:endParaRPr b="1" strike="sngStrike">
              <a:solidFill>
                <a:srgbClr val="FF0000"/>
              </a:solidFill>
            </a:endParaRPr>
          </a:p>
          <a:p>
            <a:pPr indent="0" lvl="0" marL="0" rtl="0" algn="l">
              <a:spcBef>
                <a:spcPts val="0"/>
              </a:spcBef>
              <a:spcAft>
                <a:spcPts val="0"/>
              </a:spcAft>
              <a:buClr>
                <a:schemeClr val="dk2"/>
              </a:buClr>
              <a:buSzPts val="1100"/>
              <a:buFont typeface="Arial"/>
              <a:buNone/>
            </a:pPr>
            <a:r>
              <a:rPr lang="es">
                <a:solidFill>
                  <a:schemeClr val="dk2"/>
                </a:solidFill>
              </a:rPr>
              <a:t>RESULTADO: A, G, B, U, Z</a:t>
            </a:r>
            <a:endParaRPr>
              <a:solidFill>
                <a:schemeClr val="dk2"/>
              </a:solidFill>
            </a:endParaRPr>
          </a:p>
          <a:p>
            <a:pPr indent="0" lvl="0" marL="0" rtl="0" algn="l">
              <a:spcBef>
                <a:spcPts val="0"/>
              </a:spcBef>
              <a:spcAft>
                <a:spcPts val="0"/>
              </a:spcAft>
              <a:buClr>
                <a:schemeClr val="dk2"/>
              </a:buClr>
              <a:buSzPts val="1100"/>
              <a:buFont typeface="Arial"/>
              <a:buNone/>
            </a:pPr>
            <a:r>
              <a:t/>
            </a:r>
            <a:endParaRPr>
              <a:solidFill>
                <a:schemeClr val="dk2"/>
              </a:solidFill>
            </a:endParaRPr>
          </a:p>
          <a:p>
            <a:pPr indent="0" lvl="0" marL="0" rtl="0" algn="l">
              <a:spcBef>
                <a:spcPts val="0"/>
              </a:spcBef>
              <a:spcAft>
                <a:spcPts val="0"/>
              </a:spcAft>
              <a:buClr>
                <a:schemeClr val="dk2"/>
              </a:buClr>
              <a:buSzPts val="1100"/>
              <a:buFont typeface="Arial"/>
              <a:buNone/>
            </a:pPr>
            <a:r>
              <a:t/>
            </a:r>
            <a:endParaRPr>
              <a:solidFill>
                <a:schemeClr val="dk2"/>
              </a:solidFill>
            </a:endParaRPr>
          </a:p>
          <a:p>
            <a:pPr indent="0" lvl="0" marL="0" rtl="0" algn="l">
              <a:spcBef>
                <a:spcPts val="0"/>
              </a:spcBef>
              <a:spcAft>
                <a:spcPts val="0"/>
              </a:spcAft>
              <a:buNone/>
            </a:pPr>
            <a:r>
              <a:t/>
            </a:r>
            <a:endParaRPr/>
          </a:p>
        </p:txBody>
      </p:sp>
      <p:sp>
        <p:nvSpPr>
          <p:cNvPr id="364" name="Google Shape;364;p56"/>
          <p:cNvSpPr/>
          <p:nvPr/>
        </p:nvSpPr>
        <p:spPr>
          <a:xfrm>
            <a:off x="5450775" y="230800"/>
            <a:ext cx="1536000" cy="1258800"/>
          </a:xfrm>
          <a:prstGeom prst="wedgeRectCallout">
            <a:avLst>
              <a:gd fmla="val -246326" name="adj1"/>
              <a:gd fmla="val 70879"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Los vecinos de Z que aún no fueron visitados son...</a:t>
            </a:r>
            <a:endParaRPr/>
          </a:p>
        </p:txBody>
      </p:sp>
      <p:sp>
        <p:nvSpPr>
          <p:cNvPr id="365" name="Google Shape;365;p56"/>
          <p:cNvSpPr/>
          <p:nvPr/>
        </p:nvSpPr>
        <p:spPr>
          <a:xfrm>
            <a:off x="5154900" y="1489600"/>
            <a:ext cx="1536000" cy="1258800"/>
          </a:xfrm>
          <a:prstGeom prst="wedgeRectCallout">
            <a:avLst>
              <a:gd fmla="val -241882" name="adj1"/>
              <a:gd fmla="val 17699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Lo eliminamos del stack!</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pic>
        <p:nvPicPr>
          <p:cNvPr id="370" name="Google Shape;370;p57"/>
          <p:cNvPicPr preferRelativeResize="0"/>
          <p:nvPr/>
        </p:nvPicPr>
        <p:blipFill>
          <a:blip r:embed="rId3">
            <a:alphaModFix/>
          </a:blip>
          <a:stretch>
            <a:fillRect/>
          </a:stretch>
        </p:blipFill>
        <p:spPr>
          <a:xfrm>
            <a:off x="5398200" y="735600"/>
            <a:ext cx="3360144" cy="3672300"/>
          </a:xfrm>
          <a:prstGeom prst="rect">
            <a:avLst/>
          </a:prstGeom>
          <a:noFill/>
          <a:ln>
            <a:noFill/>
          </a:ln>
        </p:spPr>
      </p:pic>
      <p:sp>
        <p:nvSpPr>
          <p:cNvPr id="371" name="Google Shape;371;p5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372" name="Google Shape;372;p57"/>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373" name="Google Shape;373;p57"/>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solidFill>
                  <a:schemeClr val="dk2"/>
                </a:solidFill>
              </a:rPr>
              <a:t>STACK: A, G, U</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a:t>
            </a:r>
            <a:endParaRPr>
              <a:solidFill>
                <a:schemeClr val="dk2"/>
              </a:solidFill>
            </a:endParaRPr>
          </a:p>
        </p:txBody>
      </p:sp>
      <p:sp>
        <p:nvSpPr>
          <p:cNvPr id="374" name="Google Shape;374;p57"/>
          <p:cNvSpPr/>
          <p:nvPr/>
        </p:nvSpPr>
        <p:spPr>
          <a:xfrm>
            <a:off x="5450775" y="230800"/>
            <a:ext cx="1536000" cy="1258800"/>
          </a:xfrm>
          <a:prstGeom prst="wedgeRectCallout">
            <a:avLst>
              <a:gd fmla="val -118161" name="adj1"/>
              <a:gd fmla="val 68168"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El elemento en la cima del stack es U</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pic>
        <p:nvPicPr>
          <p:cNvPr id="379" name="Google Shape;379;p58"/>
          <p:cNvPicPr preferRelativeResize="0"/>
          <p:nvPr/>
        </p:nvPicPr>
        <p:blipFill>
          <a:blip r:embed="rId3">
            <a:alphaModFix/>
          </a:blip>
          <a:stretch>
            <a:fillRect/>
          </a:stretch>
        </p:blipFill>
        <p:spPr>
          <a:xfrm>
            <a:off x="5398200" y="735600"/>
            <a:ext cx="3360144" cy="3672300"/>
          </a:xfrm>
          <a:prstGeom prst="rect">
            <a:avLst/>
          </a:prstGeom>
          <a:noFill/>
          <a:ln>
            <a:noFill/>
          </a:ln>
        </p:spPr>
      </p:pic>
      <p:sp>
        <p:nvSpPr>
          <p:cNvPr id="380" name="Google Shape;380;p5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381" name="Google Shape;381;p58"/>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382" name="Google Shape;382;p58"/>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STACK: A, G, U</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383" name="Google Shape;383;p58"/>
          <p:cNvSpPr/>
          <p:nvPr/>
        </p:nvSpPr>
        <p:spPr>
          <a:xfrm>
            <a:off x="5450775" y="230800"/>
            <a:ext cx="1536000" cy="1258800"/>
          </a:xfrm>
          <a:prstGeom prst="wedgeRectCallout">
            <a:avLst>
              <a:gd fmla="val -246326" name="adj1"/>
              <a:gd fmla="val 70879"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El único vecino de U que no ha sido visitado es 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pic>
        <p:nvPicPr>
          <p:cNvPr id="388" name="Google Shape;388;p59"/>
          <p:cNvPicPr preferRelativeResize="0"/>
          <p:nvPr/>
        </p:nvPicPr>
        <p:blipFill>
          <a:blip r:embed="rId3">
            <a:alphaModFix/>
          </a:blip>
          <a:stretch>
            <a:fillRect/>
          </a:stretch>
        </p:blipFill>
        <p:spPr>
          <a:xfrm>
            <a:off x="5398200" y="735600"/>
            <a:ext cx="3360144" cy="3672300"/>
          </a:xfrm>
          <a:prstGeom prst="rect">
            <a:avLst/>
          </a:prstGeom>
          <a:noFill/>
          <a:ln>
            <a:noFill/>
          </a:ln>
        </p:spPr>
      </p:pic>
      <p:sp>
        <p:nvSpPr>
          <p:cNvPr id="389" name="Google Shape;389;p5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390" name="Google Shape;390;p59"/>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391" name="Google Shape;391;p59"/>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STACK: A, G, U</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392" name="Google Shape;392;p59"/>
          <p:cNvSpPr/>
          <p:nvPr/>
        </p:nvSpPr>
        <p:spPr>
          <a:xfrm>
            <a:off x="5450775" y="230800"/>
            <a:ext cx="1536000" cy="1258800"/>
          </a:xfrm>
          <a:prstGeom prst="wedgeRectCallout">
            <a:avLst>
              <a:gd fmla="val -161870" name="adj1"/>
              <a:gd fmla="val 8896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Nos quedamos con 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6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398" name="Google Shape;398;p60"/>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399" name="Google Shape;399;p60"/>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STACK: A, G, U, D</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 D</a:t>
            </a:r>
            <a:endParaRPr>
              <a:solidFill>
                <a:schemeClr val="dk2"/>
              </a:solidFill>
            </a:endParaRPr>
          </a:p>
          <a:p>
            <a:pPr indent="0" lvl="0" marL="0" rtl="0" algn="l">
              <a:spcBef>
                <a:spcPts val="0"/>
              </a:spcBef>
              <a:spcAft>
                <a:spcPts val="0"/>
              </a:spcAft>
              <a:buNone/>
            </a:pPr>
            <a:r>
              <a:t/>
            </a:r>
            <a:endParaRPr>
              <a:solidFill>
                <a:schemeClr val="dk2"/>
              </a:solidFill>
            </a:endParaRPr>
          </a:p>
        </p:txBody>
      </p:sp>
      <p:pic>
        <p:nvPicPr>
          <p:cNvPr id="400" name="Google Shape;400;p60"/>
          <p:cNvPicPr preferRelativeResize="0"/>
          <p:nvPr/>
        </p:nvPicPr>
        <p:blipFill>
          <a:blip r:embed="rId3">
            <a:alphaModFix/>
          </a:blip>
          <a:stretch>
            <a:fillRect/>
          </a:stretch>
        </p:blipFill>
        <p:spPr>
          <a:xfrm>
            <a:off x="5398200" y="594375"/>
            <a:ext cx="3295675" cy="36001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pic>
        <p:nvPicPr>
          <p:cNvPr id="405" name="Google Shape;405;p61"/>
          <p:cNvPicPr preferRelativeResize="0"/>
          <p:nvPr/>
        </p:nvPicPr>
        <p:blipFill>
          <a:blip r:embed="rId3">
            <a:alphaModFix/>
          </a:blip>
          <a:stretch>
            <a:fillRect/>
          </a:stretch>
        </p:blipFill>
        <p:spPr>
          <a:xfrm>
            <a:off x="5398200" y="594375"/>
            <a:ext cx="3295675" cy="3600175"/>
          </a:xfrm>
          <a:prstGeom prst="rect">
            <a:avLst/>
          </a:prstGeom>
          <a:noFill/>
          <a:ln>
            <a:noFill/>
          </a:ln>
        </p:spPr>
      </p:pic>
      <p:sp>
        <p:nvSpPr>
          <p:cNvPr id="406" name="Google Shape;406;p6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407" name="Google Shape;407;p61"/>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408" name="Google Shape;408;p61"/>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solidFill>
                  <a:schemeClr val="dk2"/>
                </a:solidFill>
              </a:rPr>
              <a:t>STACK: A, G, U, D</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 D</a:t>
            </a:r>
            <a:endParaRPr>
              <a:solidFill>
                <a:schemeClr val="dk2"/>
              </a:solidFill>
            </a:endParaRPr>
          </a:p>
        </p:txBody>
      </p:sp>
      <p:sp>
        <p:nvSpPr>
          <p:cNvPr id="409" name="Google Shape;409;p61"/>
          <p:cNvSpPr/>
          <p:nvPr/>
        </p:nvSpPr>
        <p:spPr>
          <a:xfrm>
            <a:off x="5450775" y="230800"/>
            <a:ext cx="1536000" cy="1258800"/>
          </a:xfrm>
          <a:prstGeom prst="wedgeRectCallout">
            <a:avLst>
              <a:gd fmla="val -118161" name="adj1"/>
              <a:gd fmla="val 68168"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El elemento en la cima del stack es 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pic>
        <p:nvPicPr>
          <p:cNvPr id="414" name="Google Shape;414;p62"/>
          <p:cNvPicPr preferRelativeResize="0"/>
          <p:nvPr/>
        </p:nvPicPr>
        <p:blipFill>
          <a:blip r:embed="rId3">
            <a:alphaModFix/>
          </a:blip>
          <a:stretch>
            <a:fillRect/>
          </a:stretch>
        </p:blipFill>
        <p:spPr>
          <a:xfrm>
            <a:off x="5398200" y="594375"/>
            <a:ext cx="3295675" cy="3600175"/>
          </a:xfrm>
          <a:prstGeom prst="rect">
            <a:avLst/>
          </a:prstGeom>
          <a:noFill/>
          <a:ln>
            <a:noFill/>
          </a:ln>
        </p:spPr>
      </p:pic>
      <p:sp>
        <p:nvSpPr>
          <p:cNvPr id="415" name="Google Shape;415;p6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416" name="Google Shape;416;p62"/>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417" name="Google Shape;417;p62"/>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solidFill>
                  <a:schemeClr val="dk2"/>
                </a:solidFill>
              </a:rPr>
              <a:t>STACK: A, G, U, D</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 D</a:t>
            </a:r>
            <a:endParaRPr>
              <a:solidFill>
                <a:schemeClr val="dk2"/>
              </a:solidFill>
            </a:endParaRPr>
          </a:p>
        </p:txBody>
      </p:sp>
      <p:sp>
        <p:nvSpPr>
          <p:cNvPr id="418" name="Google Shape;418;p62"/>
          <p:cNvSpPr/>
          <p:nvPr/>
        </p:nvSpPr>
        <p:spPr>
          <a:xfrm>
            <a:off x="5450775" y="230800"/>
            <a:ext cx="1536000" cy="1258800"/>
          </a:xfrm>
          <a:prstGeom prst="wedgeRectCallout">
            <a:avLst>
              <a:gd fmla="val -246326" name="adj1"/>
              <a:gd fmla="val 70879"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Los vecinos de D que no han sido visitados son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pic>
        <p:nvPicPr>
          <p:cNvPr id="423" name="Google Shape;423;p63"/>
          <p:cNvPicPr preferRelativeResize="0"/>
          <p:nvPr/>
        </p:nvPicPr>
        <p:blipFill>
          <a:blip r:embed="rId3">
            <a:alphaModFix/>
          </a:blip>
          <a:stretch>
            <a:fillRect/>
          </a:stretch>
        </p:blipFill>
        <p:spPr>
          <a:xfrm>
            <a:off x="5398200" y="594375"/>
            <a:ext cx="3295675" cy="3600175"/>
          </a:xfrm>
          <a:prstGeom prst="rect">
            <a:avLst/>
          </a:prstGeom>
          <a:noFill/>
          <a:ln>
            <a:noFill/>
          </a:ln>
        </p:spPr>
      </p:pic>
      <p:sp>
        <p:nvSpPr>
          <p:cNvPr id="424" name="Google Shape;424;p6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425" name="Google Shape;425;p63"/>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426" name="Google Shape;426;p63"/>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solidFill>
                  <a:schemeClr val="dk2"/>
                </a:solidFill>
              </a:rPr>
              <a:t>STACK: A, G, U, </a:t>
            </a:r>
            <a:r>
              <a:rPr b="1" lang="es" strike="sngStrike">
                <a:solidFill>
                  <a:srgbClr val="FF0000"/>
                </a:solidFill>
              </a:rPr>
              <a:t>D</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 D</a:t>
            </a:r>
            <a:endParaRPr>
              <a:solidFill>
                <a:schemeClr val="dk2"/>
              </a:solidFill>
            </a:endParaRPr>
          </a:p>
        </p:txBody>
      </p:sp>
      <p:sp>
        <p:nvSpPr>
          <p:cNvPr id="427" name="Google Shape;427;p63"/>
          <p:cNvSpPr/>
          <p:nvPr/>
        </p:nvSpPr>
        <p:spPr>
          <a:xfrm>
            <a:off x="5450775" y="230800"/>
            <a:ext cx="1536000" cy="1258800"/>
          </a:xfrm>
          <a:prstGeom prst="wedgeRectCallout">
            <a:avLst>
              <a:gd fmla="val -246326" name="adj1"/>
              <a:gd fmla="val 70879"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Los vecinos de D que aún no fueron visitados son...</a:t>
            </a:r>
            <a:endParaRPr/>
          </a:p>
        </p:txBody>
      </p:sp>
      <p:sp>
        <p:nvSpPr>
          <p:cNvPr id="428" name="Google Shape;428;p63"/>
          <p:cNvSpPr/>
          <p:nvPr/>
        </p:nvSpPr>
        <p:spPr>
          <a:xfrm>
            <a:off x="5154900" y="1489600"/>
            <a:ext cx="1536000" cy="1258800"/>
          </a:xfrm>
          <a:prstGeom prst="wedgeRectCallout">
            <a:avLst>
              <a:gd fmla="val -241882" name="adj1"/>
              <a:gd fmla="val 17699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Lo eliminamos del stack!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 a resolver</a:t>
            </a:r>
            <a:endParaRPr/>
          </a:p>
        </p:txBody>
      </p:sp>
      <p:sp>
        <p:nvSpPr>
          <p:cNvPr id="123" name="Google Shape;12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Dado un grafo, un problema muy básico que se presenta a menudo es la necesidad de recorrer todos sus nodos.</a:t>
            </a:r>
            <a:endParaRPr/>
          </a:p>
          <a:p>
            <a:pPr indent="0" lvl="0" marL="0" rtl="0" algn="l">
              <a:spcBef>
                <a:spcPts val="1600"/>
              </a:spcBef>
              <a:spcAft>
                <a:spcPts val="0"/>
              </a:spcAft>
              <a:buNone/>
            </a:pPr>
            <a:r>
              <a:rPr lang="es"/>
              <a:t>Muchos algoritmos que procesan grafos (camino de costo mínimo, encontrar componentes conexas, verificar si es árbol) necesitan recorrer los nodos en algún orden.</a:t>
            </a:r>
            <a:endParaRPr/>
          </a:p>
          <a:p>
            <a:pPr indent="0" lvl="0" marL="0" rtl="0" algn="l">
              <a:spcBef>
                <a:spcPts val="1600"/>
              </a:spcBef>
              <a:spcAft>
                <a:spcPts val="0"/>
              </a:spcAft>
              <a:buNone/>
            </a:pPr>
            <a:r>
              <a:rPr lang="es"/>
              <a:t>Veremos dos formas de recorrer grafos:</a:t>
            </a:r>
            <a:endParaRPr/>
          </a:p>
          <a:p>
            <a:pPr indent="-342900" lvl="0" marL="457200" rtl="0" algn="l">
              <a:spcBef>
                <a:spcPts val="1600"/>
              </a:spcBef>
              <a:spcAft>
                <a:spcPts val="0"/>
              </a:spcAft>
              <a:buSzPts val="1800"/>
              <a:buChar char="-"/>
            </a:pPr>
            <a:r>
              <a:rPr lang="es"/>
              <a:t>DFS: depth first search (</a:t>
            </a:r>
            <a:r>
              <a:rPr b="1" lang="es"/>
              <a:t>buscar primero en profundidad</a:t>
            </a:r>
            <a:r>
              <a:rPr lang="es"/>
              <a:t>)</a:t>
            </a:r>
            <a:endParaRPr/>
          </a:p>
          <a:p>
            <a:pPr indent="-342900" lvl="0" marL="457200" rtl="0" algn="l">
              <a:spcBef>
                <a:spcPts val="0"/>
              </a:spcBef>
              <a:spcAft>
                <a:spcPts val="0"/>
              </a:spcAft>
              <a:buSzPts val="1800"/>
              <a:buChar char="-"/>
            </a:pPr>
            <a:r>
              <a:rPr lang="es"/>
              <a:t>BFS: breadth first search (</a:t>
            </a:r>
            <a:r>
              <a:rPr b="1" lang="es"/>
              <a:t>buscar primero en anchura</a:t>
            </a:r>
            <a:r>
              <a:rPr lang="es"/>
              <a:t>)</a:t>
            </a:r>
            <a:endParaRPr/>
          </a:p>
          <a:p>
            <a:pPr indent="0" lvl="0" marL="0" rtl="0" algn="l">
              <a:spcBef>
                <a:spcPts val="16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pic>
        <p:nvPicPr>
          <p:cNvPr id="433" name="Google Shape;433;p64"/>
          <p:cNvPicPr preferRelativeResize="0"/>
          <p:nvPr/>
        </p:nvPicPr>
        <p:blipFill>
          <a:blip r:embed="rId3">
            <a:alphaModFix/>
          </a:blip>
          <a:stretch>
            <a:fillRect/>
          </a:stretch>
        </p:blipFill>
        <p:spPr>
          <a:xfrm>
            <a:off x="5550600" y="746775"/>
            <a:ext cx="3295675" cy="3600175"/>
          </a:xfrm>
          <a:prstGeom prst="rect">
            <a:avLst/>
          </a:prstGeom>
          <a:noFill/>
          <a:ln>
            <a:noFill/>
          </a:ln>
        </p:spPr>
      </p:pic>
      <p:sp>
        <p:nvSpPr>
          <p:cNvPr id="434" name="Google Shape;434;p6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435" name="Google Shape;435;p64"/>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436" name="Google Shape;436;p64"/>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STACK: A, G, U</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 D</a:t>
            </a:r>
            <a:endParaRPr>
              <a:solidFill>
                <a:schemeClr val="dk2"/>
              </a:solidFill>
            </a:endParaRPr>
          </a:p>
        </p:txBody>
      </p:sp>
      <p:sp>
        <p:nvSpPr>
          <p:cNvPr id="437" name="Google Shape;437;p64"/>
          <p:cNvSpPr/>
          <p:nvPr/>
        </p:nvSpPr>
        <p:spPr>
          <a:xfrm>
            <a:off x="5450775" y="230800"/>
            <a:ext cx="1536000" cy="1258800"/>
          </a:xfrm>
          <a:prstGeom prst="wedgeRectCallout">
            <a:avLst>
              <a:gd fmla="val -118161" name="adj1"/>
              <a:gd fmla="val 68168"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El elemento en la cima del stack es U</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pic>
        <p:nvPicPr>
          <p:cNvPr id="442" name="Google Shape;442;p65"/>
          <p:cNvPicPr preferRelativeResize="0"/>
          <p:nvPr/>
        </p:nvPicPr>
        <p:blipFill>
          <a:blip r:embed="rId3">
            <a:alphaModFix/>
          </a:blip>
          <a:stretch>
            <a:fillRect/>
          </a:stretch>
        </p:blipFill>
        <p:spPr>
          <a:xfrm>
            <a:off x="5550600" y="746775"/>
            <a:ext cx="3295675" cy="3600175"/>
          </a:xfrm>
          <a:prstGeom prst="rect">
            <a:avLst/>
          </a:prstGeom>
          <a:noFill/>
          <a:ln>
            <a:noFill/>
          </a:ln>
        </p:spPr>
      </p:pic>
      <p:sp>
        <p:nvSpPr>
          <p:cNvPr id="443" name="Google Shape;443;p6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444" name="Google Shape;444;p65"/>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445" name="Google Shape;445;p65"/>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STACK: A, G, U</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 D</a:t>
            </a:r>
            <a:endParaRPr>
              <a:solidFill>
                <a:schemeClr val="dk2"/>
              </a:solidFill>
            </a:endParaRPr>
          </a:p>
        </p:txBody>
      </p:sp>
      <p:sp>
        <p:nvSpPr>
          <p:cNvPr id="446" name="Google Shape;446;p65"/>
          <p:cNvSpPr/>
          <p:nvPr/>
        </p:nvSpPr>
        <p:spPr>
          <a:xfrm>
            <a:off x="5450775" y="230800"/>
            <a:ext cx="1536000" cy="1258800"/>
          </a:xfrm>
          <a:prstGeom prst="wedgeRectCallout">
            <a:avLst>
              <a:gd fmla="val -246326" name="adj1"/>
              <a:gd fmla="val 70879"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Los vecinos de U que no han sido visitados son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pic>
        <p:nvPicPr>
          <p:cNvPr id="451" name="Google Shape;451;p66"/>
          <p:cNvPicPr preferRelativeResize="0"/>
          <p:nvPr/>
        </p:nvPicPr>
        <p:blipFill>
          <a:blip r:embed="rId3">
            <a:alphaModFix/>
          </a:blip>
          <a:stretch>
            <a:fillRect/>
          </a:stretch>
        </p:blipFill>
        <p:spPr>
          <a:xfrm>
            <a:off x="5550600" y="746775"/>
            <a:ext cx="3295675" cy="3600175"/>
          </a:xfrm>
          <a:prstGeom prst="rect">
            <a:avLst/>
          </a:prstGeom>
          <a:noFill/>
          <a:ln>
            <a:noFill/>
          </a:ln>
        </p:spPr>
      </p:pic>
      <p:sp>
        <p:nvSpPr>
          <p:cNvPr id="452" name="Google Shape;452;p6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453" name="Google Shape;453;p66"/>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454" name="Google Shape;454;p66"/>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STACK: A, G, </a:t>
            </a:r>
            <a:r>
              <a:rPr b="1" lang="es" strike="sngStrike">
                <a:solidFill>
                  <a:srgbClr val="FF0000"/>
                </a:solidFill>
              </a:rPr>
              <a:t>U</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 D</a:t>
            </a:r>
            <a:endParaRPr>
              <a:solidFill>
                <a:schemeClr val="dk2"/>
              </a:solidFill>
            </a:endParaRPr>
          </a:p>
        </p:txBody>
      </p:sp>
      <p:sp>
        <p:nvSpPr>
          <p:cNvPr id="455" name="Google Shape;455;p66"/>
          <p:cNvSpPr/>
          <p:nvPr/>
        </p:nvSpPr>
        <p:spPr>
          <a:xfrm>
            <a:off x="5450775" y="230800"/>
            <a:ext cx="1536000" cy="1258800"/>
          </a:xfrm>
          <a:prstGeom prst="wedgeRectCallout">
            <a:avLst>
              <a:gd fmla="val -246326" name="adj1"/>
              <a:gd fmla="val 70879"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Los vecinos de D que aún no fueron visitados son...</a:t>
            </a:r>
            <a:endParaRPr/>
          </a:p>
        </p:txBody>
      </p:sp>
      <p:sp>
        <p:nvSpPr>
          <p:cNvPr id="456" name="Google Shape;456;p66"/>
          <p:cNvSpPr/>
          <p:nvPr/>
        </p:nvSpPr>
        <p:spPr>
          <a:xfrm>
            <a:off x="5154900" y="1489600"/>
            <a:ext cx="1536000" cy="1258800"/>
          </a:xfrm>
          <a:prstGeom prst="wedgeRectCallout">
            <a:avLst>
              <a:gd fmla="val -241882" name="adj1"/>
              <a:gd fmla="val 17699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Lo eliminamos del stack!</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pic>
        <p:nvPicPr>
          <p:cNvPr id="461" name="Google Shape;461;p67"/>
          <p:cNvPicPr preferRelativeResize="0"/>
          <p:nvPr/>
        </p:nvPicPr>
        <p:blipFill>
          <a:blip r:embed="rId3">
            <a:alphaModFix/>
          </a:blip>
          <a:stretch>
            <a:fillRect/>
          </a:stretch>
        </p:blipFill>
        <p:spPr>
          <a:xfrm>
            <a:off x="5550600" y="746775"/>
            <a:ext cx="3295675" cy="3600175"/>
          </a:xfrm>
          <a:prstGeom prst="rect">
            <a:avLst/>
          </a:prstGeom>
          <a:noFill/>
          <a:ln>
            <a:noFill/>
          </a:ln>
        </p:spPr>
      </p:pic>
      <p:sp>
        <p:nvSpPr>
          <p:cNvPr id="462" name="Google Shape;462;p6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463" name="Google Shape;463;p67"/>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464" name="Google Shape;464;p67"/>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STACK: A, G</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 D</a:t>
            </a:r>
            <a:endParaRPr>
              <a:solidFill>
                <a:schemeClr val="dk2"/>
              </a:solidFill>
            </a:endParaRPr>
          </a:p>
        </p:txBody>
      </p:sp>
      <p:sp>
        <p:nvSpPr>
          <p:cNvPr id="465" name="Google Shape;465;p67"/>
          <p:cNvSpPr/>
          <p:nvPr/>
        </p:nvSpPr>
        <p:spPr>
          <a:xfrm>
            <a:off x="5450775" y="230800"/>
            <a:ext cx="1536000" cy="1258800"/>
          </a:xfrm>
          <a:prstGeom prst="wedgeRectCallout">
            <a:avLst>
              <a:gd fmla="val -118161" name="adj1"/>
              <a:gd fmla="val 68168"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El elemento en la cima del stack es G</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pic>
        <p:nvPicPr>
          <p:cNvPr id="470" name="Google Shape;470;p68"/>
          <p:cNvPicPr preferRelativeResize="0"/>
          <p:nvPr/>
        </p:nvPicPr>
        <p:blipFill>
          <a:blip r:embed="rId3">
            <a:alphaModFix/>
          </a:blip>
          <a:stretch>
            <a:fillRect/>
          </a:stretch>
        </p:blipFill>
        <p:spPr>
          <a:xfrm>
            <a:off x="5550600" y="746775"/>
            <a:ext cx="3295675" cy="3600175"/>
          </a:xfrm>
          <a:prstGeom prst="rect">
            <a:avLst/>
          </a:prstGeom>
          <a:noFill/>
          <a:ln>
            <a:noFill/>
          </a:ln>
        </p:spPr>
      </p:pic>
      <p:sp>
        <p:nvSpPr>
          <p:cNvPr id="471" name="Google Shape;471;p6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472" name="Google Shape;472;p68"/>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473" name="Google Shape;473;p68"/>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STACK: A, G</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 D</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474" name="Google Shape;474;p68"/>
          <p:cNvSpPr/>
          <p:nvPr/>
        </p:nvSpPr>
        <p:spPr>
          <a:xfrm>
            <a:off x="5450775" y="230800"/>
            <a:ext cx="1536000" cy="1258800"/>
          </a:xfrm>
          <a:prstGeom prst="wedgeRectCallout">
            <a:avLst>
              <a:gd fmla="val -246326" name="adj1"/>
              <a:gd fmla="val 70879"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El único vecino de G que no ha sido visitado es X</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pic>
        <p:nvPicPr>
          <p:cNvPr id="479" name="Google Shape;479;p69"/>
          <p:cNvPicPr preferRelativeResize="0"/>
          <p:nvPr/>
        </p:nvPicPr>
        <p:blipFill>
          <a:blip r:embed="rId3">
            <a:alphaModFix/>
          </a:blip>
          <a:stretch>
            <a:fillRect/>
          </a:stretch>
        </p:blipFill>
        <p:spPr>
          <a:xfrm>
            <a:off x="5550600" y="746775"/>
            <a:ext cx="3295675" cy="3600175"/>
          </a:xfrm>
          <a:prstGeom prst="rect">
            <a:avLst/>
          </a:prstGeom>
          <a:noFill/>
          <a:ln>
            <a:noFill/>
          </a:ln>
        </p:spPr>
      </p:pic>
      <p:sp>
        <p:nvSpPr>
          <p:cNvPr id="480" name="Google Shape;480;p6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481" name="Google Shape;481;p69"/>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482" name="Google Shape;482;p69"/>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STACK: A, G</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 D</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483" name="Google Shape;483;p69"/>
          <p:cNvSpPr/>
          <p:nvPr/>
        </p:nvSpPr>
        <p:spPr>
          <a:xfrm>
            <a:off x="5450775" y="230800"/>
            <a:ext cx="1536000" cy="1258800"/>
          </a:xfrm>
          <a:prstGeom prst="wedgeRectCallout">
            <a:avLst>
              <a:gd fmla="val -161870" name="adj1"/>
              <a:gd fmla="val 8896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Nos quedamos con X</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7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489" name="Google Shape;489;p70"/>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490" name="Google Shape;490;p70"/>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STACK: A, G, X</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 D, X</a:t>
            </a:r>
            <a:endParaRPr>
              <a:solidFill>
                <a:schemeClr val="dk2"/>
              </a:solidFill>
            </a:endParaRPr>
          </a:p>
          <a:p>
            <a:pPr indent="0" lvl="0" marL="0" rtl="0" algn="l">
              <a:spcBef>
                <a:spcPts val="0"/>
              </a:spcBef>
              <a:spcAft>
                <a:spcPts val="0"/>
              </a:spcAft>
              <a:buNone/>
            </a:pPr>
            <a:r>
              <a:t/>
            </a:r>
            <a:endParaRPr>
              <a:solidFill>
                <a:schemeClr val="dk2"/>
              </a:solidFill>
            </a:endParaRPr>
          </a:p>
        </p:txBody>
      </p:sp>
      <p:pic>
        <p:nvPicPr>
          <p:cNvPr id="491" name="Google Shape;491;p70"/>
          <p:cNvPicPr preferRelativeResize="0"/>
          <p:nvPr/>
        </p:nvPicPr>
        <p:blipFill>
          <a:blip r:embed="rId3">
            <a:alphaModFix/>
          </a:blip>
          <a:stretch>
            <a:fillRect/>
          </a:stretch>
        </p:blipFill>
        <p:spPr>
          <a:xfrm>
            <a:off x="5308050" y="657225"/>
            <a:ext cx="3524250" cy="38290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pic>
        <p:nvPicPr>
          <p:cNvPr id="496" name="Google Shape;496;p71"/>
          <p:cNvPicPr preferRelativeResize="0"/>
          <p:nvPr/>
        </p:nvPicPr>
        <p:blipFill>
          <a:blip r:embed="rId3">
            <a:alphaModFix/>
          </a:blip>
          <a:stretch>
            <a:fillRect/>
          </a:stretch>
        </p:blipFill>
        <p:spPr>
          <a:xfrm>
            <a:off x="5308050" y="657225"/>
            <a:ext cx="3524250" cy="3829050"/>
          </a:xfrm>
          <a:prstGeom prst="rect">
            <a:avLst/>
          </a:prstGeom>
          <a:noFill/>
          <a:ln>
            <a:noFill/>
          </a:ln>
        </p:spPr>
      </p:pic>
      <p:sp>
        <p:nvSpPr>
          <p:cNvPr id="497" name="Google Shape;497;p7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498" name="Google Shape;498;p71"/>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499" name="Google Shape;499;p71"/>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STACK: A, G, X</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 D, X</a:t>
            </a:r>
            <a:endParaRPr>
              <a:solidFill>
                <a:schemeClr val="dk2"/>
              </a:solidFill>
            </a:endParaRPr>
          </a:p>
        </p:txBody>
      </p:sp>
      <p:sp>
        <p:nvSpPr>
          <p:cNvPr id="500" name="Google Shape;500;p71"/>
          <p:cNvSpPr/>
          <p:nvPr/>
        </p:nvSpPr>
        <p:spPr>
          <a:xfrm>
            <a:off x="5450775" y="230800"/>
            <a:ext cx="1536000" cy="1258800"/>
          </a:xfrm>
          <a:prstGeom prst="wedgeRectCallout">
            <a:avLst>
              <a:gd fmla="val -118161" name="adj1"/>
              <a:gd fmla="val 68168"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El elemento en la cima del stack es X</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pic>
        <p:nvPicPr>
          <p:cNvPr id="505" name="Google Shape;505;p72"/>
          <p:cNvPicPr preferRelativeResize="0"/>
          <p:nvPr/>
        </p:nvPicPr>
        <p:blipFill>
          <a:blip r:embed="rId3">
            <a:alphaModFix/>
          </a:blip>
          <a:stretch>
            <a:fillRect/>
          </a:stretch>
        </p:blipFill>
        <p:spPr>
          <a:xfrm>
            <a:off x="5308050" y="657225"/>
            <a:ext cx="3524250" cy="3829050"/>
          </a:xfrm>
          <a:prstGeom prst="rect">
            <a:avLst/>
          </a:prstGeom>
          <a:noFill/>
          <a:ln>
            <a:noFill/>
          </a:ln>
        </p:spPr>
      </p:pic>
      <p:sp>
        <p:nvSpPr>
          <p:cNvPr id="506" name="Google Shape;506;p7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507" name="Google Shape;507;p72"/>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508" name="Google Shape;508;p72"/>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STACK: A, G, X</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 D, X</a:t>
            </a:r>
            <a:endParaRPr>
              <a:solidFill>
                <a:schemeClr val="dk2"/>
              </a:solidFill>
            </a:endParaRPr>
          </a:p>
        </p:txBody>
      </p:sp>
      <p:sp>
        <p:nvSpPr>
          <p:cNvPr id="509" name="Google Shape;509;p72"/>
          <p:cNvSpPr/>
          <p:nvPr/>
        </p:nvSpPr>
        <p:spPr>
          <a:xfrm>
            <a:off x="5450775" y="230800"/>
            <a:ext cx="1536000" cy="1258800"/>
          </a:xfrm>
          <a:prstGeom prst="wedgeRectCallout">
            <a:avLst>
              <a:gd fmla="val -246326" name="adj1"/>
              <a:gd fmla="val 70879"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Los vecinos de X que no han sido visitados son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pic>
        <p:nvPicPr>
          <p:cNvPr id="514" name="Google Shape;514;p73"/>
          <p:cNvPicPr preferRelativeResize="0"/>
          <p:nvPr/>
        </p:nvPicPr>
        <p:blipFill>
          <a:blip r:embed="rId3">
            <a:alphaModFix/>
          </a:blip>
          <a:stretch>
            <a:fillRect/>
          </a:stretch>
        </p:blipFill>
        <p:spPr>
          <a:xfrm>
            <a:off x="5460450" y="809625"/>
            <a:ext cx="3524250" cy="3829050"/>
          </a:xfrm>
          <a:prstGeom prst="rect">
            <a:avLst/>
          </a:prstGeom>
          <a:noFill/>
          <a:ln>
            <a:noFill/>
          </a:ln>
        </p:spPr>
      </p:pic>
      <p:sp>
        <p:nvSpPr>
          <p:cNvPr id="515" name="Google Shape;515;p7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516" name="Google Shape;516;p73"/>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517" name="Google Shape;517;p73"/>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STACK: A, G, </a:t>
            </a:r>
            <a:r>
              <a:rPr b="1" lang="es" strike="sngStrike">
                <a:solidFill>
                  <a:srgbClr val="FF0000"/>
                </a:solidFill>
              </a:rPr>
              <a:t>X</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 D, X</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518" name="Google Shape;518;p73"/>
          <p:cNvSpPr/>
          <p:nvPr/>
        </p:nvSpPr>
        <p:spPr>
          <a:xfrm>
            <a:off x="5450775" y="230800"/>
            <a:ext cx="1536000" cy="1258800"/>
          </a:xfrm>
          <a:prstGeom prst="wedgeRectCallout">
            <a:avLst>
              <a:gd fmla="val -246326" name="adj1"/>
              <a:gd fmla="val 70879"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Los vecinos de X que aún no fueron visitados son...</a:t>
            </a:r>
            <a:endParaRPr/>
          </a:p>
        </p:txBody>
      </p:sp>
      <p:sp>
        <p:nvSpPr>
          <p:cNvPr id="519" name="Google Shape;519;p73"/>
          <p:cNvSpPr/>
          <p:nvPr/>
        </p:nvSpPr>
        <p:spPr>
          <a:xfrm>
            <a:off x="5154900" y="1489600"/>
            <a:ext cx="1536000" cy="1258800"/>
          </a:xfrm>
          <a:prstGeom prst="wedgeRectCallout">
            <a:avLst>
              <a:gd fmla="val -241882" name="adj1"/>
              <a:gd fmla="val 17699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Lo eliminamos del stack!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Ejemplo base</a:t>
            </a:r>
            <a:endParaRPr/>
          </a:p>
        </p:txBody>
      </p:sp>
      <p:sp>
        <p:nvSpPr>
          <p:cNvPr id="129" name="Google Shape;129;p29"/>
          <p:cNvSpPr txBox="1"/>
          <p:nvPr>
            <p:ph idx="1" type="body"/>
          </p:nvPr>
        </p:nvSpPr>
        <p:spPr>
          <a:xfrm>
            <a:off x="311700" y="1152475"/>
            <a:ext cx="4206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demostrar ambas técnicas de recorrida de grafos utilizaremos el grafo que aparece a la derecha. Notar que además es un árbol, pero los algoritmos DFS y BFS sirven para cualquier tipo de grafo (no sólo árboles).</a:t>
            </a:r>
            <a:endParaRPr/>
          </a:p>
          <a:p>
            <a:pPr indent="0" lvl="0" marL="0" rtl="0" algn="l">
              <a:spcBef>
                <a:spcPts val="1600"/>
              </a:spcBef>
              <a:spcAft>
                <a:spcPts val="1600"/>
              </a:spcAft>
              <a:buNone/>
            </a:pPr>
            <a:r>
              <a:t/>
            </a:r>
            <a:endParaRPr/>
          </a:p>
        </p:txBody>
      </p:sp>
      <p:pic>
        <p:nvPicPr>
          <p:cNvPr id="130" name="Google Shape;130;p29"/>
          <p:cNvPicPr preferRelativeResize="0"/>
          <p:nvPr/>
        </p:nvPicPr>
        <p:blipFill>
          <a:blip r:embed="rId3">
            <a:alphaModFix/>
          </a:blip>
          <a:stretch>
            <a:fillRect/>
          </a:stretch>
        </p:blipFill>
        <p:spPr>
          <a:xfrm>
            <a:off x="4874313" y="711238"/>
            <a:ext cx="3514725" cy="38576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7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525" name="Google Shape;525;p74"/>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526" name="Google Shape;526;p74"/>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STACK: A, G</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 D, X</a:t>
            </a:r>
            <a:endParaRPr>
              <a:solidFill>
                <a:schemeClr val="dk2"/>
              </a:solidFill>
            </a:endParaRPr>
          </a:p>
          <a:p>
            <a:pPr indent="0" lvl="0" marL="0" rtl="0" algn="l">
              <a:spcBef>
                <a:spcPts val="0"/>
              </a:spcBef>
              <a:spcAft>
                <a:spcPts val="0"/>
              </a:spcAft>
              <a:buNone/>
            </a:pPr>
            <a:r>
              <a:t/>
            </a:r>
            <a:endParaRPr>
              <a:solidFill>
                <a:schemeClr val="dk2"/>
              </a:solidFill>
            </a:endParaRPr>
          </a:p>
        </p:txBody>
      </p:sp>
      <p:pic>
        <p:nvPicPr>
          <p:cNvPr id="527" name="Google Shape;527;p74"/>
          <p:cNvPicPr preferRelativeResize="0"/>
          <p:nvPr/>
        </p:nvPicPr>
        <p:blipFill>
          <a:blip r:embed="rId3">
            <a:alphaModFix/>
          </a:blip>
          <a:stretch>
            <a:fillRect/>
          </a:stretch>
        </p:blipFill>
        <p:spPr>
          <a:xfrm>
            <a:off x="5308050" y="657225"/>
            <a:ext cx="3524250" cy="38290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pic>
        <p:nvPicPr>
          <p:cNvPr id="532" name="Google Shape;532;p75"/>
          <p:cNvPicPr preferRelativeResize="0"/>
          <p:nvPr/>
        </p:nvPicPr>
        <p:blipFill>
          <a:blip r:embed="rId3">
            <a:alphaModFix/>
          </a:blip>
          <a:stretch>
            <a:fillRect/>
          </a:stretch>
        </p:blipFill>
        <p:spPr>
          <a:xfrm>
            <a:off x="5308050" y="657225"/>
            <a:ext cx="3524250" cy="3829050"/>
          </a:xfrm>
          <a:prstGeom prst="rect">
            <a:avLst/>
          </a:prstGeom>
          <a:noFill/>
          <a:ln>
            <a:noFill/>
          </a:ln>
        </p:spPr>
      </p:pic>
      <p:sp>
        <p:nvSpPr>
          <p:cNvPr id="533" name="Google Shape;533;p7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534" name="Google Shape;534;p75"/>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535" name="Google Shape;535;p75"/>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STACK: A, G</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 D, X</a:t>
            </a:r>
            <a:endParaRPr>
              <a:solidFill>
                <a:schemeClr val="dk2"/>
              </a:solidFill>
            </a:endParaRPr>
          </a:p>
        </p:txBody>
      </p:sp>
      <p:sp>
        <p:nvSpPr>
          <p:cNvPr id="536" name="Google Shape;536;p75"/>
          <p:cNvSpPr/>
          <p:nvPr/>
        </p:nvSpPr>
        <p:spPr>
          <a:xfrm>
            <a:off x="5450775" y="230800"/>
            <a:ext cx="1536000" cy="1258800"/>
          </a:xfrm>
          <a:prstGeom prst="wedgeRectCallout">
            <a:avLst>
              <a:gd fmla="val -118161" name="adj1"/>
              <a:gd fmla="val 68168"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El elemento en la cima del stack es Gcc</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pic>
        <p:nvPicPr>
          <p:cNvPr id="541" name="Google Shape;541;p76"/>
          <p:cNvPicPr preferRelativeResize="0"/>
          <p:nvPr/>
        </p:nvPicPr>
        <p:blipFill>
          <a:blip r:embed="rId3">
            <a:alphaModFix/>
          </a:blip>
          <a:stretch>
            <a:fillRect/>
          </a:stretch>
        </p:blipFill>
        <p:spPr>
          <a:xfrm>
            <a:off x="5308050" y="657225"/>
            <a:ext cx="3524250" cy="3829050"/>
          </a:xfrm>
          <a:prstGeom prst="rect">
            <a:avLst/>
          </a:prstGeom>
          <a:noFill/>
          <a:ln>
            <a:noFill/>
          </a:ln>
        </p:spPr>
      </p:pic>
      <p:sp>
        <p:nvSpPr>
          <p:cNvPr id="542" name="Google Shape;542;p7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543" name="Google Shape;543;p76"/>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544" name="Google Shape;544;p76"/>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STACK: A, G</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 D, X</a:t>
            </a:r>
            <a:endParaRPr>
              <a:solidFill>
                <a:schemeClr val="dk2"/>
              </a:solidFill>
            </a:endParaRPr>
          </a:p>
        </p:txBody>
      </p:sp>
      <p:sp>
        <p:nvSpPr>
          <p:cNvPr id="545" name="Google Shape;545;p76"/>
          <p:cNvSpPr/>
          <p:nvPr/>
        </p:nvSpPr>
        <p:spPr>
          <a:xfrm>
            <a:off x="5450775" y="230800"/>
            <a:ext cx="1536000" cy="1258800"/>
          </a:xfrm>
          <a:prstGeom prst="wedgeRectCallout">
            <a:avLst>
              <a:gd fmla="val -246326" name="adj1"/>
              <a:gd fmla="val 70879"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Los vecinos de G que no han sido visitados son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pic>
        <p:nvPicPr>
          <p:cNvPr id="550" name="Google Shape;550;p77"/>
          <p:cNvPicPr preferRelativeResize="0"/>
          <p:nvPr/>
        </p:nvPicPr>
        <p:blipFill>
          <a:blip r:embed="rId3">
            <a:alphaModFix/>
          </a:blip>
          <a:stretch>
            <a:fillRect/>
          </a:stretch>
        </p:blipFill>
        <p:spPr>
          <a:xfrm>
            <a:off x="5460450" y="809625"/>
            <a:ext cx="3524250" cy="3829050"/>
          </a:xfrm>
          <a:prstGeom prst="rect">
            <a:avLst/>
          </a:prstGeom>
          <a:noFill/>
          <a:ln>
            <a:noFill/>
          </a:ln>
        </p:spPr>
      </p:pic>
      <p:sp>
        <p:nvSpPr>
          <p:cNvPr id="551" name="Google Shape;551;p7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552" name="Google Shape;552;p77"/>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553" name="Google Shape;553;p77"/>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STACK: A, </a:t>
            </a:r>
            <a:r>
              <a:rPr b="1" lang="es" strike="sngStrike">
                <a:solidFill>
                  <a:srgbClr val="FF0000"/>
                </a:solidFill>
              </a:rPr>
              <a:t>G</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 D, X</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554" name="Google Shape;554;p77"/>
          <p:cNvSpPr/>
          <p:nvPr/>
        </p:nvSpPr>
        <p:spPr>
          <a:xfrm>
            <a:off x="5450775" y="230800"/>
            <a:ext cx="1536000" cy="1258800"/>
          </a:xfrm>
          <a:prstGeom prst="wedgeRectCallout">
            <a:avLst>
              <a:gd fmla="val -246326" name="adj1"/>
              <a:gd fmla="val 70879"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Los vecinos de G que aún no fueron visitados son...</a:t>
            </a:r>
            <a:endParaRPr/>
          </a:p>
        </p:txBody>
      </p:sp>
      <p:sp>
        <p:nvSpPr>
          <p:cNvPr id="555" name="Google Shape;555;p77"/>
          <p:cNvSpPr/>
          <p:nvPr/>
        </p:nvSpPr>
        <p:spPr>
          <a:xfrm>
            <a:off x="5154900" y="1489600"/>
            <a:ext cx="1536000" cy="1258800"/>
          </a:xfrm>
          <a:prstGeom prst="wedgeRectCallout">
            <a:avLst>
              <a:gd fmla="val -241882" name="adj1"/>
              <a:gd fmla="val 17699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Lo eliminamos del stack!</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7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561" name="Google Shape;561;p78"/>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562" name="Google Shape;562;p78"/>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STACK: A</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 D, X</a:t>
            </a:r>
            <a:endParaRPr>
              <a:solidFill>
                <a:schemeClr val="dk2"/>
              </a:solidFill>
            </a:endParaRPr>
          </a:p>
          <a:p>
            <a:pPr indent="0" lvl="0" marL="0" rtl="0" algn="l">
              <a:spcBef>
                <a:spcPts val="0"/>
              </a:spcBef>
              <a:spcAft>
                <a:spcPts val="0"/>
              </a:spcAft>
              <a:buNone/>
            </a:pPr>
            <a:r>
              <a:t/>
            </a:r>
            <a:endParaRPr>
              <a:solidFill>
                <a:schemeClr val="dk2"/>
              </a:solidFill>
            </a:endParaRPr>
          </a:p>
        </p:txBody>
      </p:sp>
      <p:pic>
        <p:nvPicPr>
          <p:cNvPr id="563" name="Google Shape;563;p78"/>
          <p:cNvPicPr preferRelativeResize="0"/>
          <p:nvPr/>
        </p:nvPicPr>
        <p:blipFill>
          <a:blip r:embed="rId3">
            <a:alphaModFix/>
          </a:blip>
          <a:stretch>
            <a:fillRect/>
          </a:stretch>
        </p:blipFill>
        <p:spPr>
          <a:xfrm>
            <a:off x="5308050" y="657225"/>
            <a:ext cx="3524250" cy="38290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pic>
        <p:nvPicPr>
          <p:cNvPr id="568" name="Google Shape;568;p79"/>
          <p:cNvPicPr preferRelativeResize="0"/>
          <p:nvPr/>
        </p:nvPicPr>
        <p:blipFill>
          <a:blip r:embed="rId3">
            <a:alphaModFix/>
          </a:blip>
          <a:stretch>
            <a:fillRect/>
          </a:stretch>
        </p:blipFill>
        <p:spPr>
          <a:xfrm>
            <a:off x="5308050" y="657225"/>
            <a:ext cx="3524250" cy="3829050"/>
          </a:xfrm>
          <a:prstGeom prst="rect">
            <a:avLst/>
          </a:prstGeom>
          <a:noFill/>
          <a:ln>
            <a:noFill/>
          </a:ln>
        </p:spPr>
      </p:pic>
      <p:sp>
        <p:nvSpPr>
          <p:cNvPr id="569" name="Google Shape;569;p7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570" name="Google Shape;570;p79"/>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571" name="Google Shape;571;p79"/>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STACK: A</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 D, X</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572" name="Google Shape;572;p79"/>
          <p:cNvSpPr/>
          <p:nvPr/>
        </p:nvSpPr>
        <p:spPr>
          <a:xfrm>
            <a:off x="5450775" y="230800"/>
            <a:ext cx="1536000" cy="1258800"/>
          </a:xfrm>
          <a:prstGeom prst="wedgeRectCallout">
            <a:avLst>
              <a:gd fmla="val -118161" name="adj1"/>
              <a:gd fmla="val 68168"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El elemento en la cima del stack es A</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pic>
        <p:nvPicPr>
          <p:cNvPr id="577" name="Google Shape;577;p80"/>
          <p:cNvPicPr preferRelativeResize="0"/>
          <p:nvPr/>
        </p:nvPicPr>
        <p:blipFill>
          <a:blip r:embed="rId3">
            <a:alphaModFix/>
          </a:blip>
          <a:stretch>
            <a:fillRect/>
          </a:stretch>
        </p:blipFill>
        <p:spPr>
          <a:xfrm>
            <a:off x="5308050" y="657225"/>
            <a:ext cx="3524250" cy="3829050"/>
          </a:xfrm>
          <a:prstGeom prst="rect">
            <a:avLst/>
          </a:prstGeom>
          <a:noFill/>
          <a:ln>
            <a:noFill/>
          </a:ln>
        </p:spPr>
      </p:pic>
      <p:sp>
        <p:nvSpPr>
          <p:cNvPr id="578" name="Google Shape;578;p8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579" name="Google Shape;579;p80"/>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580" name="Google Shape;580;p80"/>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STACK: A</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 D, X</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581" name="Google Shape;581;p80"/>
          <p:cNvSpPr/>
          <p:nvPr/>
        </p:nvSpPr>
        <p:spPr>
          <a:xfrm>
            <a:off x="5450775" y="230800"/>
            <a:ext cx="1536000" cy="1258800"/>
          </a:xfrm>
          <a:prstGeom prst="wedgeRectCallout">
            <a:avLst>
              <a:gd fmla="val -246326" name="adj1"/>
              <a:gd fmla="val 70879"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El único vecino de A que no ha sido visitado es F</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pic>
        <p:nvPicPr>
          <p:cNvPr id="586" name="Google Shape;586;p81"/>
          <p:cNvPicPr preferRelativeResize="0"/>
          <p:nvPr/>
        </p:nvPicPr>
        <p:blipFill>
          <a:blip r:embed="rId3">
            <a:alphaModFix/>
          </a:blip>
          <a:stretch>
            <a:fillRect/>
          </a:stretch>
        </p:blipFill>
        <p:spPr>
          <a:xfrm>
            <a:off x="5308050" y="657225"/>
            <a:ext cx="3524250" cy="3829050"/>
          </a:xfrm>
          <a:prstGeom prst="rect">
            <a:avLst/>
          </a:prstGeom>
          <a:noFill/>
          <a:ln>
            <a:noFill/>
          </a:ln>
        </p:spPr>
      </p:pic>
      <p:sp>
        <p:nvSpPr>
          <p:cNvPr id="587" name="Google Shape;587;p8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588" name="Google Shape;588;p81"/>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589" name="Google Shape;589;p81"/>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STACK: A</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 D, X</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590" name="Google Shape;590;p81"/>
          <p:cNvSpPr/>
          <p:nvPr/>
        </p:nvSpPr>
        <p:spPr>
          <a:xfrm>
            <a:off x="5450775" y="230800"/>
            <a:ext cx="1536000" cy="1258800"/>
          </a:xfrm>
          <a:prstGeom prst="wedgeRectCallout">
            <a:avLst>
              <a:gd fmla="val -161870" name="adj1"/>
              <a:gd fmla="val 8896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Nos quedamos con F</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8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596" name="Google Shape;596;p82"/>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597" name="Google Shape;597;p82"/>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STACK: A, F</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 D, X, F</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pic>
        <p:nvPicPr>
          <p:cNvPr id="598" name="Google Shape;598;p82"/>
          <p:cNvPicPr preferRelativeResize="0"/>
          <p:nvPr/>
        </p:nvPicPr>
        <p:blipFill>
          <a:blip r:embed="rId3">
            <a:alphaModFix/>
          </a:blip>
          <a:stretch>
            <a:fillRect/>
          </a:stretch>
        </p:blipFill>
        <p:spPr>
          <a:xfrm>
            <a:off x="5398200" y="442320"/>
            <a:ext cx="3434100" cy="375223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8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604" name="Google Shape;604;p83"/>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605" name="Google Shape;605;p83"/>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STACK: A, F</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 D, X, F</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pic>
        <p:nvPicPr>
          <p:cNvPr id="606" name="Google Shape;606;p83"/>
          <p:cNvPicPr preferRelativeResize="0"/>
          <p:nvPr/>
        </p:nvPicPr>
        <p:blipFill>
          <a:blip r:embed="rId3">
            <a:alphaModFix/>
          </a:blip>
          <a:stretch>
            <a:fillRect/>
          </a:stretch>
        </p:blipFill>
        <p:spPr>
          <a:xfrm>
            <a:off x="5398200" y="442320"/>
            <a:ext cx="3434100" cy="3752230"/>
          </a:xfrm>
          <a:prstGeom prst="rect">
            <a:avLst/>
          </a:prstGeom>
          <a:noFill/>
          <a:ln>
            <a:noFill/>
          </a:ln>
        </p:spPr>
      </p:pic>
      <p:sp>
        <p:nvSpPr>
          <p:cNvPr id="607" name="Google Shape;607;p83"/>
          <p:cNvSpPr/>
          <p:nvPr/>
        </p:nvSpPr>
        <p:spPr>
          <a:xfrm>
            <a:off x="5450775" y="230800"/>
            <a:ext cx="1536000" cy="1258800"/>
          </a:xfrm>
          <a:prstGeom prst="wedgeRectCallout">
            <a:avLst>
              <a:gd fmla="val -118161" name="adj1"/>
              <a:gd fmla="val 68168"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El elemento en la cima del stack es 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3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136" name="Google Shape;136;p30"/>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Empiezo por A</a:t>
            </a:r>
            <a:endParaRPr/>
          </a:p>
          <a:p>
            <a:pPr indent="0" lvl="0" marL="0" rtl="0" algn="l">
              <a:spcBef>
                <a:spcPts val="1600"/>
              </a:spcBef>
              <a:spcAft>
                <a:spcPts val="1600"/>
              </a:spcAft>
              <a:buNone/>
            </a:pPr>
            <a:r>
              <a:rPr lang="es"/>
              <a:t>Idea básica: siempre que pueda “descender” un nivel (alejarme de A)  lo voy a hacer. Por eso se llama “buscar primero en profundidad”.</a:t>
            </a:r>
            <a:endParaRPr/>
          </a:p>
        </p:txBody>
      </p:sp>
      <p:pic>
        <p:nvPicPr>
          <p:cNvPr id="137" name="Google Shape;137;p30"/>
          <p:cNvPicPr preferRelativeResize="0"/>
          <p:nvPr/>
        </p:nvPicPr>
        <p:blipFill>
          <a:blip r:embed="rId3">
            <a:alphaModFix/>
          </a:blip>
          <a:stretch>
            <a:fillRect/>
          </a:stretch>
        </p:blipFill>
        <p:spPr>
          <a:xfrm>
            <a:off x="4874313" y="711238"/>
            <a:ext cx="3514725" cy="38576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Google Shape;612;p8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613" name="Google Shape;613;p84"/>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614" name="Google Shape;614;p84"/>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STACK: A, </a:t>
            </a:r>
            <a:r>
              <a:rPr b="1" lang="es" strike="sngStrike">
                <a:solidFill>
                  <a:srgbClr val="FF0000"/>
                </a:solidFill>
              </a:rPr>
              <a:t>F</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 D, X, F</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pic>
        <p:nvPicPr>
          <p:cNvPr id="615" name="Google Shape;615;p84"/>
          <p:cNvPicPr preferRelativeResize="0"/>
          <p:nvPr/>
        </p:nvPicPr>
        <p:blipFill>
          <a:blip r:embed="rId3">
            <a:alphaModFix/>
          </a:blip>
          <a:stretch>
            <a:fillRect/>
          </a:stretch>
        </p:blipFill>
        <p:spPr>
          <a:xfrm>
            <a:off x="5398200" y="442320"/>
            <a:ext cx="3434100" cy="3752230"/>
          </a:xfrm>
          <a:prstGeom prst="rect">
            <a:avLst/>
          </a:prstGeom>
          <a:noFill/>
          <a:ln>
            <a:noFill/>
          </a:ln>
        </p:spPr>
      </p:pic>
      <p:sp>
        <p:nvSpPr>
          <p:cNvPr id="616" name="Google Shape;616;p84"/>
          <p:cNvSpPr/>
          <p:nvPr/>
        </p:nvSpPr>
        <p:spPr>
          <a:xfrm>
            <a:off x="5450775" y="230800"/>
            <a:ext cx="1536000" cy="1258800"/>
          </a:xfrm>
          <a:prstGeom prst="wedgeRectCallout">
            <a:avLst>
              <a:gd fmla="val -246326" name="adj1"/>
              <a:gd fmla="val 70879"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Los vecinos de F que aún no fueron visitados son...</a:t>
            </a:r>
            <a:endParaRPr/>
          </a:p>
        </p:txBody>
      </p:sp>
      <p:sp>
        <p:nvSpPr>
          <p:cNvPr id="617" name="Google Shape;617;p84"/>
          <p:cNvSpPr/>
          <p:nvPr/>
        </p:nvSpPr>
        <p:spPr>
          <a:xfrm>
            <a:off x="5154900" y="1489600"/>
            <a:ext cx="1536000" cy="1258800"/>
          </a:xfrm>
          <a:prstGeom prst="wedgeRectCallout">
            <a:avLst>
              <a:gd fmla="val -241882" name="adj1"/>
              <a:gd fmla="val 17699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Lo eliminamos del stack!</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Google Shape;622;p8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623" name="Google Shape;623;p85"/>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624" name="Google Shape;624;p85"/>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STACK: A</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 D, X, F</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pic>
        <p:nvPicPr>
          <p:cNvPr id="625" name="Google Shape;625;p85"/>
          <p:cNvPicPr preferRelativeResize="0"/>
          <p:nvPr/>
        </p:nvPicPr>
        <p:blipFill>
          <a:blip r:embed="rId3">
            <a:alphaModFix/>
          </a:blip>
          <a:stretch>
            <a:fillRect/>
          </a:stretch>
        </p:blipFill>
        <p:spPr>
          <a:xfrm>
            <a:off x="5398200" y="442320"/>
            <a:ext cx="3434100" cy="375223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8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631" name="Google Shape;631;p86"/>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632" name="Google Shape;632;p86"/>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STACK: A, F</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 D, X, F</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pic>
        <p:nvPicPr>
          <p:cNvPr id="633" name="Google Shape;633;p86"/>
          <p:cNvPicPr preferRelativeResize="0"/>
          <p:nvPr/>
        </p:nvPicPr>
        <p:blipFill>
          <a:blip r:embed="rId3">
            <a:alphaModFix/>
          </a:blip>
          <a:stretch>
            <a:fillRect/>
          </a:stretch>
        </p:blipFill>
        <p:spPr>
          <a:xfrm>
            <a:off x="5398200" y="442320"/>
            <a:ext cx="3434100" cy="3752230"/>
          </a:xfrm>
          <a:prstGeom prst="rect">
            <a:avLst/>
          </a:prstGeom>
          <a:noFill/>
          <a:ln>
            <a:noFill/>
          </a:ln>
        </p:spPr>
      </p:pic>
      <p:sp>
        <p:nvSpPr>
          <p:cNvPr id="634" name="Google Shape;634;p86"/>
          <p:cNvSpPr/>
          <p:nvPr/>
        </p:nvSpPr>
        <p:spPr>
          <a:xfrm>
            <a:off x="5450775" y="230800"/>
            <a:ext cx="1536000" cy="1258800"/>
          </a:xfrm>
          <a:prstGeom prst="wedgeRectCallout">
            <a:avLst>
              <a:gd fmla="val -118161" name="adj1"/>
              <a:gd fmla="val 68168"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El elemento en la cima del stack es A</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8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640" name="Google Shape;640;p87"/>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Si no hay más elementos en el stack, se terminó de visitar todos los nodos de esta componente conexa.</a:t>
            </a:r>
            <a:endParaRPr sz="1400"/>
          </a:p>
          <a:p>
            <a:pPr indent="0" lvl="0" marL="0" rtl="0" algn="l">
              <a:spcBef>
                <a:spcPts val="1600"/>
              </a:spcBef>
              <a:spcAft>
                <a:spcPts val="1600"/>
              </a:spcAft>
              <a:buNone/>
            </a:pPr>
            <a:r>
              <a:t/>
            </a:r>
            <a:endParaRPr sz="1400"/>
          </a:p>
        </p:txBody>
      </p:sp>
      <p:sp>
        <p:nvSpPr>
          <p:cNvPr id="641" name="Google Shape;641;p87"/>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STACK: </a:t>
            </a:r>
            <a:r>
              <a:rPr b="1" lang="es" strike="sngStrike">
                <a:solidFill>
                  <a:srgbClr val="FF0000"/>
                </a:solidFill>
              </a:rPr>
              <a:t>A</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 D, X, F</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pic>
        <p:nvPicPr>
          <p:cNvPr id="642" name="Google Shape;642;p87"/>
          <p:cNvPicPr preferRelativeResize="0"/>
          <p:nvPr/>
        </p:nvPicPr>
        <p:blipFill>
          <a:blip r:embed="rId3">
            <a:alphaModFix/>
          </a:blip>
          <a:stretch>
            <a:fillRect/>
          </a:stretch>
        </p:blipFill>
        <p:spPr>
          <a:xfrm>
            <a:off x="5398200" y="442320"/>
            <a:ext cx="3434100" cy="3752230"/>
          </a:xfrm>
          <a:prstGeom prst="rect">
            <a:avLst/>
          </a:prstGeom>
          <a:noFill/>
          <a:ln>
            <a:noFill/>
          </a:ln>
        </p:spPr>
      </p:pic>
      <p:sp>
        <p:nvSpPr>
          <p:cNvPr id="643" name="Google Shape;643;p87"/>
          <p:cNvSpPr/>
          <p:nvPr/>
        </p:nvSpPr>
        <p:spPr>
          <a:xfrm>
            <a:off x="5450775" y="230800"/>
            <a:ext cx="1536000" cy="1258800"/>
          </a:xfrm>
          <a:prstGeom prst="wedgeRectCallout">
            <a:avLst>
              <a:gd fmla="val -246326" name="adj1"/>
              <a:gd fmla="val 70879"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Los vecinos de A que aún no fueron visitados son...</a:t>
            </a:r>
            <a:endParaRPr/>
          </a:p>
        </p:txBody>
      </p:sp>
      <p:sp>
        <p:nvSpPr>
          <p:cNvPr id="644" name="Google Shape;644;p87"/>
          <p:cNvSpPr/>
          <p:nvPr/>
        </p:nvSpPr>
        <p:spPr>
          <a:xfrm>
            <a:off x="5154900" y="1489600"/>
            <a:ext cx="1536000" cy="1258800"/>
          </a:xfrm>
          <a:prstGeom prst="wedgeRectCallout">
            <a:avLst>
              <a:gd fmla="val -241882" name="adj1"/>
              <a:gd fmla="val 17699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Lo eliminamos del stack!</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8" name="Shape 648"/>
        <p:cNvGrpSpPr/>
        <p:nvPr/>
      </p:nvGrpSpPr>
      <p:grpSpPr>
        <a:xfrm>
          <a:off x="0" y="0"/>
          <a:ext cx="0" cy="0"/>
          <a:chOff x="0" y="0"/>
          <a:chExt cx="0" cy="0"/>
        </a:xfrm>
      </p:grpSpPr>
      <p:sp>
        <p:nvSpPr>
          <p:cNvPr id="649" name="Google Shape;649;p8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650" name="Google Shape;650;p88"/>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 </a:t>
            </a:r>
            <a:endParaRPr sz="1400"/>
          </a:p>
          <a:p>
            <a:pPr indent="-317500" lvl="0" marL="457200" rtl="0" algn="l">
              <a:spcBef>
                <a:spcPts val="0"/>
              </a:spcBef>
              <a:spcAft>
                <a:spcPts val="0"/>
              </a:spcAft>
              <a:buSzPts val="1400"/>
              <a:buAutoNum type="arabicPeriod"/>
            </a:pPr>
            <a:r>
              <a:rPr lang="es" sz="1400"/>
              <a:t>Lo marcamos como visitado y lo agregamos al stack.</a:t>
            </a:r>
            <a:endParaRPr sz="1400"/>
          </a:p>
          <a:p>
            <a:pPr indent="-317500" lvl="0" marL="457200" rtl="0" algn="l">
              <a:spcBef>
                <a:spcPts val="0"/>
              </a:spcBef>
              <a:spcAft>
                <a:spcPts val="0"/>
              </a:spcAft>
              <a:buSzPts val="1400"/>
              <a:buAutoNum type="arabicPeriod"/>
            </a:pPr>
            <a:r>
              <a:rPr lang="es" sz="1400"/>
              <a:t>Repetir los pasos 2 y 3, de modo que cuando no se pueda realizar el paso 2, eliminamos del stack al vértice que está en la cima. </a:t>
            </a:r>
            <a:r>
              <a:rPr b="1" lang="es" sz="1400"/>
              <a:t>Si no hay más elementos en el stack, se terminó de visitar todos los nodos de esta componente conexa.</a:t>
            </a:r>
            <a:endParaRPr b="1" sz="1400"/>
          </a:p>
          <a:p>
            <a:pPr indent="0" lvl="0" marL="0" rtl="0" algn="l">
              <a:spcBef>
                <a:spcPts val="1600"/>
              </a:spcBef>
              <a:spcAft>
                <a:spcPts val="1600"/>
              </a:spcAft>
              <a:buNone/>
            </a:pPr>
            <a:r>
              <a:t/>
            </a:r>
            <a:endParaRPr sz="1400"/>
          </a:p>
        </p:txBody>
      </p:sp>
      <p:sp>
        <p:nvSpPr>
          <p:cNvPr id="651" name="Google Shape;651;p88"/>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STACK: </a:t>
            </a:r>
            <a:endParaRPr b="1" strike="sngStrike">
              <a:solidFill>
                <a:srgbClr val="FF0000"/>
              </a:solidFill>
            </a:endParaRPr>
          </a:p>
          <a:p>
            <a:pPr indent="0" lvl="0" marL="0" rtl="0" algn="l">
              <a:spcBef>
                <a:spcPts val="0"/>
              </a:spcBef>
              <a:spcAft>
                <a:spcPts val="0"/>
              </a:spcAft>
              <a:buNone/>
            </a:pPr>
            <a:r>
              <a:rPr lang="es">
                <a:solidFill>
                  <a:schemeClr val="dk2"/>
                </a:solidFill>
              </a:rPr>
              <a:t>RESULTADO: A, G, B, U, Z, D, X, F</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pic>
        <p:nvPicPr>
          <p:cNvPr id="652" name="Google Shape;652;p88"/>
          <p:cNvPicPr preferRelativeResize="0"/>
          <p:nvPr/>
        </p:nvPicPr>
        <p:blipFill>
          <a:blip r:embed="rId3">
            <a:alphaModFix/>
          </a:blip>
          <a:stretch>
            <a:fillRect/>
          </a:stretch>
        </p:blipFill>
        <p:spPr>
          <a:xfrm>
            <a:off x="5398200" y="442320"/>
            <a:ext cx="3434100" cy="375223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Google Shape;657;p8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a:t>
            </a:r>
            <a:r>
              <a:rPr lang="es"/>
              <a:t>FS</a:t>
            </a:r>
            <a:endParaRPr/>
          </a:p>
        </p:txBody>
      </p:sp>
      <p:sp>
        <p:nvSpPr>
          <p:cNvPr id="658" name="Google Shape;658;p89"/>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Empiezo por A</a:t>
            </a:r>
            <a:endParaRPr/>
          </a:p>
          <a:p>
            <a:pPr indent="0" lvl="0" marL="0" rtl="0" algn="l">
              <a:spcBef>
                <a:spcPts val="1600"/>
              </a:spcBef>
              <a:spcAft>
                <a:spcPts val="1600"/>
              </a:spcAft>
              <a:buNone/>
            </a:pPr>
            <a:r>
              <a:rPr lang="es"/>
              <a:t>Idea básica: Primero voy a procesar todos los vecinos no procesados de A y recién después me voy a alejar de este nodo inicial.</a:t>
            </a:r>
            <a:endParaRPr/>
          </a:p>
        </p:txBody>
      </p:sp>
      <p:pic>
        <p:nvPicPr>
          <p:cNvPr id="659" name="Google Shape;659;p89"/>
          <p:cNvPicPr preferRelativeResize="0"/>
          <p:nvPr/>
        </p:nvPicPr>
        <p:blipFill>
          <a:blip r:embed="rId3">
            <a:alphaModFix/>
          </a:blip>
          <a:stretch>
            <a:fillRect/>
          </a:stretch>
        </p:blipFill>
        <p:spPr>
          <a:xfrm>
            <a:off x="4874313" y="711238"/>
            <a:ext cx="3514725" cy="38576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Google Shape;664;p9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BFS</a:t>
            </a:r>
            <a:endParaRPr/>
          </a:p>
        </p:txBody>
      </p:sp>
      <p:sp>
        <p:nvSpPr>
          <p:cNvPr id="665" name="Google Shape;665;p90"/>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Empiezo por A</a:t>
            </a:r>
            <a:endParaRPr/>
          </a:p>
          <a:p>
            <a:pPr indent="0" lvl="0" marL="0" rtl="0" algn="l">
              <a:spcBef>
                <a:spcPts val="1600"/>
              </a:spcBef>
              <a:spcAft>
                <a:spcPts val="0"/>
              </a:spcAft>
              <a:buNone/>
            </a:pPr>
            <a:r>
              <a:rPr lang="es"/>
              <a:t>Idea básica: Primero voy a procesar todos los vecinos no procesados de A y recién después me voy a alejar de este nodo inicial.</a:t>
            </a:r>
            <a:endParaRPr/>
          </a:p>
          <a:p>
            <a:pPr indent="0" lvl="0" marL="0" rtl="0" algn="l">
              <a:spcBef>
                <a:spcPts val="1600"/>
              </a:spcBef>
              <a:spcAft>
                <a:spcPts val="0"/>
              </a:spcAft>
              <a:buNone/>
            </a:pPr>
            <a:r>
              <a:rPr lang="es"/>
              <a:t>Ahora utilizaremos una Cola para ir almacenando los vértices que queremos procesar en el futuro:</a:t>
            </a:r>
            <a:endParaRPr/>
          </a:p>
          <a:p>
            <a:pPr indent="0" lvl="0" marL="0" rtl="0" algn="l">
              <a:spcBef>
                <a:spcPts val="1600"/>
              </a:spcBef>
              <a:spcAft>
                <a:spcPts val="1600"/>
              </a:spcAft>
              <a:buNone/>
            </a:pPr>
            <a:r>
              <a:t/>
            </a:r>
            <a:endParaRPr/>
          </a:p>
        </p:txBody>
      </p:sp>
      <p:pic>
        <p:nvPicPr>
          <p:cNvPr id="666" name="Google Shape;666;p90"/>
          <p:cNvPicPr preferRelativeResize="0"/>
          <p:nvPr/>
        </p:nvPicPr>
        <p:blipFill>
          <a:blip r:embed="rId3">
            <a:alphaModFix/>
          </a:blip>
          <a:stretch>
            <a:fillRect/>
          </a:stretch>
        </p:blipFill>
        <p:spPr>
          <a:xfrm>
            <a:off x="4874313" y="711238"/>
            <a:ext cx="3514725" cy="3857625"/>
          </a:xfrm>
          <a:prstGeom prst="rect">
            <a:avLst/>
          </a:prstGeom>
          <a:noFill/>
          <a:ln>
            <a:noFill/>
          </a:ln>
        </p:spPr>
      </p:pic>
      <p:sp>
        <p:nvSpPr>
          <p:cNvPr id="667" name="Google Shape;667;p90"/>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COLA</a:t>
            </a:r>
            <a:r>
              <a:rPr lang="es">
                <a:solidFill>
                  <a:schemeClr val="dk2"/>
                </a:solidFill>
              </a:rPr>
              <a:t>:</a:t>
            </a:r>
            <a:endParaRPr>
              <a:solidFill>
                <a:schemeClr val="dk2"/>
              </a:solidFill>
            </a:endParaRPr>
          </a:p>
          <a:p>
            <a:pPr indent="0" lvl="0" marL="0" rtl="0" algn="l">
              <a:spcBef>
                <a:spcPts val="0"/>
              </a:spcBef>
              <a:spcAft>
                <a:spcPts val="0"/>
              </a:spcAft>
              <a:buNone/>
            </a:pPr>
            <a:r>
              <a:rPr lang="es">
                <a:solidFill>
                  <a:schemeClr val="dk2"/>
                </a:solidFill>
              </a:rPr>
              <a:t>RESULTADO:</a:t>
            </a:r>
            <a:endParaRPr>
              <a:solidFill>
                <a:schemeClr val="dk2"/>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Google Shape;672;p9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a:t>
            </a:r>
            <a:r>
              <a:rPr lang="es"/>
              <a:t>FS</a:t>
            </a:r>
            <a:endParaRPr/>
          </a:p>
        </p:txBody>
      </p:sp>
      <p:sp>
        <p:nvSpPr>
          <p:cNvPr id="673" name="Google Shape;673;p91"/>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 la cola.</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400"/>
          </a:p>
        </p:txBody>
      </p:sp>
      <p:pic>
        <p:nvPicPr>
          <p:cNvPr id="674" name="Google Shape;674;p91"/>
          <p:cNvPicPr preferRelativeResize="0"/>
          <p:nvPr/>
        </p:nvPicPr>
        <p:blipFill>
          <a:blip r:embed="rId3">
            <a:alphaModFix/>
          </a:blip>
          <a:stretch>
            <a:fillRect/>
          </a:stretch>
        </p:blipFill>
        <p:spPr>
          <a:xfrm>
            <a:off x="5148075" y="742875"/>
            <a:ext cx="3443643" cy="3770275"/>
          </a:xfrm>
          <a:prstGeom prst="rect">
            <a:avLst/>
          </a:prstGeom>
          <a:noFill/>
          <a:ln>
            <a:noFill/>
          </a:ln>
        </p:spPr>
      </p:pic>
      <p:sp>
        <p:nvSpPr>
          <p:cNvPr id="675" name="Google Shape;675;p91"/>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COLA</a:t>
            </a:r>
            <a:r>
              <a:rPr lang="es"/>
              <a:t>: A</a:t>
            </a:r>
            <a:endParaRPr/>
          </a:p>
          <a:p>
            <a:pPr indent="0" lvl="0" marL="0" rtl="0" algn="l">
              <a:spcBef>
                <a:spcPts val="0"/>
              </a:spcBef>
              <a:spcAft>
                <a:spcPts val="0"/>
              </a:spcAft>
              <a:buNone/>
            </a:pPr>
            <a:r>
              <a:rPr lang="es"/>
              <a:t>RESULTADO: A</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9" name="Shape 679"/>
        <p:cNvGrpSpPr/>
        <p:nvPr/>
      </p:nvGrpSpPr>
      <p:grpSpPr>
        <a:xfrm>
          <a:off x="0" y="0"/>
          <a:ext cx="0" cy="0"/>
          <a:chOff x="0" y="0"/>
          <a:chExt cx="0" cy="0"/>
        </a:xfrm>
      </p:grpSpPr>
      <p:sp>
        <p:nvSpPr>
          <p:cNvPr id="680" name="Google Shape;680;p9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BFS</a:t>
            </a:r>
            <a:endParaRPr/>
          </a:p>
        </p:txBody>
      </p:sp>
      <p:sp>
        <p:nvSpPr>
          <p:cNvPr id="681" name="Google Shape;681;p92"/>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 la cola.</a:t>
            </a:r>
            <a:endParaRPr sz="1400"/>
          </a:p>
          <a:p>
            <a:pPr indent="-317500" lvl="0" marL="457200" rtl="0" algn="l">
              <a:spcBef>
                <a:spcPts val="0"/>
              </a:spcBef>
              <a:spcAft>
                <a:spcPts val="0"/>
              </a:spcAft>
              <a:buSzPts val="1400"/>
              <a:buAutoNum type="arabicPeriod"/>
            </a:pPr>
            <a:r>
              <a:rPr lang="es" sz="1400"/>
              <a:t>Desencolar un elemento de la cola, el nodo “actual”.</a:t>
            </a:r>
            <a:endParaRPr sz="1400"/>
          </a:p>
          <a:p>
            <a:pPr indent="-317500" lvl="0" marL="457200" rtl="0" algn="l">
              <a:spcBef>
                <a:spcPts val="0"/>
              </a:spcBef>
              <a:spcAft>
                <a:spcPts val="0"/>
              </a:spcAft>
              <a:buSzPts val="1400"/>
              <a:buAutoNum type="arabicPeriod"/>
            </a:pPr>
            <a:r>
              <a:rPr lang="es" sz="1400"/>
              <a:t>Por cada vecino del nodo actual que no haya sido visitado:</a:t>
            </a:r>
            <a:endParaRPr sz="1400"/>
          </a:p>
          <a:p>
            <a:pPr indent="-317500" lvl="1" marL="914400" rtl="0" algn="l">
              <a:spcBef>
                <a:spcPts val="0"/>
              </a:spcBef>
              <a:spcAft>
                <a:spcPts val="0"/>
              </a:spcAft>
              <a:buSzPts val="1400"/>
              <a:buAutoNum type="alphaLcPeriod"/>
            </a:pPr>
            <a:r>
              <a:rPr lang="es"/>
              <a:t>Lo agregamos a la cola</a:t>
            </a:r>
            <a:endParaRPr/>
          </a:p>
          <a:p>
            <a:pPr indent="-317500" lvl="1" marL="914400" rtl="0" algn="l">
              <a:spcBef>
                <a:spcPts val="0"/>
              </a:spcBef>
              <a:spcAft>
                <a:spcPts val="0"/>
              </a:spcAft>
              <a:buSzPts val="1400"/>
              <a:buAutoNum type="alphaLcPeriod"/>
            </a:pPr>
            <a:r>
              <a:rPr lang="es"/>
              <a:t>Lo marcamos como visitado</a:t>
            </a:r>
            <a:endParaRPr/>
          </a:p>
          <a:p>
            <a:pPr indent="-317500" lvl="0" marL="457200" rtl="0" algn="l">
              <a:spcBef>
                <a:spcPts val="0"/>
              </a:spcBef>
              <a:spcAft>
                <a:spcPts val="0"/>
              </a:spcAft>
              <a:buSzPts val="1400"/>
              <a:buAutoNum type="arabicPeriod"/>
            </a:pPr>
            <a:r>
              <a:rPr lang="es" sz="1400"/>
              <a:t>Repetir los pasos 2 y 3 hasta que la cola esté vacía.</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400"/>
          </a:p>
        </p:txBody>
      </p:sp>
      <p:pic>
        <p:nvPicPr>
          <p:cNvPr id="682" name="Google Shape;682;p92"/>
          <p:cNvPicPr preferRelativeResize="0"/>
          <p:nvPr/>
        </p:nvPicPr>
        <p:blipFill>
          <a:blip r:embed="rId3">
            <a:alphaModFix/>
          </a:blip>
          <a:stretch>
            <a:fillRect/>
          </a:stretch>
        </p:blipFill>
        <p:spPr>
          <a:xfrm>
            <a:off x="5148075" y="742875"/>
            <a:ext cx="3443643" cy="3770275"/>
          </a:xfrm>
          <a:prstGeom prst="rect">
            <a:avLst/>
          </a:prstGeom>
          <a:noFill/>
          <a:ln>
            <a:noFill/>
          </a:ln>
        </p:spPr>
      </p:pic>
      <p:sp>
        <p:nvSpPr>
          <p:cNvPr id="683" name="Google Shape;683;p92"/>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COLA:</a:t>
            </a:r>
            <a:endParaRPr/>
          </a:p>
          <a:p>
            <a:pPr indent="0" lvl="0" marL="0" rtl="0" algn="l">
              <a:spcBef>
                <a:spcPts val="0"/>
              </a:spcBef>
              <a:spcAft>
                <a:spcPts val="0"/>
              </a:spcAft>
              <a:buNone/>
            </a:pPr>
            <a:r>
              <a:rPr lang="es"/>
              <a:t>RESULTADO: A</a:t>
            </a:r>
            <a:endParaRPr/>
          </a:p>
        </p:txBody>
      </p:sp>
      <p:sp>
        <p:nvSpPr>
          <p:cNvPr id="684" name="Google Shape;684;p92"/>
          <p:cNvSpPr/>
          <p:nvPr/>
        </p:nvSpPr>
        <p:spPr>
          <a:xfrm>
            <a:off x="5029700" y="842100"/>
            <a:ext cx="1536300" cy="864900"/>
          </a:xfrm>
          <a:prstGeom prst="wedgeRectCallout">
            <a:avLst>
              <a:gd fmla="val -72221" name="adj1"/>
              <a:gd fmla="val 55252"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El nodo actual es A. (notar que ya no está en la cola).</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Google Shape;689;p9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BFS</a:t>
            </a:r>
            <a:endParaRPr/>
          </a:p>
        </p:txBody>
      </p:sp>
      <p:sp>
        <p:nvSpPr>
          <p:cNvPr id="690" name="Google Shape;690;p93"/>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 la cola.</a:t>
            </a:r>
            <a:endParaRPr sz="1400"/>
          </a:p>
          <a:p>
            <a:pPr indent="-317500" lvl="0" marL="457200" rtl="0" algn="l">
              <a:spcBef>
                <a:spcPts val="0"/>
              </a:spcBef>
              <a:spcAft>
                <a:spcPts val="0"/>
              </a:spcAft>
              <a:buSzPts val="1400"/>
              <a:buAutoNum type="arabicPeriod"/>
            </a:pPr>
            <a:r>
              <a:rPr lang="es" sz="1400"/>
              <a:t>Desencolar un elemento de la cola, el nodo “actual”.</a:t>
            </a:r>
            <a:endParaRPr sz="1400"/>
          </a:p>
          <a:p>
            <a:pPr indent="-317500" lvl="0" marL="457200" rtl="0" algn="l">
              <a:spcBef>
                <a:spcPts val="0"/>
              </a:spcBef>
              <a:spcAft>
                <a:spcPts val="0"/>
              </a:spcAft>
              <a:buSzPts val="1400"/>
              <a:buAutoNum type="arabicPeriod"/>
            </a:pPr>
            <a:r>
              <a:rPr lang="es" sz="1400"/>
              <a:t>Por cada vecino del nodo actual que no haya sido visitado:</a:t>
            </a:r>
            <a:endParaRPr sz="1400"/>
          </a:p>
          <a:p>
            <a:pPr indent="-317500" lvl="1" marL="914400" rtl="0" algn="l">
              <a:spcBef>
                <a:spcPts val="0"/>
              </a:spcBef>
              <a:spcAft>
                <a:spcPts val="0"/>
              </a:spcAft>
              <a:buSzPts val="1400"/>
              <a:buAutoNum type="alphaLcPeriod"/>
            </a:pPr>
            <a:r>
              <a:rPr lang="es"/>
              <a:t>Lo agregamos a la cola</a:t>
            </a:r>
            <a:endParaRPr/>
          </a:p>
          <a:p>
            <a:pPr indent="-317500" lvl="1" marL="914400" rtl="0" algn="l">
              <a:spcBef>
                <a:spcPts val="0"/>
              </a:spcBef>
              <a:spcAft>
                <a:spcPts val="0"/>
              </a:spcAft>
              <a:buSzPts val="1400"/>
              <a:buAutoNum type="alphaLcPeriod"/>
            </a:pPr>
            <a:r>
              <a:rPr lang="es"/>
              <a:t>Lo marcamos como visitado</a:t>
            </a:r>
            <a:endParaRPr/>
          </a:p>
          <a:p>
            <a:pPr indent="-317500" lvl="0" marL="457200" rtl="0" algn="l">
              <a:spcBef>
                <a:spcPts val="0"/>
              </a:spcBef>
              <a:spcAft>
                <a:spcPts val="0"/>
              </a:spcAft>
              <a:buSzPts val="1400"/>
              <a:buAutoNum type="arabicPeriod"/>
            </a:pPr>
            <a:r>
              <a:rPr lang="es" sz="1400"/>
              <a:t>Repetir los pasos 2 y 3 hasta que la cola esté vacía.</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400"/>
          </a:p>
        </p:txBody>
      </p:sp>
      <p:pic>
        <p:nvPicPr>
          <p:cNvPr id="691" name="Google Shape;691;p93"/>
          <p:cNvPicPr preferRelativeResize="0"/>
          <p:nvPr/>
        </p:nvPicPr>
        <p:blipFill>
          <a:blip r:embed="rId3">
            <a:alphaModFix/>
          </a:blip>
          <a:stretch>
            <a:fillRect/>
          </a:stretch>
        </p:blipFill>
        <p:spPr>
          <a:xfrm>
            <a:off x="5388650" y="842100"/>
            <a:ext cx="3443643" cy="3770275"/>
          </a:xfrm>
          <a:prstGeom prst="rect">
            <a:avLst/>
          </a:prstGeom>
          <a:noFill/>
          <a:ln>
            <a:noFill/>
          </a:ln>
        </p:spPr>
      </p:pic>
      <p:sp>
        <p:nvSpPr>
          <p:cNvPr id="692" name="Google Shape;692;p93"/>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COLA:</a:t>
            </a:r>
            <a:endParaRPr/>
          </a:p>
          <a:p>
            <a:pPr indent="0" lvl="0" marL="0" rtl="0" algn="l">
              <a:spcBef>
                <a:spcPts val="0"/>
              </a:spcBef>
              <a:spcAft>
                <a:spcPts val="0"/>
              </a:spcAft>
              <a:buNone/>
            </a:pPr>
            <a:r>
              <a:rPr lang="es"/>
              <a:t>RESULTADO: A</a:t>
            </a:r>
            <a:endParaRPr/>
          </a:p>
        </p:txBody>
      </p:sp>
      <p:sp>
        <p:nvSpPr>
          <p:cNvPr id="693" name="Google Shape;693;p93"/>
          <p:cNvSpPr/>
          <p:nvPr/>
        </p:nvSpPr>
        <p:spPr>
          <a:xfrm>
            <a:off x="5029700" y="842100"/>
            <a:ext cx="1536300" cy="864900"/>
          </a:xfrm>
          <a:prstGeom prst="wedgeRectCallout">
            <a:avLst>
              <a:gd fmla="val -76665" name="adj1"/>
              <a:gd fmla="val 101301"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Los vecinos de A que no han sido visitados son G y F.</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3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143" name="Google Shape;143;p31"/>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Empiezo por A</a:t>
            </a:r>
            <a:endParaRPr/>
          </a:p>
          <a:p>
            <a:pPr indent="0" lvl="0" marL="0" rtl="0" algn="l">
              <a:spcBef>
                <a:spcPts val="1600"/>
              </a:spcBef>
              <a:spcAft>
                <a:spcPts val="0"/>
              </a:spcAft>
              <a:buNone/>
            </a:pPr>
            <a:r>
              <a:rPr lang="es"/>
              <a:t>Idea básica: siempre que pueda “descender” un nivel (alejarme de A)  lo voy a hacer. Por eso se llama “buscar primero en profundidad”.</a:t>
            </a:r>
            <a:endParaRPr/>
          </a:p>
          <a:p>
            <a:pPr indent="0" lvl="0" marL="0" rtl="0" algn="l">
              <a:spcBef>
                <a:spcPts val="1600"/>
              </a:spcBef>
              <a:spcAft>
                <a:spcPts val="1600"/>
              </a:spcAft>
              <a:buNone/>
            </a:pPr>
            <a:r>
              <a:rPr lang="es"/>
              <a:t>Utilizaremos un stack para ir almacenando los nodos que queremos procesar en el futuro.</a:t>
            </a:r>
            <a:endParaRPr/>
          </a:p>
        </p:txBody>
      </p:sp>
      <p:pic>
        <p:nvPicPr>
          <p:cNvPr id="144" name="Google Shape;144;p31"/>
          <p:cNvPicPr preferRelativeResize="0"/>
          <p:nvPr/>
        </p:nvPicPr>
        <p:blipFill>
          <a:blip r:embed="rId3">
            <a:alphaModFix/>
          </a:blip>
          <a:stretch>
            <a:fillRect/>
          </a:stretch>
        </p:blipFill>
        <p:spPr>
          <a:xfrm>
            <a:off x="4874313" y="711238"/>
            <a:ext cx="3514725" cy="3857625"/>
          </a:xfrm>
          <a:prstGeom prst="rect">
            <a:avLst/>
          </a:prstGeom>
          <a:noFill/>
          <a:ln>
            <a:noFill/>
          </a:ln>
        </p:spPr>
      </p:pic>
      <p:sp>
        <p:nvSpPr>
          <p:cNvPr id="145" name="Google Shape;145;p31"/>
          <p:cNvSpPr txBox="1"/>
          <p:nvPr/>
        </p:nvSpPr>
        <p:spPr>
          <a:xfrm>
            <a:off x="580350" y="4346950"/>
            <a:ext cx="6554400" cy="4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STACK:</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7" name="Shape 697"/>
        <p:cNvGrpSpPr/>
        <p:nvPr/>
      </p:nvGrpSpPr>
      <p:grpSpPr>
        <a:xfrm>
          <a:off x="0" y="0"/>
          <a:ext cx="0" cy="0"/>
          <a:chOff x="0" y="0"/>
          <a:chExt cx="0" cy="0"/>
        </a:xfrm>
      </p:grpSpPr>
      <p:pic>
        <p:nvPicPr>
          <p:cNvPr id="698" name="Google Shape;698;p94"/>
          <p:cNvPicPr preferRelativeResize="0"/>
          <p:nvPr/>
        </p:nvPicPr>
        <p:blipFill>
          <a:blip r:embed="rId3">
            <a:alphaModFix/>
          </a:blip>
          <a:stretch>
            <a:fillRect/>
          </a:stretch>
        </p:blipFill>
        <p:spPr>
          <a:xfrm>
            <a:off x="5400650" y="657225"/>
            <a:ext cx="3486150" cy="3829050"/>
          </a:xfrm>
          <a:prstGeom prst="rect">
            <a:avLst/>
          </a:prstGeom>
          <a:noFill/>
          <a:ln>
            <a:noFill/>
          </a:ln>
        </p:spPr>
      </p:pic>
      <p:sp>
        <p:nvSpPr>
          <p:cNvPr id="699" name="Google Shape;699;p9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BFS</a:t>
            </a:r>
            <a:endParaRPr/>
          </a:p>
        </p:txBody>
      </p:sp>
      <p:sp>
        <p:nvSpPr>
          <p:cNvPr id="700" name="Google Shape;700;p94"/>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 la cola.</a:t>
            </a:r>
            <a:endParaRPr sz="1400"/>
          </a:p>
          <a:p>
            <a:pPr indent="-317500" lvl="0" marL="457200" rtl="0" algn="l">
              <a:spcBef>
                <a:spcPts val="0"/>
              </a:spcBef>
              <a:spcAft>
                <a:spcPts val="0"/>
              </a:spcAft>
              <a:buSzPts val="1400"/>
              <a:buAutoNum type="arabicPeriod"/>
            </a:pPr>
            <a:r>
              <a:rPr lang="es" sz="1400"/>
              <a:t>Desencolar un elemento de la cola, el nodo “actual”.</a:t>
            </a:r>
            <a:endParaRPr sz="1400"/>
          </a:p>
          <a:p>
            <a:pPr indent="-317500" lvl="0" marL="457200" rtl="0" algn="l">
              <a:spcBef>
                <a:spcPts val="0"/>
              </a:spcBef>
              <a:spcAft>
                <a:spcPts val="0"/>
              </a:spcAft>
              <a:buSzPts val="1400"/>
              <a:buAutoNum type="arabicPeriod"/>
            </a:pPr>
            <a:r>
              <a:rPr lang="es" sz="1400"/>
              <a:t>Por cada vecino del nodo actual que no haya sido visitado:</a:t>
            </a:r>
            <a:endParaRPr sz="1400"/>
          </a:p>
          <a:p>
            <a:pPr indent="-317500" lvl="1" marL="914400" rtl="0" algn="l">
              <a:spcBef>
                <a:spcPts val="0"/>
              </a:spcBef>
              <a:spcAft>
                <a:spcPts val="0"/>
              </a:spcAft>
              <a:buSzPts val="1400"/>
              <a:buAutoNum type="alphaLcPeriod"/>
            </a:pPr>
            <a:r>
              <a:rPr lang="es"/>
              <a:t>Lo agregamos a la cola</a:t>
            </a:r>
            <a:endParaRPr/>
          </a:p>
          <a:p>
            <a:pPr indent="-317500" lvl="1" marL="914400" rtl="0" algn="l">
              <a:spcBef>
                <a:spcPts val="0"/>
              </a:spcBef>
              <a:spcAft>
                <a:spcPts val="0"/>
              </a:spcAft>
              <a:buSzPts val="1400"/>
              <a:buAutoNum type="alphaLcPeriod"/>
            </a:pPr>
            <a:r>
              <a:rPr lang="es"/>
              <a:t>Lo marcamos como visitado</a:t>
            </a:r>
            <a:endParaRPr/>
          </a:p>
          <a:p>
            <a:pPr indent="-317500" lvl="0" marL="457200" rtl="0" algn="l">
              <a:spcBef>
                <a:spcPts val="0"/>
              </a:spcBef>
              <a:spcAft>
                <a:spcPts val="0"/>
              </a:spcAft>
              <a:buSzPts val="1400"/>
              <a:buAutoNum type="arabicPeriod"/>
            </a:pPr>
            <a:r>
              <a:rPr lang="es" sz="1400"/>
              <a:t>Repetir los pasos 2 y 3 hasta que la cola esté vacía.</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701" name="Google Shape;701;p94"/>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COLA: G</a:t>
            </a:r>
            <a:endParaRPr/>
          </a:p>
          <a:p>
            <a:pPr indent="0" lvl="0" marL="0" rtl="0" algn="l">
              <a:spcBef>
                <a:spcPts val="0"/>
              </a:spcBef>
              <a:spcAft>
                <a:spcPts val="0"/>
              </a:spcAft>
              <a:buNone/>
            </a:pPr>
            <a:r>
              <a:rPr lang="es"/>
              <a:t>RESULTADO: A, G</a:t>
            </a:r>
            <a:endParaRPr/>
          </a:p>
        </p:txBody>
      </p:sp>
      <p:sp>
        <p:nvSpPr>
          <p:cNvPr id="702" name="Google Shape;702;p94"/>
          <p:cNvSpPr/>
          <p:nvPr/>
        </p:nvSpPr>
        <p:spPr>
          <a:xfrm>
            <a:off x="5029700" y="842100"/>
            <a:ext cx="1536300" cy="864900"/>
          </a:xfrm>
          <a:prstGeom prst="wedgeRectCallout">
            <a:avLst>
              <a:gd fmla="val -98145" name="adj1"/>
              <a:gd fmla="val 143404"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Agregamos y visitamos G.</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6" name="Shape 706"/>
        <p:cNvGrpSpPr/>
        <p:nvPr/>
      </p:nvGrpSpPr>
      <p:grpSpPr>
        <a:xfrm>
          <a:off x="0" y="0"/>
          <a:ext cx="0" cy="0"/>
          <a:chOff x="0" y="0"/>
          <a:chExt cx="0" cy="0"/>
        </a:xfrm>
      </p:grpSpPr>
      <p:pic>
        <p:nvPicPr>
          <p:cNvPr id="707" name="Google Shape;707;p95"/>
          <p:cNvPicPr preferRelativeResize="0"/>
          <p:nvPr/>
        </p:nvPicPr>
        <p:blipFill>
          <a:blip r:embed="rId3">
            <a:alphaModFix/>
          </a:blip>
          <a:stretch>
            <a:fillRect/>
          </a:stretch>
        </p:blipFill>
        <p:spPr>
          <a:xfrm>
            <a:off x="5327100" y="709338"/>
            <a:ext cx="3505200" cy="3838575"/>
          </a:xfrm>
          <a:prstGeom prst="rect">
            <a:avLst/>
          </a:prstGeom>
          <a:noFill/>
          <a:ln>
            <a:noFill/>
          </a:ln>
        </p:spPr>
      </p:pic>
      <p:sp>
        <p:nvSpPr>
          <p:cNvPr id="708" name="Google Shape;708;p9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BFS</a:t>
            </a:r>
            <a:endParaRPr/>
          </a:p>
        </p:txBody>
      </p:sp>
      <p:sp>
        <p:nvSpPr>
          <p:cNvPr id="709" name="Google Shape;709;p95"/>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 la cola.</a:t>
            </a:r>
            <a:endParaRPr sz="1400"/>
          </a:p>
          <a:p>
            <a:pPr indent="-317500" lvl="0" marL="457200" rtl="0" algn="l">
              <a:spcBef>
                <a:spcPts val="0"/>
              </a:spcBef>
              <a:spcAft>
                <a:spcPts val="0"/>
              </a:spcAft>
              <a:buSzPts val="1400"/>
              <a:buAutoNum type="arabicPeriod"/>
            </a:pPr>
            <a:r>
              <a:rPr lang="es" sz="1400"/>
              <a:t>Desencolar un elemento de la cola, el nodo “actual”.</a:t>
            </a:r>
            <a:endParaRPr sz="1400"/>
          </a:p>
          <a:p>
            <a:pPr indent="-317500" lvl="0" marL="457200" rtl="0" algn="l">
              <a:spcBef>
                <a:spcPts val="0"/>
              </a:spcBef>
              <a:spcAft>
                <a:spcPts val="0"/>
              </a:spcAft>
              <a:buSzPts val="1400"/>
              <a:buAutoNum type="arabicPeriod"/>
            </a:pPr>
            <a:r>
              <a:rPr lang="es" sz="1400"/>
              <a:t>Por cada vecino del nodo actual que no haya sido visitado:</a:t>
            </a:r>
            <a:endParaRPr sz="1400"/>
          </a:p>
          <a:p>
            <a:pPr indent="-317500" lvl="1" marL="914400" rtl="0" algn="l">
              <a:spcBef>
                <a:spcPts val="0"/>
              </a:spcBef>
              <a:spcAft>
                <a:spcPts val="0"/>
              </a:spcAft>
              <a:buSzPts val="1400"/>
              <a:buAutoNum type="alphaLcPeriod"/>
            </a:pPr>
            <a:r>
              <a:rPr lang="es"/>
              <a:t>Lo agregamos a la cola</a:t>
            </a:r>
            <a:endParaRPr/>
          </a:p>
          <a:p>
            <a:pPr indent="-317500" lvl="1" marL="914400" rtl="0" algn="l">
              <a:spcBef>
                <a:spcPts val="0"/>
              </a:spcBef>
              <a:spcAft>
                <a:spcPts val="0"/>
              </a:spcAft>
              <a:buSzPts val="1400"/>
              <a:buAutoNum type="alphaLcPeriod"/>
            </a:pPr>
            <a:r>
              <a:rPr lang="es"/>
              <a:t>Lo marcamos como visitado</a:t>
            </a:r>
            <a:endParaRPr/>
          </a:p>
          <a:p>
            <a:pPr indent="-317500" lvl="0" marL="457200" rtl="0" algn="l">
              <a:spcBef>
                <a:spcPts val="0"/>
              </a:spcBef>
              <a:spcAft>
                <a:spcPts val="0"/>
              </a:spcAft>
              <a:buSzPts val="1400"/>
              <a:buAutoNum type="arabicPeriod"/>
            </a:pPr>
            <a:r>
              <a:rPr lang="es" sz="1400"/>
              <a:t>Repetir los pasos 2 y 3 hasta que la cola esté vacía.</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710" name="Google Shape;710;p95"/>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COLA: G, F</a:t>
            </a:r>
            <a:endParaRPr/>
          </a:p>
          <a:p>
            <a:pPr indent="0" lvl="0" marL="0" rtl="0" algn="l">
              <a:spcBef>
                <a:spcPts val="0"/>
              </a:spcBef>
              <a:spcAft>
                <a:spcPts val="0"/>
              </a:spcAft>
              <a:buNone/>
            </a:pPr>
            <a:r>
              <a:rPr lang="es"/>
              <a:t>RESULTADO: A, G, F</a:t>
            </a:r>
            <a:endParaRPr/>
          </a:p>
        </p:txBody>
      </p:sp>
      <p:sp>
        <p:nvSpPr>
          <p:cNvPr id="711" name="Google Shape;711;p95"/>
          <p:cNvSpPr/>
          <p:nvPr/>
        </p:nvSpPr>
        <p:spPr>
          <a:xfrm>
            <a:off x="5029700" y="842100"/>
            <a:ext cx="1536300" cy="864900"/>
          </a:xfrm>
          <a:prstGeom prst="wedgeRectCallout">
            <a:avLst>
              <a:gd fmla="val -98145" name="adj1"/>
              <a:gd fmla="val 143404"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Agregamos y visitamos F.</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5" name="Shape 715"/>
        <p:cNvGrpSpPr/>
        <p:nvPr/>
      </p:nvGrpSpPr>
      <p:grpSpPr>
        <a:xfrm>
          <a:off x="0" y="0"/>
          <a:ext cx="0" cy="0"/>
          <a:chOff x="0" y="0"/>
          <a:chExt cx="0" cy="0"/>
        </a:xfrm>
      </p:grpSpPr>
      <p:pic>
        <p:nvPicPr>
          <p:cNvPr id="716" name="Google Shape;716;p96"/>
          <p:cNvPicPr preferRelativeResize="0"/>
          <p:nvPr/>
        </p:nvPicPr>
        <p:blipFill>
          <a:blip r:embed="rId3">
            <a:alphaModFix/>
          </a:blip>
          <a:stretch>
            <a:fillRect/>
          </a:stretch>
        </p:blipFill>
        <p:spPr>
          <a:xfrm>
            <a:off x="5327100" y="709338"/>
            <a:ext cx="3505200" cy="3838575"/>
          </a:xfrm>
          <a:prstGeom prst="rect">
            <a:avLst/>
          </a:prstGeom>
          <a:noFill/>
          <a:ln>
            <a:noFill/>
          </a:ln>
        </p:spPr>
      </p:pic>
      <p:sp>
        <p:nvSpPr>
          <p:cNvPr id="717" name="Google Shape;717;p9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BFS</a:t>
            </a:r>
            <a:endParaRPr/>
          </a:p>
        </p:txBody>
      </p:sp>
      <p:sp>
        <p:nvSpPr>
          <p:cNvPr id="718" name="Google Shape;718;p96"/>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 la cola.</a:t>
            </a:r>
            <a:endParaRPr sz="1400"/>
          </a:p>
          <a:p>
            <a:pPr indent="-317500" lvl="0" marL="457200" rtl="0" algn="l">
              <a:spcBef>
                <a:spcPts val="0"/>
              </a:spcBef>
              <a:spcAft>
                <a:spcPts val="0"/>
              </a:spcAft>
              <a:buSzPts val="1400"/>
              <a:buAutoNum type="arabicPeriod"/>
            </a:pPr>
            <a:r>
              <a:rPr lang="es" sz="1400"/>
              <a:t>Desencolar un elemento de la cola, el nodo “actual”.</a:t>
            </a:r>
            <a:endParaRPr sz="1400"/>
          </a:p>
          <a:p>
            <a:pPr indent="-317500" lvl="0" marL="457200" rtl="0" algn="l">
              <a:spcBef>
                <a:spcPts val="0"/>
              </a:spcBef>
              <a:spcAft>
                <a:spcPts val="0"/>
              </a:spcAft>
              <a:buSzPts val="1400"/>
              <a:buAutoNum type="arabicPeriod"/>
            </a:pPr>
            <a:r>
              <a:rPr lang="es" sz="1400"/>
              <a:t>Por cada vecino del nodo actual que no haya sido visitado:</a:t>
            </a:r>
            <a:endParaRPr sz="1400"/>
          </a:p>
          <a:p>
            <a:pPr indent="-317500" lvl="1" marL="914400" rtl="0" algn="l">
              <a:spcBef>
                <a:spcPts val="0"/>
              </a:spcBef>
              <a:spcAft>
                <a:spcPts val="0"/>
              </a:spcAft>
              <a:buSzPts val="1400"/>
              <a:buAutoNum type="alphaLcPeriod"/>
            </a:pPr>
            <a:r>
              <a:rPr lang="es"/>
              <a:t>Lo agregamos a la cola</a:t>
            </a:r>
            <a:endParaRPr/>
          </a:p>
          <a:p>
            <a:pPr indent="-317500" lvl="1" marL="914400" rtl="0" algn="l">
              <a:spcBef>
                <a:spcPts val="0"/>
              </a:spcBef>
              <a:spcAft>
                <a:spcPts val="0"/>
              </a:spcAft>
              <a:buSzPts val="1400"/>
              <a:buAutoNum type="alphaLcPeriod"/>
            </a:pPr>
            <a:r>
              <a:rPr lang="es"/>
              <a:t>Lo marcamos como visitado</a:t>
            </a:r>
            <a:endParaRPr/>
          </a:p>
          <a:p>
            <a:pPr indent="-317500" lvl="0" marL="457200" rtl="0" algn="l">
              <a:spcBef>
                <a:spcPts val="0"/>
              </a:spcBef>
              <a:spcAft>
                <a:spcPts val="0"/>
              </a:spcAft>
              <a:buSzPts val="1400"/>
              <a:buAutoNum type="arabicPeriod"/>
            </a:pPr>
            <a:r>
              <a:rPr lang="es" sz="1400"/>
              <a:t>Repetir los pasos 2 y 3 hasta que la cola esté vacía.</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719" name="Google Shape;719;p96"/>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solidFill>
                  <a:schemeClr val="dk2"/>
                </a:solidFill>
              </a:rPr>
              <a:t>COLA: F</a:t>
            </a:r>
            <a:endParaRPr>
              <a:solidFill>
                <a:schemeClr val="dk2"/>
              </a:solidFill>
            </a:endParaRPr>
          </a:p>
          <a:p>
            <a:pPr indent="0" lvl="0" marL="0" rtl="0" algn="l">
              <a:spcBef>
                <a:spcPts val="0"/>
              </a:spcBef>
              <a:spcAft>
                <a:spcPts val="0"/>
              </a:spcAft>
              <a:buClr>
                <a:schemeClr val="dk2"/>
              </a:buClr>
              <a:buSzPts val="1100"/>
              <a:buFont typeface="Arial"/>
              <a:buNone/>
            </a:pPr>
            <a:r>
              <a:rPr lang="es">
                <a:solidFill>
                  <a:schemeClr val="dk2"/>
                </a:solidFill>
              </a:rPr>
              <a:t>RESULTADO: A, G, F</a:t>
            </a:r>
            <a:endParaRPr>
              <a:solidFill>
                <a:schemeClr val="dk2"/>
              </a:solidFill>
            </a:endParaRPr>
          </a:p>
          <a:p>
            <a:pPr indent="0" lvl="0" marL="0" rtl="0" algn="l">
              <a:spcBef>
                <a:spcPts val="0"/>
              </a:spcBef>
              <a:spcAft>
                <a:spcPts val="0"/>
              </a:spcAft>
              <a:buNone/>
            </a:pPr>
            <a:r>
              <a:t/>
            </a:r>
            <a:endParaRPr/>
          </a:p>
        </p:txBody>
      </p:sp>
      <p:sp>
        <p:nvSpPr>
          <p:cNvPr id="720" name="Google Shape;720;p96"/>
          <p:cNvSpPr/>
          <p:nvPr/>
        </p:nvSpPr>
        <p:spPr>
          <a:xfrm>
            <a:off x="5029700" y="842100"/>
            <a:ext cx="1536300" cy="864900"/>
          </a:xfrm>
          <a:prstGeom prst="wedgeRectCallout">
            <a:avLst>
              <a:gd fmla="val -72221" name="adj1"/>
              <a:gd fmla="val 55252"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El nodo actual es G (notar que ya no está en la cola)</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4" name="Shape 724"/>
        <p:cNvGrpSpPr/>
        <p:nvPr/>
      </p:nvGrpSpPr>
      <p:grpSpPr>
        <a:xfrm>
          <a:off x="0" y="0"/>
          <a:ext cx="0" cy="0"/>
          <a:chOff x="0" y="0"/>
          <a:chExt cx="0" cy="0"/>
        </a:xfrm>
      </p:grpSpPr>
      <p:pic>
        <p:nvPicPr>
          <p:cNvPr id="725" name="Google Shape;725;p97"/>
          <p:cNvPicPr preferRelativeResize="0"/>
          <p:nvPr/>
        </p:nvPicPr>
        <p:blipFill>
          <a:blip r:embed="rId3">
            <a:alphaModFix/>
          </a:blip>
          <a:stretch>
            <a:fillRect/>
          </a:stretch>
        </p:blipFill>
        <p:spPr>
          <a:xfrm>
            <a:off x="5327100" y="709338"/>
            <a:ext cx="3505200" cy="3838575"/>
          </a:xfrm>
          <a:prstGeom prst="rect">
            <a:avLst/>
          </a:prstGeom>
          <a:noFill/>
          <a:ln>
            <a:noFill/>
          </a:ln>
        </p:spPr>
      </p:pic>
      <p:sp>
        <p:nvSpPr>
          <p:cNvPr id="726" name="Google Shape;726;p9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BFS</a:t>
            </a:r>
            <a:endParaRPr/>
          </a:p>
        </p:txBody>
      </p:sp>
      <p:sp>
        <p:nvSpPr>
          <p:cNvPr id="727" name="Google Shape;727;p97"/>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 la cola.</a:t>
            </a:r>
            <a:endParaRPr sz="1400"/>
          </a:p>
          <a:p>
            <a:pPr indent="-317500" lvl="0" marL="457200" rtl="0" algn="l">
              <a:spcBef>
                <a:spcPts val="0"/>
              </a:spcBef>
              <a:spcAft>
                <a:spcPts val="0"/>
              </a:spcAft>
              <a:buSzPts val="1400"/>
              <a:buAutoNum type="arabicPeriod"/>
            </a:pPr>
            <a:r>
              <a:rPr lang="es" sz="1400"/>
              <a:t>Desencolar un elemento de la cola, el nodo “actual”.</a:t>
            </a:r>
            <a:endParaRPr sz="1400"/>
          </a:p>
          <a:p>
            <a:pPr indent="-317500" lvl="0" marL="457200" rtl="0" algn="l">
              <a:spcBef>
                <a:spcPts val="0"/>
              </a:spcBef>
              <a:spcAft>
                <a:spcPts val="0"/>
              </a:spcAft>
              <a:buSzPts val="1400"/>
              <a:buAutoNum type="arabicPeriod"/>
            </a:pPr>
            <a:r>
              <a:rPr lang="es" sz="1400"/>
              <a:t>Por cada vecino del nodo actual que no haya sido visitado:</a:t>
            </a:r>
            <a:endParaRPr sz="1400"/>
          </a:p>
          <a:p>
            <a:pPr indent="-317500" lvl="1" marL="914400" rtl="0" algn="l">
              <a:spcBef>
                <a:spcPts val="0"/>
              </a:spcBef>
              <a:spcAft>
                <a:spcPts val="0"/>
              </a:spcAft>
              <a:buSzPts val="1400"/>
              <a:buAutoNum type="alphaLcPeriod"/>
            </a:pPr>
            <a:r>
              <a:rPr lang="es"/>
              <a:t>Lo agregamos a la cola</a:t>
            </a:r>
            <a:endParaRPr/>
          </a:p>
          <a:p>
            <a:pPr indent="-317500" lvl="1" marL="914400" rtl="0" algn="l">
              <a:spcBef>
                <a:spcPts val="0"/>
              </a:spcBef>
              <a:spcAft>
                <a:spcPts val="0"/>
              </a:spcAft>
              <a:buSzPts val="1400"/>
              <a:buAutoNum type="alphaLcPeriod"/>
            </a:pPr>
            <a:r>
              <a:rPr lang="es"/>
              <a:t>Lo marcamos como visitado</a:t>
            </a:r>
            <a:endParaRPr/>
          </a:p>
          <a:p>
            <a:pPr indent="-317500" lvl="0" marL="457200" rtl="0" algn="l">
              <a:spcBef>
                <a:spcPts val="0"/>
              </a:spcBef>
              <a:spcAft>
                <a:spcPts val="0"/>
              </a:spcAft>
              <a:buSzPts val="1400"/>
              <a:buAutoNum type="arabicPeriod"/>
            </a:pPr>
            <a:r>
              <a:rPr lang="es" sz="1400"/>
              <a:t>Repetir los pasos 2 y 3 hasta que la cola esté vacía.</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728" name="Google Shape;728;p97"/>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solidFill>
                  <a:schemeClr val="dk2"/>
                </a:solidFill>
              </a:rPr>
              <a:t>COLA: F</a:t>
            </a:r>
            <a:endParaRPr>
              <a:solidFill>
                <a:schemeClr val="dk2"/>
              </a:solidFill>
            </a:endParaRPr>
          </a:p>
          <a:p>
            <a:pPr indent="0" lvl="0" marL="0" rtl="0" algn="l">
              <a:spcBef>
                <a:spcPts val="0"/>
              </a:spcBef>
              <a:spcAft>
                <a:spcPts val="0"/>
              </a:spcAft>
              <a:buNone/>
            </a:pPr>
            <a:r>
              <a:rPr lang="es">
                <a:solidFill>
                  <a:schemeClr val="dk2"/>
                </a:solidFill>
              </a:rPr>
              <a:t>RESULTADO: A, G, F</a:t>
            </a:r>
            <a:endParaRPr/>
          </a:p>
        </p:txBody>
      </p:sp>
      <p:sp>
        <p:nvSpPr>
          <p:cNvPr id="729" name="Google Shape;729;p97"/>
          <p:cNvSpPr/>
          <p:nvPr/>
        </p:nvSpPr>
        <p:spPr>
          <a:xfrm>
            <a:off x="5029700" y="842100"/>
            <a:ext cx="1536300" cy="864900"/>
          </a:xfrm>
          <a:prstGeom prst="wedgeRectCallout">
            <a:avLst>
              <a:gd fmla="val -76665" name="adj1"/>
              <a:gd fmla="val 101301"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Los vecinos de G que no han sido visitados son B, U y X.</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3" name="Shape 733"/>
        <p:cNvGrpSpPr/>
        <p:nvPr/>
      </p:nvGrpSpPr>
      <p:grpSpPr>
        <a:xfrm>
          <a:off x="0" y="0"/>
          <a:ext cx="0" cy="0"/>
          <a:chOff x="0" y="0"/>
          <a:chExt cx="0" cy="0"/>
        </a:xfrm>
      </p:grpSpPr>
      <p:pic>
        <p:nvPicPr>
          <p:cNvPr id="734" name="Google Shape;734;p98"/>
          <p:cNvPicPr preferRelativeResize="0"/>
          <p:nvPr/>
        </p:nvPicPr>
        <p:blipFill>
          <a:blip r:embed="rId3">
            <a:alphaModFix/>
          </a:blip>
          <a:stretch>
            <a:fillRect/>
          </a:stretch>
        </p:blipFill>
        <p:spPr>
          <a:xfrm>
            <a:off x="5308225" y="735600"/>
            <a:ext cx="3637875" cy="3964100"/>
          </a:xfrm>
          <a:prstGeom prst="rect">
            <a:avLst/>
          </a:prstGeom>
          <a:noFill/>
          <a:ln>
            <a:noFill/>
          </a:ln>
        </p:spPr>
      </p:pic>
      <p:sp>
        <p:nvSpPr>
          <p:cNvPr id="735" name="Google Shape;735;p9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BFS</a:t>
            </a:r>
            <a:endParaRPr/>
          </a:p>
        </p:txBody>
      </p:sp>
      <p:sp>
        <p:nvSpPr>
          <p:cNvPr id="736" name="Google Shape;736;p98"/>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 la cola.</a:t>
            </a:r>
            <a:endParaRPr sz="1400"/>
          </a:p>
          <a:p>
            <a:pPr indent="-317500" lvl="0" marL="457200" rtl="0" algn="l">
              <a:spcBef>
                <a:spcPts val="0"/>
              </a:spcBef>
              <a:spcAft>
                <a:spcPts val="0"/>
              </a:spcAft>
              <a:buSzPts val="1400"/>
              <a:buAutoNum type="arabicPeriod"/>
            </a:pPr>
            <a:r>
              <a:rPr lang="es" sz="1400"/>
              <a:t>Desencolar un elemento de la cola, el nodo “actual”.</a:t>
            </a:r>
            <a:endParaRPr sz="1400"/>
          </a:p>
          <a:p>
            <a:pPr indent="-317500" lvl="0" marL="457200" rtl="0" algn="l">
              <a:spcBef>
                <a:spcPts val="0"/>
              </a:spcBef>
              <a:spcAft>
                <a:spcPts val="0"/>
              </a:spcAft>
              <a:buSzPts val="1400"/>
              <a:buAutoNum type="arabicPeriod"/>
            </a:pPr>
            <a:r>
              <a:rPr lang="es" sz="1400"/>
              <a:t>Por cada vecino del nodo actual que no haya sido visitado:</a:t>
            </a:r>
            <a:endParaRPr sz="1400"/>
          </a:p>
          <a:p>
            <a:pPr indent="-317500" lvl="1" marL="914400" rtl="0" algn="l">
              <a:spcBef>
                <a:spcPts val="0"/>
              </a:spcBef>
              <a:spcAft>
                <a:spcPts val="0"/>
              </a:spcAft>
              <a:buSzPts val="1400"/>
              <a:buAutoNum type="alphaLcPeriod"/>
            </a:pPr>
            <a:r>
              <a:rPr lang="es"/>
              <a:t>Lo agregamos a la cola</a:t>
            </a:r>
            <a:endParaRPr/>
          </a:p>
          <a:p>
            <a:pPr indent="-317500" lvl="1" marL="914400" rtl="0" algn="l">
              <a:spcBef>
                <a:spcPts val="0"/>
              </a:spcBef>
              <a:spcAft>
                <a:spcPts val="0"/>
              </a:spcAft>
              <a:buSzPts val="1400"/>
              <a:buAutoNum type="alphaLcPeriod"/>
            </a:pPr>
            <a:r>
              <a:rPr lang="es"/>
              <a:t>Lo marcamos como visitado</a:t>
            </a:r>
            <a:endParaRPr/>
          </a:p>
          <a:p>
            <a:pPr indent="-317500" lvl="0" marL="457200" rtl="0" algn="l">
              <a:spcBef>
                <a:spcPts val="0"/>
              </a:spcBef>
              <a:spcAft>
                <a:spcPts val="0"/>
              </a:spcAft>
              <a:buSzPts val="1400"/>
              <a:buAutoNum type="arabicPeriod"/>
            </a:pPr>
            <a:r>
              <a:rPr lang="es" sz="1400"/>
              <a:t>Repetir los pasos 2 y 3 hasta que la cola esté vacía.</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737" name="Google Shape;737;p98"/>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solidFill>
                  <a:schemeClr val="dk2"/>
                </a:solidFill>
              </a:rPr>
              <a:t>COLA: F, B</a:t>
            </a:r>
            <a:endParaRPr>
              <a:solidFill>
                <a:schemeClr val="dk2"/>
              </a:solidFill>
            </a:endParaRPr>
          </a:p>
          <a:p>
            <a:pPr indent="0" lvl="0" marL="0" rtl="0" algn="l">
              <a:spcBef>
                <a:spcPts val="0"/>
              </a:spcBef>
              <a:spcAft>
                <a:spcPts val="0"/>
              </a:spcAft>
              <a:buClr>
                <a:schemeClr val="dk2"/>
              </a:buClr>
              <a:buSzPts val="1100"/>
              <a:buFont typeface="Arial"/>
              <a:buNone/>
            </a:pPr>
            <a:r>
              <a:rPr lang="es">
                <a:solidFill>
                  <a:schemeClr val="dk2"/>
                </a:solidFill>
              </a:rPr>
              <a:t>RESULTADO: A, G, F, B</a:t>
            </a:r>
            <a:endParaRPr>
              <a:solidFill>
                <a:schemeClr val="dk2"/>
              </a:solidFill>
            </a:endParaRPr>
          </a:p>
          <a:p>
            <a:pPr indent="0" lvl="0" marL="0" rtl="0" algn="l">
              <a:spcBef>
                <a:spcPts val="0"/>
              </a:spcBef>
              <a:spcAft>
                <a:spcPts val="0"/>
              </a:spcAft>
              <a:buNone/>
            </a:pPr>
            <a:r>
              <a:t/>
            </a:r>
            <a:endParaRPr/>
          </a:p>
        </p:txBody>
      </p:sp>
      <p:sp>
        <p:nvSpPr>
          <p:cNvPr id="738" name="Google Shape;738;p98"/>
          <p:cNvSpPr/>
          <p:nvPr/>
        </p:nvSpPr>
        <p:spPr>
          <a:xfrm>
            <a:off x="5029700" y="842100"/>
            <a:ext cx="1536300" cy="864900"/>
          </a:xfrm>
          <a:prstGeom prst="wedgeRectCallout">
            <a:avLst>
              <a:gd fmla="val -98145" name="adj1"/>
              <a:gd fmla="val 143404"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Agregamos y visitamos B.</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pic>
        <p:nvPicPr>
          <p:cNvPr id="743" name="Google Shape;743;p99"/>
          <p:cNvPicPr preferRelativeResize="0"/>
          <p:nvPr/>
        </p:nvPicPr>
        <p:blipFill>
          <a:blip r:embed="rId3">
            <a:alphaModFix/>
          </a:blip>
          <a:stretch>
            <a:fillRect/>
          </a:stretch>
        </p:blipFill>
        <p:spPr>
          <a:xfrm>
            <a:off x="5336613" y="647700"/>
            <a:ext cx="3495675" cy="3848100"/>
          </a:xfrm>
          <a:prstGeom prst="rect">
            <a:avLst/>
          </a:prstGeom>
          <a:noFill/>
          <a:ln>
            <a:noFill/>
          </a:ln>
        </p:spPr>
      </p:pic>
      <p:sp>
        <p:nvSpPr>
          <p:cNvPr id="744" name="Google Shape;744;p9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BFS</a:t>
            </a:r>
            <a:endParaRPr/>
          </a:p>
        </p:txBody>
      </p:sp>
      <p:sp>
        <p:nvSpPr>
          <p:cNvPr id="745" name="Google Shape;745;p99"/>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 la cola.</a:t>
            </a:r>
            <a:endParaRPr sz="1400"/>
          </a:p>
          <a:p>
            <a:pPr indent="-317500" lvl="0" marL="457200" rtl="0" algn="l">
              <a:spcBef>
                <a:spcPts val="0"/>
              </a:spcBef>
              <a:spcAft>
                <a:spcPts val="0"/>
              </a:spcAft>
              <a:buSzPts val="1400"/>
              <a:buAutoNum type="arabicPeriod"/>
            </a:pPr>
            <a:r>
              <a:rPr lang="es" sz="1400"/>
              <a:t>Desencolar un elemento de la cola, el nodo “actual”.</a:t>
            </a:r>
            <a:endParaRPr sz="1400"/>
          </a:p>
          <a:p>
            <a:pPr indent="-317500" lvl="0" marL="457200" rtl="0" algn="l">
              <a:spcBef>
                <a:spcPts val="0"/>
              </a:spcBef>
              <a:spcAft>
                <a:spcPts val="0"/>
              </a:spcAft>
              <a:buSzPts val="1400"/>
              <a:buAutoNum type="arabicPeriod"/>
            </a:pPr>
            <a:r>
              <a:rPr lang="es" sz="1400"/>
              <a:t>Por cada vecino del nodo actual que no haya sido visitado:</a:t>
            </a:r>
            <a:endParaRPr sz="1400"/>
          </a:p>
          <a:p>
            <a:pPr indent="-317500" lvl="1" marL="914400" rtl="0" algn="l">
              <a:spcBef>
                <a:spcPts val="0"/>
              </a:spcBef>
              <a:spcAft>
                <a:spcPts val="0"/>
              </a:spcAft>
              <a:buSzPts val="1400"/>
              <a:buAutoNum type="alphaLcPeriod"/>
            </a:pPr>
            <a:r>
              <a:rPr lang="es"/>
              <a:t>Lo agregamos a la cola</a:t>
            </a:r>
            <a:endParaRPr/>
          </a:p>
          <a:p>
            <a:pPr indent="-317500" lvl="1" marL="914400" rtl="0" algn="l">
              <a:spcBef>
                <a:spcPts val="0"/>
              </a:spcBef>
              <a:spcAft>
                <a:spcPts val="0"/>
              </a:spcAft>
              <a:buSzPts val="1400"/>
              <a:buAutoNum type="alphaLcPeriod"/>
            </a:pPr>
            <a:r>
              <a:rPr lang="es"/>
              <a:t>Lo marcamos como visitado</a:t>
            </a:r>
            <a:endParaRPr/>
          </a:p>
          <a:p>
            <a:pPr indent="-317500" lvl="0" marL="457200" rtl="0" algn="l">
              <a:spcBef>
                <a:spcPts val="0"/>
              </a:spcBef>
              <a:spcAft>
                <a:spcPts val="0"/>
              </a:spcAft>
              <a:buSzPts val="1400"/>
              <a:buAutoNum type="arabicPeriod"/>
            </a:pPr>
            <a:r>
              <a:rPr lang="es" sz="1400"/>
              <a:t>Repetir los pasos 2 y 3 hasta que la cola esté vacía.</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746" name="Google Shape;746;p99"/>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COLA: F, B, U</a:t>
            </a:r>
            <a:endParaRPr>
              <a:solidFill>
                <a:schemeClr val="dk2"/>
              </a:solidFill>
            </a:endParaRPr>
          </a:p>
          <a:p>
            <a:pPr indent="0" lvl="0" marL="0" rtl="0" algn="l">
              <a:spcBef>
                <a:spcPts val="0"/>
              </a:spcBef>
              <a:spcAft>
                <a:spcPts val="0"/>
              </a:spcAft>
              <a:buNone/>
            </a:pPr>
            <a:r>
              <a:rPr lang="es">
                <a:solidFill>
                  <a:schemeClr val="dk2"/>
                </a:solidFill>
              </a:rPr>
              <a:t>RESULTADO: A, G, F, B, U</a:t>
            </a:r>
            <a:endParaRPr>
              <a:solidFill>
                <a:schemeClr val="dk2"/>
              </a:solidFill>
            </a:endParaRPr>
          </a:p>
          <a:p>
            <a:pPr indent="0" lvl="0" marL="0" rtl="0" algn="l">
              <a:spcBef>
                <a:spcPts val="0"/>
              </a:spcBef>
              <a:spcAft>
                <a:spcPts val="0"/>
              </a:spcAft>
              <a:buNone/>
            </a:pPr>
            <a:r>
              <a:t/>
            </a:r>
            <a:endParaRPr/>
          </a:p>
        </p:txBody>
      </p:sp>
      <p:sp>
        <p:nvSpPr>
          <p:cNvPr id="747" name="Google Shape;747;p99"/>
          <p:cNvSpPr/>
          <p:nvPr/>
        </p:nvSpPr>
        <p:spPr>
          <a:xfrm>
            <a:off x="5029700" y="842100"/>
            <a:ext cx="1536300" cy="864900"/>
          </a:xfrm>
          <a:prstGeom prst="wedgeRectCallout">
            <a:avLst>
              <a:gd fmla="val -98145" name="adj1"/>
              <a:gd fmla="val 143404"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Agregamos y visitamos U.</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1" name="Shape 751"/>
        <p:cNvGrpSpPr/>
        <p:nvPr/>
      </p:nvGrpSpPr>
      <p:grpSpPr>
        <a:xfrm>
          <a:off x="0" y="0"/>
          <a:ext cx="0" cy="0"/>
          <a:chOff x="0" y="0"/>
          <a:chExt cx="0" cy="0"/>
        </a:xfrm>
      </p:grpSpPr>
      <p:pic>
        <p:nvPicPr>
          <p:cNvPr id="752" name="Google Shape;752;p100"/>
          <p:cNvPicPr preferRelativeResize="0"/>
          <p:nvPr/>
        </p:nvPicPr>
        <p:blipFill>
          <a:blip r:embed="rId3">
            <a:alphaModFix/>
          </a:blip>
          <a:stretch>
            <a:fillRect/>
          </a:stretch>
        </p:blipFill>
        <p:spPr>
          <a:xfrm>
            <a:off x="5358875" y="652450"/>
            <a:ext cx="3524250" cy="3838575"/>
          </a:xfrm>
          <a:prstGeom prst="rect">
            <a:avLst/>
          </a:prstGeom>
          <a:noFill/>
          <a:ln>
            <a:noFill/>
          </a:ln>
        </p:spPr>
      </p:pic>
      <p:sp>
        <p:nvSpPr>
          <p:cNvPr id="753" name="Google Shape;753;p10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BFS</a:t>
            </a:r>
            <a:endParaRPr/>
          </a:p>
        </p:txBody>
      </p:sp>
      <p:sp>
        <p:nvSpPr>
          <p:cNvPr id="754" name="Google Shape;754;p100"/>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 la cola.</a:t>
            </a:r>
            <a:endParaRPr sz="1400"/>
          </a:p>
          <a:p>
            <a:pPr indent="-317500" lvl="0" marL="457200" rtl="0" algn="l">
              <a:spcBef>
                <a:spcPts val="0"/>
              </a:spcBef>
              <a:spcAft>
                <a:spcPts val="0"/>
              </a:spcAft>
              <a:buSzPts val="1400"/>
              <a:buAutoNum type="arabicPeriod"/>
            </a:pPr>
            <a:r>
              <a:rPr lang="es" sz="1400"/>
              <a:t>Desencolar un elemento de la cola, el nodo “actual”.</a:t>
            </a:r>
            <a:endParaRPr sz="1400"/>
          </a:p>
          <a:p>
            <a:pPr indent="-317500" lvl="0" marL="457200" rtl="0" algn="l">
              <a:spcBef>
                <a:spcPts val="0"/>
              </a:spcBef>
              <a:spcAft>
                <a:spcPts val="0"/>
              </a:spcAft>
              <a:buSzPts val="1400"/>
              <a:buAutoNum type="arabicPeriod"/>
            </a:pPr>
            <a:r>
              <a:rPr lang="es" sz="1400"/>
              <a:t>Por cada vecino del nodo actual que no haya sido visitado:</a:t>
            </a:r>
            <a:endParaRPr sz="1400"/>
          </a:p>
          <a:p>
            <a:pPr indent="-317500" lvl="1" marL="914400" rtl="0" algn="l">
              <a:spcBef>
                <a:spcPts val="0"/>
              </a:spcBef>
              <a:spcAft>
                <a:spcPts val="0"/>
              </a:spcAft>
              <a:buSzPts val="1400"/>
              <a:buAutoNum type="alphaLcPeriod"/>
            </a:pPr>
            <a:r>
              <a:rPr lang="es"/>
              <a:t>Lo agregamos a la cola</a:t>
            </a:r>
            <a:endParaRPr/>
          </a:p>
          <a:p>
            <a:pPr indent="-317500" lvl="1" marL="914400" rtl="0" algn="l">
              <a:spcBef>
                <a:spcPts val="0"/>
              </a:spcBef>
              <a:spcAft>
                <a:spcPts val="0"/>
              </a:spcAft>
              <a:buSzPts val="1400"/>
              <a:buAutoNum type="alphaLcPeriod"/>
            </a:pPr>
            <a:r>
              <a:rPr lang="es"/>
              <a:t>Lo marcamos como visitado</a:t>
            </a:r>
            <a:endParaRPr/>
          </a:p>
          <a:p>
            <a:pPr indent="-317500" lvl="0" marL="457200" rtl="0" algn="l">
              <a:spcBef>
                <a:spcPts val="0"/>
              </a:spcBef>
              <a:spcAft>
                <a:spcPts val="0"/>
              </a:spcAft>
              <a:buSzPts val="1400"/>
              <a:buAutoNum type="arabicPeriod"/>
            </a:pPr>
            <a:r>
              <a:rPr lang="es" sz="1400"/>
              <a:t>Repetir los pasos 2 y 3 hasta que la cola esté vacía.</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755" name="Google Shape;755;p100"/>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COLA: F, B, U, X</a:t>
            </a:r>
            <a:endParaRPr>
              <a:solidFill>
                <a:schemeClr val="dk2"/>
              </a:solidFill>
            </a:endParaRPr>
          </a:p>
          <a:p>
            <a:pPr indent="0" lvl="0" marL="0" rtl="0" algn="l">
              <a:spcBef>
                <a:spcPts val="0"/>
              </a:spcBef>
              <a:spcAft>
                <a:spcPts val="0"/>
              </a:spcAft>
              <a:buNone/>
            </a:pPr>
            <a:r>
              <a:rPr lang="es">
                <a:solidFill>
                  <a:schemeClr val="dk2"/>
                </a:solidFill>
              </a:rPr>
              <a:t>RESULTADO: A, G, F, B, U, X</a:t>
            </a:r>
            <a:endParaRPr>
              <a:solidFill>
                <a:schemeClr val="dk2"/>
              </a:solidFill>
            </a:endParaRPr>
          </a:p>
          <a:p>
            <a:pPr indent="0" lvl="0" marL="0" rtl="0" algn="l">
              <a:spcBef>
                <a:spcPts val="0"/>
              </a:spcBef>
              <a:spcAft>
                <a:spcPts val="0"/>
              </a:spcAft>
              <a:buNone/>
            </a:pPr>
            <a:r>
              <a:t/>
            </a:r>
            <a:endParaRPr/>
          </a:p>
        </p:txBody>
      </p:sp>
      <p:sp>
        <p:nvSpPr>
          <p:cNvPr id="756" name="Google Shape;756;p100"/>
          <p:cNvSpPr/>
          <p:nvPr/>
        </p:nvSpPr>
        <p:spPr>
          <a:xfrm>
            <a:off x="5029700" y="842100"/>
            <a:ext cx="1536300" cy="864900"/>
          </a:xfrm>
          <a:prstGeom prst="wedgeRectCallout">
            <a:avLst>
              <a:gd fmla="val -98145" name="adj1"/>
              <a:gd fmla="val 143404"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Agregamos y visitamos X.</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pic>
        <p:nvPicPr>
          <p:cNvPr id="761" name="Google Shape;761;p101"/>
          <p:cNvPicPr preferRelativeResize="0"/>
          <p:nvPr/>
        </p:nvPicPr>
        <p:blipFill>
          <a:blip r:embed="rId3">
            <a:alphaModFix/>
          </a:blip>
          <a:stretch>
            <a:fillRect/>
          </a:stretch>
        </p:blipFill>
        <p:spPr>
          <a:xfrm>
            <a:off x="5358875" y="652450"/>
            <a:ext cx="3524250" cy="3838575"/>
          </a:xfrm>
          <a:prstGeom prst="rect">
            <a:avLst/>
          </a:prstGeom>
          <a:noFill/>
          <a:ln>
            <a:noFill/>
          </a:ln>
        </p:spPr>
      </p:pic>
      <p:sp>
        <p:nvSpPr>
          <p:cNvPr id="762" name="Google Shape;762;p10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BFS</a:t>
            </a:r>
            <a:endParaRPr/>
          </a:p>
        </p:txBody>
      </p:sp>
      <p:sp>
        <p:nvSpPr>
          <p:cNvPr id="763" name="Google Shape;763;p101"/>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 la cola.</a:t>
            </a:r>
            <a:endParaRPr sz="1400"/>
          </a:p>
          <a:p>
            <a:pPr indent="-317500" lvl="0" marL="457200" rtl="0" algn="l">
              <a:spcBef>
                <a:spcPts val="0"/>
              </a:spcBef>
              <a:spcAft>
                <a:spcPts val="0"/>
              </a:spcAft>
              <a:buSzPts val="1400"/>
              <a:buAutoNum type="arabicPeriod"/>
            </a:pPr>
            <a:r>
              <a:rPr lang="es" sz="1400"/>
              <a:t>Desencolar un elemento de la cola, el nodo “actual”.</a:t>
            </a:r>
            <a:endParaRPr sz="1400"/>
          </a:p>
          <a:p>
            <a:pPr indent="-317500" lvl="0" marL="457200" rtl="0" algn="l">
              <a:spcBef>
                <a:spcPts val="0"/>
              </a:spcBef>
              <a:spcAft>
                <a:spcPts val="0"/>
              </a:spcAft>
              <a:buSzPts val="1400"/>
              <a:buAutoNum type="arabicPeriod"/>
            </a:pPr>
            <a:r>
              <a:rPr lang="es" sz="1400"/>
              <a:t>Por cada vecino del nodo actual que no haya sido visitado:</a:t>
            </a:r>
            <a:endParaRPr sz="1400"/>
          </a:p>
          <a:p>
            <a:pPr indent="-317500" lvl="1" marL="914400" rtl="0" algn="l">
              <a:spcBef>
                <a:spcPts val="0"/>
              </a:spcBef>
              <a:spcAft>
                <a:spcPts val="0"/>
              </a:spcAft>
              <a:buSzPts val="1400"/>
              <a:buAutoNum type="alphaLcPeriod"/>
            </a:pPr>
            <a:r>
              <a:rPr lang="es"/>
              <a:t>Lo agregamos a la cola</a:t>
            </a:r>
            <a:endParaRPr/>
          </a:p>
          <a:p>
            <a:pPr indent="-317500" lvl="1" marL="914400" rtl="0" algn="l">
              <a:spcBef>
                <a:spcPts val="0"/>
              </a:spcBef>
              <a:spcAft>
                <a:spcPts val="0"/>
              </a:spcAft>
              <a:buSzPts val="1400"/>
              <a:buAutoNum type="alphaLcPeriod"/>
            </a:pPr>
            <a:r>
              <a:rPr lang="es"/>
              <a:t>Lo marcamos como visitado</a:t>
            </a:r>
            <a:endParaRPr/>
          </a:p>
          <a:p>
            <a:pPr indent="-317500" lvl="0" marL="457200" rtl="0" algn="l">
              <a:spcBef>
                <a:spcPts val="0"/>
              </a:spcBef>
              <a:spcAft>
                <a:spcPts val="0"/>
              </a:spcAft>
              <a:buSzPts val="1400"/>
              <a:buAutoNum type="arabicPeriod"/>
            </a:pPr>
            <a:r>
              <a:rPr lang="es" sz="1400"/>
              <a:t>Repetir los pasos 2 y 3 hasta que la cola esté vacía.</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764" name="Google Shape;764;p101"/>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solidFill>
                  <a:schemeClr val="dk2"/>
                </a:solidFill>
              </a:rPr>
              <a:t>COLA: B, U, X</a:t>
            </a:r>
            <a:endParaRPr>
              <a:solidFill>
                <a:schemeClr val="dk2"/>
              </a:solidFill>
            </a:endParaRPr>
          </a:p>
          <a:p>
            <a:pPr indent="0" lvl="0" marL="0" rtl="0" algn="l">
              <a:spcBef>
                <a:spcPts val="0"/>
              </a:spcBef>
              <a:spcAft>
                <a:spcPts val="0"/>
              </a:spcAft>
              <a:buClr>
                <a:schemeClr val="dk2"/>
              </a:buClr>
              <a:buSzPts val="1100"/>
              <a:buFont typeface="Arial"/>
              <a:buNone/>
            </a:pPr>
            <a:r>
              <a:rPr lang="es">
                <a:solidFill>
                  <a:schemeClr val="dk2"/>
                </a:solidFill>
              </a:rPr>
              <a:t>RESULTADO: A, G, F, B, U, X</a:t>
            </a:r>
            <a:endParaRPr>
              <a:solidFill>
                <a:schemeClr val="dk2"/>
              </a:solidFill>
            </a:endParaRPr>
          </a:p>
          <a:p>
            <a:pPr indent="0" lvl="0" marL="0" rtl="0" algn="l">
              <a:spcBef>
                <a:spcPts val="0"/>
              </a:spcBef>
              <a:spcAft>
                <a:spcPts val="0"/>
              </a:spcAft>
              <a:buClr>
                <a:schemeClr val="dk2"/>
              </a:buClr>
              <a:buSzPts val="1100"/>
              <a:buFont typeface="Arial"/>
              <a:buNone/>
            </a:pPr>
            <a:r>
              <a:t/>
            </a:r>
            <a:endParaRPr>
              <a:solidFill>
                <a:schemeClr val="dk2"/>
              </a:solidFill>
            </a:endParaRPr>
          </a:p>
          <a:p>
            <a:pPr indent="0" lvl="0" marL="0" rtl="0" algn="l">
              <a:spcBef>
                <a:spcPts val="0"/>
              </a:spcBef>
              <a:spcAft>
                <a:spcPts val="0"/>
              </a:spcAft>
              <a:buNone/>
            </a:pPr>
            <a:r>
              <a:t/>
            </a:r>
            <a:endParaRPr/>
          </a:p>
        </p:txBody>
      </p:sp>
      <p:sp>
        <p:nvSpPr>
          <p:cNvPr id="765" name="Google Shape;765;p101"/>
          <p:cNvSpPr/>
          <p:nvPr/>
        </p:nvSpPr>
        <p:spPr>
          <a:xfrm>
            <a:off x="5029700" y="842100"/>
            <a:ext cx="1536300" cy="864900"/>
          </a:xfrm>
          <a:prstGeom prst="wedgeRectCallout">
            <a:avLst>
              <a:gd fmla="val -72221" name="adj1"/>
              <a:gd fmla="val 55252"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El nodo actual es F. (notar que ya no está en la cola).</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9" name="Shape 769"/>
        <p:cNvGrpSpPr/>
        <p:nvPr/>
      </p:nvGrpSpPr>
      <p:grpSpPr>
        <a:xfrm>
          <a:off x="0" y="0"/>
          <a:ext cx="0" cy="0"/>
          <a:chOff x="0" y="0"/>
          <a:chExt cx="0" cy="0"/>
        </a:xfrm>
      </p:grpSpPr>
      <p:pic>
        <p:nvPicPr>
          <p:cNvPr id="770" name="Google Shape;770;p102"/>
          <p:cNvPicPr preferRelativeResize="0"/>
          <p:nvPr/>
        </p:nvPicPr>
        <p:blipFill>
          <a:blip r:embed="rId3">
            <a:alphaModFix/>
          </a:blip>
          <a:stretch>
            <a:fillRect/>
          </a:stretch>
        </p:blipFill>
        <p:spPr>
          <a:xfrm>
            <a:off x="5358875" y="652450"/>
            <a:ext cx="3524250" cy="3838575"/>
          </a:xfrm>
          <a:prstGeom prst="rect">
            <a:avLst/>
          </a:prstGeom>
          <a:noFill/>
          <a:ln>
            <a:noFill/>
          </a:ln>
        </p:spPr>
      </p:pic>
      <p:sp>
        <p:nvSpPr>
          <p:cNvPr id="771" name="Google Shape;771;p10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BFS</a:t>
            </a:r>
            <a:endParaRPr/>
          </a:p>
        </p:txBody>
      </p:sp>
      <p:sp>
        <p:nvSpPr>
          <p:cNvPr id="772" name="Google Shape;772;p102"/>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 la cola.</a:t>
            </a:r>
            <a:endParaRPr sz="1400"/>
          </a:p>
          <a:p>
            <a:pPr indent="-317500" lvl="0" marL="457200" rtl="0" algn="l">
              <a:spcBef>
                <a:spcPts val="0"/>
              </a:spcBef>
              <a:spcAft>
                <a:spcPts val="0"/>
              </a:spcAft>
              <a:buSzPts val="1400"/>
              <a:buAutoNum type="arabicPeriod"/>
            </a:pPr>
            <a:r>
              <a:rPr lang="es" sz="1400"/>
              <a:t>Desencolar un elemento de la cola, el nodo “actual”.</a:t>
            </a:r>
            <a:endParaRPr sz="1400"/>
          </a:p>
          <a:p>
            <a:pPr indent="-317500" lvl="0" marL="457200" rtl="0" algn="l">
              <a:spcBef>
                <a:spcPts val="0"/>
              </a:spcBef>
              <a:spcAft>
                <a:spcPts val="0"/>
              </a:spcAft>
              <a:buSzPts val="1400"/>
              <a:buAutoNum type="arabicPeriod"/>
            </a:pPr>
            <a:r>
              <a:rPr lang="es" sz="1400"/>
              <a:t>Por cada vecino del nodo actual que no haya sido visitado:</a:t>
            </a:r>
            <a:endParaRPr sz="1400"/>
          </a:p>
          <a:p>
            <a:pPr indent="-317500" lvl="1" marL="914400" rtl="0" algn="l">
              <a:spcBef>
                <a:spcPts val="0"/>
              </a:spcBef>
              <a:spcAft>
                <a:spcPts val="0"/>
              </a:spcAft>
              <a:buSzPts val="1400"/>
              <a:buAutoNum type="alphaLcPeriod"/>
            </a:pPr>
            <a:r>
              <a:rPr lang="es"/>
              <a:t>Lo agregamos a la cola</a:t>
            </a:r>
            <a:endParaRPr/>
          </a:p>
          <a:p>
            <a:pPr indent="-317500" lvl="1" marL="914400" rtl="0" algn="l">
              <a:spcBef>
                <a:spcPts val="0"/>
              </a:spcBef>
              <a:spcAft>
                <a:spcPts val="0"/>
              </a:spcAft>
              <a:buSzPts val="1400"/>
              <a:buAutoNum type="alphaLcPeriod"/>
            </a:pPr>
            <a:r>
              <a:rPr lang="es"/>
              <a:t>Lo marcamos como visitado</a:t>
            </a:r>
            <a:endParaRPr/>
          </a:p>
          <a:p>
            <a:pPr indent="-317500" lvl="0" marL="457200" rtl="0" algn="l">
              <a:spcBef>
                <a:spcPts val="0"/>
              </a:spcBef>
              <a:spcAft>
                <a:spcPts val="0"/>
              </a:spcAft>
              <a:buSzPts val="1400"/>
              <a:buAutoNum type="arabicPeriod"/>
            </a:pPr>
            <a:r>
              <a:rPr lang="es" sz="1400"/>
              <a:t>Repetir los pasos 2 y 3 hasta que la cola esté vacía.</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773" name="Google Shape;773;p102"/>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COLA: F</a:t>
            </a:r>
            <a:endParaRPr>
              <a:solidFill>
                <a:schemeClr val="dk2"/>
              </a:solidFill>
            </a:endParaRPr>
          </a:p>
          <a:p>
            <a:pPr indent="0" lvl="0" marL="0" rtl="0" algn="l">
              <a:spcBef>
                <a:spcPts val="0"/>
              </a:spcBef>
              <a:spcAft>
                <a:spcPts val="0"/>
              </a:spcAft>
              <a:buNone/>
            </a:pPr>
            <a:r>
              <a:rPr lang="es">
                <a:solidFill>
                  <a:schemeClr val="dk2"/>
                </a:solidFill>
              </a:rPr>
              <a:t>RESULTADO: A, G, F, B, U, X</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774" name="Google Shape;774;p102"/>
          <p:cNvSpPr/>
          <p:nvPr/>
        </p:nvSpPr>
        <p:spPr>
          <a:xfrm>
            <a:off x="5029700" y="842100"/>
            <a:ext cx="1536300" cy="864900"/>
          </a:xfrm>
          <a:prstGeom prst="wedgeRectCallout">
            <a:avLst>
              <a:gd fmla="val -76665" name="adj1"/>
              <a:gd fmla="val 101301"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Todos los vecinos de F ya han sido visitados.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pic>
        <p:nvPicPr>
          <p:cNvPr id="779" name="Google Shape;779;p103"/>
          <p:cNvPicPr preferRelativeResize="0"/>
          <p:nvPr/>
        </p:nvPicPr>
        <p:blipFill>
          <a:blip r:embed="rId3">
            <a:alphaModFix/>
          </a:blip>
          <a:stretch>
            <a:fillRect/>
          </a:stretch>
        </p:blipFill>
        <p:spPr>
          <a:xfrm>
            <a:off x="5358875" y="652450"/>
            <a:ext cx="3524250" cy="3838575"/>
          </a:xfrm>
          <a:prstGeom prst="rect">
            <a:avLst/>
          </a:prstGeom>
          <a:noFill/>
          <a:ln>
            <a:noFill/>
          </a:ln>
        </p:spPr>
      </p:pic>
      <p:sp>
        <p:nvSpPr>
          <p:cNvPr id="780" name="Google Shape;780;p10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BFS</a:t>
            </a:r>
            <a:endParaRPr/>
          </a:p>
        </p:txBody>
      </p:sp>
      <p:sp>
        <p:nvSpPr>
          <p:cNvPr id="781" name="Google Shape;781;p103"/>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 la cola.</a:t>
            </a:r>
            <a:endParaRPr sz="1400"/>
          </a:p>
          <a:p>
            <a:pPr indent="-317500" lvl="0" marL="457200" rtl="0" algn="l">
              <a:spcBef>
                <a:spcPts val="0"/>
              </a:spcBef>
              <a:spcAft>
                <a:spcPts val="0"/>
              </a:spcAft>
              <a:buSzPts val="1400"/>
              <a:buAutoNum type="arabicPeriod"/>
            </a:pPr>
            <a:r>
              <a:rPr lang="es" sz="1400"/>
              <a:t>Desencolar un elemento de la cola, el nodo “actual”.</a:t>
            </a:r>
            <a:endParaRPr sz="1400"/>
          </a:p>
          <a:p>
            <a:pPr indent="-317500" lvl="0" marL="457200" rtl="0" algn="l">
              <a:spcBef>
                <a:spcPts val="0"/>
              </a:spcBef>
              <a:spcAft>
                <a:spcPts val="0"/>
              </a:spcAft>
              <a:buSzPts val="1400"/>
              <a:buAutoNum type="arabicPeriod"/>
            </a:pPr>
            <a:r>
              <a:rPr lang="es" sz="1400"/>
              <a:t>Por cada vecino del nodo actual que no haya sido visitado:</a:t>
            </a:r>
            <a:endParaRPr sz="1400"/>
          </a:p>
          <a:p>
            <a:pPr indent="-317500" lvl="1" marL="914400" rtl="0" algn="l">
              <a:spcBef>
                <a:spcPts val="0"/>
              </a:spcBef>
              <a:spcAft>
                <a:spcPts val="0"/>
              </a:spcAft>
              <a:buSzPts val="1400"/>
              <a:buAutoNum type="alphaLcPeriod"/>
            </a:pPr>
            <a:r>
              <a:rPr lang="es"/>
              <a:t>Lo agregamos a la cola</a:t>
            </a:r>
            <a:endParaRPr/>
          </a:p>
          <a:p>
            <a:pPr indent="-317500" lvl="1" marL="914400" rtl="0" algn="l">
              <a:spcBef>
                <a:spcPts val="0"/>
              </a:spcBef>
              <a:spcAft>
                <a:spcPts val="0"/>
              </a:spcAft>
              <a:buSzPts val="1400"/>
              <a:buAutoNum type="alphaLcPeriod"/>
            </a:pPr>
            <a:r>
              <a:rPr lang="es"/>
              <a:t>Lo marcamos como visitado</a:t>
            </a:r>
            <a:endParaRPr/>
          </a:p>
          <a:p>
            <a:pPr indent="-317500" lvl="0" marL="457200" rtl="0" algn="l">
              <a:spcBef>
                <a:spcPts val="0"/>
              </a:spcBef>
              <a:spcAft>
                <a:spcPts val="0"/>
              </a:spcAft>
              <a:buSzPts val="1400"/>
              <a:buAutoNum type="arabicPeriod"/>
            </a:pPr>
            <a:r>
              <a:rPr lang="es" sz="1400"/>
              <a:t>Repetir los pasos 2 y 3 hasta que la cola esté vacía.</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782" name="Google Shape;782;p103"/>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COLA: U, X</a:t>
            </a:r>
            <a:endParaRPr>
              <a:solidFill>
                <a:schemeClr val="dk2"/>
              </a:solidFill>
            </a:endParaRPr>
          </a:p>
          <a:p>
            <a:pPr indent="0" lvl="0" marL="0" rtl="0" algn="l">
              <a:spcBef>
                <a:spcPts val="0"/>
              </a:spcBef>
              <a:spcAft>
                <a:spcPts val="0"/>
              </a:spcAft>
              <a:buNone/>
            </a:pPr>
            <a:r>
              <a:rPr lang="es">
                <a:solidFill>
                  <a:schemeClr val="dk2"/>
                </a:solidFill>
              </a:rPr>
              <a:t>RESULTADO: A, G, F, B, U, X</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p>
        </p:txBody>
      </p:sp>
      <p:sp>
        <p:nvSpPr>
          <p:cNvPr id="783" name="Google Shape;783;p103"/>
          <p:cNvSpPr/>
          <p:nvPr/>
        </p:nvSpPr>
        <p:spPr>
          <a:xfrm>
            <a:off x="5029700" y="842100"/>
            <a:ext cx="1536300" cy="864900"/>
          </a:xfrm>
          <a:prstGeom prst="wedgeRectCallout">
            <a:avLst>
              <a:gd fmla="val -72221" name="adj1"/>
              <a:gd fmla="val 55252"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El nodo actual es B. (notar que ya no está en la cola).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3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151" name="Google Shape;151;p32"/>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0" lvl="0" marL="0" rtl="0" algn="l">
              <a:spcBef>
                <a:spcPts val="1600"/>
              </a:spcBef>
              <a:spcAft>
                <a:spcPts val="0"/>
              </a:spcAft>
              <a:buNone/>
            </a:pPr>
            <a:r>
              <a:rPr lang="es" sz="1400"/>
              <a:t>     </a:t>
            </a:r>
            <a:endParaRPr sz="1400"/>
          </a:p>
          <a:p>
            <a:pPr indent="0" lvl="0" marL="0" rtl="0" algn="l">
              <a:spcBef>
                <a:spcPts val="1600"/>
              </a:spcBef>
              <a:spcAft>
                <a:spcPts val="1600"/>
              </a:spcAft>
              <a:buNone/>
            </a:pPr>
            <a:r>
              <a:t/>
            </a:r>
            <a:endParaRPr sz="1400"/>
          </a:p>
        </p:txBody>
      </p:sp>
      <p:pic>
        <p:nvPicPr>
          <p:cNvPr id="152" name="Google Shape;152;p32"/>
          <p:cNvPicPr preferRelativeResize="0"/>
          <p:nvPr/>
        </p:nvPicPr>
        <p:blipFill>
          <a:blip r:embed="rId3">
            <a:alphaModFix/>
          </a:blip>
          <a:stretch>
            <a:fillRect/>
          </a:stretch>
        </p:blipFill>
        <p:spPr>
          <a:xfrm>
            <a:off x="5148075" y="742875"/>
            <a:ext cx="3443643" cy="3770275"/>
          </a:xfrm>
          <a:prstGeom prst="rect">
            <a:avLst/>
          </a:prstGeom>
          <a:noFill/>
          <a:ln>
            <a:noFill/>
          </a:ln>
        </p:spPr>
      </p:pic>
      <p:sp>
        <p:nvSpPr>
          <p:cNvPr id="153" name="Google Shape;153;p32"/>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STACK: A</a:t>
            </a:r>
            <a:endParaRPr/>
          </a:p>
          <a:p>
            <a:pPr indent="0" lvl="0" marL="0" rtl="0" algn="l">
              <a:spcBef>
                <a:spcPts val="0"/>
              </a:spcBef>
              <a:spcAft>
                <a:spcPts val="0"/>
              </a:spcAft>
              <a:buNone/>
            </a:pPr>
            <a:r>
              <a:rPr lang="es"/>
              <a:t>RESULTADO: A</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7" name="Shape 787"/>
        <p:cNvGrpSpPr/>
        <p:nvPr/>
      </p:nvGrpSpPr>
      <p:grpSpPr>
        <a:xfrm>
          <a:off x="0" y="0"/>
          <a:ext cx="0" cy="0"/>
          <a:chOff x="0" y="0"/>
          <a:chExt cx="0" cy="0"/>
        </a:xfrm>
      </p:grpSpPr>
      <p:pic>
        <p:nvPicPr>
          <p:cNvPr id="788" name="Google Shape;788;p104"/>
          <p:cNvPicPr preferRelativeResize="0"/>
          <p:nvPr/>
        </p:nvPicPr>
        <p:blipFill>
          <a:blip r:embed="rId3">
            <a:alphaModFix/>
          </a:blip>
          <a:stretch>
            <a:fillRect/>
          </a:stretch>
        </p:blipFill>
        <p:spPr>
          <a:xfrm>
            <a:off x="5358875" y="652450"/>
            <a:ext cx="3524250" cy="3838575"/>
          </a:xfrm>
          <a:prstGeom prst="rect">
            <a:avLst/>
          </a:prstGeom>
          <a:noFill/>
          <a:ln>
            <a:noFill/>
          </a:ln>
        </p:spPr>
      </p:pic>
      <p:sp>
        <p:nvSpPr>
          <p:cNvPr id="789" name="Google Shape;789;p10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BFS</a:t>
            </a:r>
            <a:endParaRPr/>
          </a:p>
        </p:txBody>
      </p:sp>
      <p:sp>
        <p:nvSpPr>
          <p:cNvPr id="790" name="Google Shape;790;p104"/>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 la cola.</a:t>
            </a:r>
            <a:endParaRPr sz="1400"/>
          </a:p>
          <a:p>
            <a:pPr indent="-317500" lvl="0" marL="457200" rtl="0" algn="l">
              <a:spcBef>
                <a:spcPts val="0"/>
              </a:spcBef>
              <a:spcAft>
                <a:spcPts val="0"/>
              </a:spcAft>
              <a:buSzPts val="1400"/>
              <a:buAutoNum type="arabicPeriod"/>
            </a:pPr>
            <a:r>
              <a:rPr lang="es" sz="1400"/>
              <a:t>Desencolar un elemento de la cola, el nodo “actual”.</a:t>
            </a:r>
            <a:endParaRPr sz="1400"/>
          </a:p>
          <a:p>
            <a:pPr indent="-317500" lvl="0" marL="457200" rtl="0" algn="l">
              <a:spcBef>
                <a:spcPts val="0"/>
              </a:spcBef>
              <a:spcAft>
                <a:spcPts val="0"/>
              </a:spcAft>
              <a:buSzPts val="1400"/>
              <a:buAutoNum type="arabicPeriod"/>
            </a:pPr>
            <a:r>
              <a:rPr lang="es" sz="1400"/>
              <a:t>Por cada vecino del nodo actual que no haya sido visitado:</a:t>
            </a:r>
            <a:endParaRPr sz="1400"/>
          </a:p>
          <a:p>
            <a:pPr indent="-317500" lvl="1" marL="914400" rtl="0" algn="l">
              <a:spcBef>
                <a:spcPts val="0"/>
              </a:spcBef>
              <a:spcAft>
                <a:spcPts val="0"/>
              </a:spcAft>
              <a:buSzPts val="1400"/>
              <a:buAutoNum type="alphaLcPeriod"/>
            </a:pPr>
            <a:r>
              <a:rPr lang="es"/>
              <a:t>Lo agregamos a la cola</a:t>
            </a:r>
            <a:endParaRPr/>
          </a:p>
          <a:p>
            <a:pPr indent="-317500" lvl="1" marL="914400" rtl="0" algn="l">
              <a:spcBef>
                <a:spcPts val="0"/>
              </a:spcBef>
              <a:spcAft>
                <a:spcPts val="0"/>
              </a:spcAft>
              <a:buSzPts val="1400"/>
              <a:buAutoNum type="alphaLcPeriod"/>
            </a:pPr>
            <a:r>
              <a:rPr lang="es"/>
              <a:t>Lo marcamos como visitado</a:t>
            </a:r>
            <a:endParaRPr/>
          </a:p>
          <a:p>
            <a:pPr indent="-317500" lvl="0" marL="457200" rtl="0" algn="l">
              <a:spcBef>
                <a:spcPts val="0"/>
              </a:spcBef>
              <a:spcAft>
                <a:spcPts val="0"/>
              </a:spcAft>
              <a:buSzPts val="1400"/>
              <a:buAutoNum type="arabicPeriod"/>
            </a:pPr>
            <a:r>
              <a:rPr lang="es" sz="1400"/>
              <a:t>Repetir los pasos 2 y 3 hasta que la cola esté vacía.</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791" name="Google Shape;791;p104"/>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COLA: U, X</a:t>
            </a:r>
            <a:endParaRPr>
              <a:solidFill>
                <a:schemeClr val="dk2"/>
              </a:solidFill>
            </a:endParaRPr>
          </a:p>
          <a:p>
            <a:pPr indent="0" lvl="0" marL="0" rtl="0" algn="l">
              <a:spcBef>
                <a:spcPts val="0"/>
              </a:spcBef>
              <a:spcAft>
                <a:spcPts val="0"/>
              </a:spcAft>
              <a:buNone/>
            </a:pPr>
            <a:r>
              <a:rPr lang="es">
                <a:solidFill>
                  <a:schemeClr val="dk2"/>
                </a:solidFill>
              </a:rPr>
              <a:t>RESULTADO: A, G, F, B, U, X</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792" name="Google Shape;792;p104"/>
          <p:cNvSpPr/>
          <p:nvPr/>
        </p:nvSpPr>
        <p:spPr>
          <a:xfrm>
            <a:off x="5029700" y="842100"/>
            <a:ext cx="1536300" cy="864900"/>
          </a:xfrm>
          <a:prstGeom prst="wedgeRectCallout">
            <a:avLst>
              <a:gd fmla="val -76665" name="adj1"/>
              <a:gd fmla="val 101301"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Todos los vecinos de B ya han sido visitados.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6" name="Shape 796"/>
        <p:cNvGrpSpPr/>
        <p:nvPr/>
      </p:nvGrpSpPr>
      <p:grpSpPr>
        <a:xfrm>
          <a:off x="0" y="0"/>
          <a:ext cx="0" cy="0"/>
          <a:chOff x="0" y="0"/>
          <a:chExt cx="0" cy="0"/>
        </a:xfrm>
      </p:grpSpPr>
      <p:pic>
        <p:nvPicPr>
          <p:cNvPr id="797" name="Google Shape;797;p105"/>
          <p:cNvPicPr preferRelativeResize="0"/>
          <p:nvPr/>
        </p:nvPicPr>
        <p:blipFill>
          <a:blip r:embed="rId3">
            <a:alphaModFix/>
          </a:blip>
          <a:stretch>
            <a:fillRect/>
          </a:stretch>
        </p:blipFill>
        <p:spPr>
          <a:xfrm>
            <a:off x="5358875" y="652450"/>
            <a:ext cx="3524250" cy="3838575"/>
          </a:xfrm>
          <a:prstGeom prst="rect">
            <a:avLst/>
          </a:prstGeom>
          <a:noFill/>
          <a:ln>
            <a:noFill/>
          </a:ln>
        </p:spPr>
      </p:pic>
      <p:sp>
        <p:nvSpPr>
          <p:cNvPr id="798" name="Google Shape;798;p10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BFS</a:t>
            </a:r>
            <a:endParaRPr/>
          </a:p>
        </p:txBody>
      </p:sp>
      <p:sp>
        <p:nvSpPr>
          <p:cNvPr id="799" name="Google Shape;799;p105"/>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 la cola.</a:t>
            </a:r>
            <a:endParaRPr sz="1400"/>
          </a:p>
          <a:p>
            <a:pPr indent="-317500" lvl="0" marL="457200" rtl="0" algn="l">
              <a:spcBef>
                <a:spcPts val="0"/>
              </a:spcBef>
              <a:spcAft>
                <a:spcPts val="0"/>
              </a:spcAft>
              <a:buSzPts val="1400"/>
              <a:buAutoNum type="arabicPeriod"/>
            </a:pPr>
            <a:r>
              <a:rPr lang="es" sz="1400"/>
              <a:t>Desencolar un elemento de la cola, el nodo “actual”.</a:t>
            </a:r>
            <a:endParaRPr sz="1400"/>
          </a:p>
          <a:p>
            <a:pPr indent="-317500" lvl="0" marL="457200" rtl="0" algn="l">
              <a:spcBef>
                <a:spcPts val="0"/>
              </a:spcBef>
              <a:spcAft>
                <a:spcPts val="0"/>
              </a:spcAft>
              <a:buSzPts val="1400"/>
              <a:buAutoNum type="arabicPeriod"/>
            </a:pPr>
            <a:r>
              <a:rPr lang="es" sz="1400"/>
              <a:t>Por cada vecino del nodo actual que no haya sido visitado:</a:t>
            </a:r>
            <a:endParaRPr sz="1400"/>
          </a:p>
          <a:p>
            <a:pPr indent="-317500" lvl="1" marL="914400" rtl="0" algn="l">
              <a:spcBef>
                <a:spcPts val="0"/>
              </a:spcBef>
              <a:spcAft>
                <a:spcPts val="0"/>
              </a:spcAft>
              <a:buSzPts val="1400"/>
              <a:buAutoNum type="alphaLcPeriod"/>
            </a:pPr>
            <a:r>
              <a:rPr lang="es"/>
              <a:t>Lo agregamos a la cola</a:t>
            </a:r>
            <a:endParaRPr/>
          </a:p>
          <a:p>
            <a:pPr indent="-317500" lvl="1" marL="914400" rtl="0" algn="l">
              <a:spcBef>
                <a:spcPts val="0"/>
              </a:spcBef>
              <a:spcAft>
                <a:spcPts val="0"/>
              </a:spcAft>
              <a:buSzPts val="1400"/>
              <a:buAutoNum type="alphaLcPeriod"/>
            </a:pPr>
            <a:r>
              <a:rPr lang="es"/>
              <a:t>Lo marcamos como visitado</a:t>
            </a:r>
            <a:endParaRPr/>
          </a:p>
          <a:p>
            <a:pPr indent="-317500" lvl="0" marL="457200" rtl="0" algn="l">
              <a:spcBef>
                <a:spcPts val="0"/>
              </a:spcBef>
              <a:spcAft>
                <a:spcPts val="0"/>
              </a:spcAft>
              <a:buSzPts val="1400"/>
              <a:buAutoNum type="arabicPeriod"/>
            </a:pPr>
            <a:r>
              <a:rPr lang="es" sz="1400"/>
              <a:t>Repetir los pasos 2 y 3 hasta que la cola esté vacía.</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800" name="Google Shape;800;p105"/>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COLA: X</a:t>
            </a:r>
            <a:endParaRPr>
              <a:solidFill>
                <a:schemeClr val="dk2"/>
              </a:solidFill>
            </a:endParaRPr>
          </a:p>
          <a:p>
            <a:pPr indent="0" lvl="0" marL="0" rtl="0" algn="l">
              <a:spcBef>
                <a:spcPts val="0"/>
              </a:spcBef>
              <a:spcAft>
                <a:spcPts val="0"/>
              </a:spcAft>
              <a:buNone/>
            </a:pPr>
            <a:r>
              <a:rPr lang="es">
                <a:solidFill>
                  <a:schemeClr val="dk2"/>
                </a:solidFill>
              </a:rPr>
              <a:t>RESULTADO: A, G, F, B, U, X</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p>
        </p:txBody>
      </p:sp>
      <p:sp>
        <p:nvSpPr>
          <p:cNvPr id="801" name="Google Shape;801;p105"/>
          <p:cNvSpPr/>
          <p:nvPr/>
        </p:nvSpPr>
        <p:spPr>
          <a:xfrm>
            <a:off x="5029700" y="842100"/>
            <a:ext cx="1536300" cy="864900"/>
          </a:xfrm>
          <a:prstGeom prst="wedgeRectCallout">
            <a:avLst>
              <a:gd fmla="val -72221" name="adj1"/>
              <a:gd fmla="val 55252"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El nodo actual es U. (notar que ya no está en la cola).</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5" name="Shape 805"/>
        <p:cNvGrpSpPr/>
        <p:nvPr/>
      </p:nvGrpSpPr>
      <p:grpSpPr>
        <a:xfrm>
          <a:off x="0" y="0"/>
          <a:ext cx="0" cy="0"/>
          <a:chOff x="0" y="0"/>
          <a:chExt cx="0" cy="0"/>
        </a:xfrm>
      </p:grpSpPr>
      <p:pic>
        <p:nvPicPr>
          <p:cNvPr id="806" name="Google Shape;806;p106"/>
          <p:cNvPicPr preferRelativeResize="0"/>
          <p:nvPr/>
        </p:nvPicPr>
        <p:blipFill>
          <a:blip r:embed="rId3">
            <a:alphaModFix/>
          </a:blip>
          <a:stretch>
            <a:fillRect/>
          </a:stretch>
        </p:blipFill>
        <p:spPr>
          <a:xfrm>
            <a:off x="5358875" y="652450"/>
            <a:ext cx="3524250" cy="3838575"/>
          </a:xfrm>
          <a:prstGeom prst="rect">
            <a:avLst/>
          </a:prstGeom>
          <a:noFill/>
          <a:ln>
            <a:noFill/>
          </a:ln>
        </p:spPr>
      </p:pic>
      <p:sp>
        <p:nvSpPr>
          <p:cNvPr id="807" name="Google Shape;807;p10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BFS</a:t>
            </a:r>
            <a:endParaRPr/>
          </a:p>
        </p:txBody>
      </p:sp>
      <p:sp>
        <p:nvSpPr>
          <p:cNvPr id="808" name="Google Shape;808;p106"/>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 la cola.</a:t>
            </a:r>
            <a:endParaRPr sz="1400"/>
          </a:p>
          <a:p>
            <a:pPr indent="-317500" lvl="0" marL="457200" rtl="0" algn="l">
              <a:spcBef>
                <a:spcPts val="0"/>
              </a:spcBef>
              <a:spcAft>
                <a:spcPts val="0"/>
              </a:spcAft>
              <a:buSzPts val="1400"/>
              <a:buAutoNum type="arabicPeriod"/>
            </a:pPr>
            <a:r>
              <a:rPr lang="es" sz="1400"/>
              <a:t>Desencolar un elemento de la cola, el nodo “actual”.</a:t>
            </a:r>
            <a:endParaRPr sz="1400"/>
          </a:p>
          <a:p>
            <a:pPr indent="-317500" lvl="0" marL="457200" rtl="0" algn="l">
              <a:spcBef>
                <a:spcPts val="0"/>
              </a:spcBef>
              <a:spcAft>
                <a:spcPts val="0"/>
              </a:spcAft>
              <a:buSzPts val="1400"/>
              <a:buAutoNum type="arabicPeriod"/>
            </a:pPr>
            <a:r>
              <a:rPr lang="es" sz="1400"/>
              <a:t>Por cada vecino del nodo actual que no haya sido visitado:</a:t>
            </a:r>
            <a:endParaRPr sz="1400"/>
          </a:p>
          <a:p>
            <a:pPr indent="-317500" lvl="1" marL="914400" rtl="0" algn="l">
              <a:spcBef>
                <a:spcPts val="0"/>
              </a:spcBef>
              <a:spcAft>
                <a:spcPts val="0"/>
              </a:spcAft>
              <a:buSzPts val="1400"/>
              <a:buAutoNum type="alphaLcPeriod"/>
            </a:pPr>
            <a:r>
              <a:rPr lang="es"/>
              <a:t>Lo agregamos a la cola</a:t>
            </a:r>
            <a:endParaRPr/>
          </a:p>
          <a:p>
            <a:pPr indent="-317500" lvl="1" marL="914400" rtl="0" algn="l">
              <a:spcBef>
                <a:spcPts val="0"/>
              </a:spcBef>
              <a:spcAft>
                <a:spcPts val="0"/>
              </a:spcAft>
              <a:buSzPts val="1400"/>
              <a:buAutoNum type="alphaLcPeriod"/>
            </a:pPr>
            <a:r>
              <a:rPr lang="es"/>
              <a:t>Lo marcamos como visitado</a:t>
            </a:r>
            <a:endParaRPr/>
          </a:p>
          <a:p>
            <a:pPr indent="-317500" lvl="0" marL="457200" rtl="0" algn="l">
              <a:spcBef>
                <a:spcPts val="0"/>
              </a:spcBef>
              <a:spcAft>
                <a:spcPts val="0"/>
              </a:spcAft>
              <a:buSzPts val="1400"/>
              <a:buAutoNum type="arabicPeriod"/>
            </a:pPr>
            <a:r>
              <a:rPr lang="es" sz="1400"/>
              <a:t>Repetir los pasos 2 y 3 hasta que la cola esté vacía.</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809" name="Google Shape;809;p106"/>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COLA: X</a:t>
            </a:r>
            <a:endParaRPr>
              <a:solidFill>
                <a:schemeClr val="dk2"/>
              </a:solidFill>
            </a:endParaRPr>
          </a:p>
          <a:p>
            <a:pPr indent="0" lvl="0" marL="0" rtl="0" algn="l">
              <a:spcBef>
                <a:spcPts val="0"/>
              </a:spcBef>
              <a:spcAft>
                <a:spcPts val="0"/>
              </a:spcAft>
              <a:buNone/>
            </a:pPr>
            <a:r>
              <a:rPr lang="es">
                <a:solidFill>
                  <a:schemeClr val="dk2"/>
                </a:solidFill>
              </a:rPr>
              <a:t>RESULTADO: A, G, F, B, U, X</a:t>
            </a:r>
            <a:endParaRPr>
              <a:solidFill>
                <a:schemeClr val="dk2"/>
              </a:solidFill>
            </a:endParaRPr>
          </a:p>
        </p:txBody>
      </p:sp>
      <p:sp>
        <p:nvSpPr>
          <p:cNvPr id="810" name="Google Shape;810;p106"/>
          <p:cNvSpPr/>
          <p:nvPr/>
        </p:nvSpPr>
        <p:spPr>
          <a:xfrm>
            <a:off x="5029700" y="842100"/>
            <a:ext cx="1536300" cy="864900"/>
          </a:xfrm>
          <a:prstGeom prst="wedgeRectCallout">
            <a:avLst>
              <a:gd fmla="val -76665" name="adj1"/>
              <a:gd fmla="val 101301"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Los vecinos de U que no han sido visitados son Z y D</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4" name="Shape 814"/>
        <p:cNvGrpSpPr/>
        <p:nvPr/>
      </p:nvGrpSpPr>
      <p:grpSpPr>
        <a:xfrm>
          <a:off x="0" y="0"/>
          <a:ext cx="0" cy="0"/>
          <a:chOff x="0" y="0"/>
          <a:chExt cx="0" cy="0"/>
        </a:xfrm>
      </p:grpSpPr>
      <p:pic>
        <p:nvPicPr>
          <p:cNvPr id="815" name="Google Shape;815;p107"/>
          <p:cNvPicPr preferRelativeResize="0"/>
          <p:nvPr/>
        </p:nvPicPr>
        <p:blipFill>
          <a:blip r:embed="rId3">
            <a:alphaModFix/>
          </a:blip>
          <a:stretch>
            <a:fillRect/>
          </a:stretch>
        </p:blipFill>
        <p:spPr>
          <a:xfrm>
            <a:off x="5355663" y="638175"/>
            <a:ext cx="3476625" cy="3867150"/>
          </a:xfrm>
          <a:prstGeom prst="rect">
            <a:avLst/>
          </a:prstGeom>
          <a:noFill/>
          <a:ln>
            <a:noFill/>
          </a:ln>
        </p:spPr>
      </p:pic>
      <p:sp>
        <p:nvSpPr>
          <p:cNvPr id="816" name="Google Shape;816;p10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BFS</a:t>
            </a:r>
            <a:endParaRPr/>
          </a:p>
        </p:txBody>
      </p:sp>
      <p:sp>
        <p:nvSpPr>
          <p:cNvPr id="817" name="Google Shape;817;p107"/>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 la cola.</a:t>
            </a:r>
            <a:endParaRPr sz="1400"/>
          </a:p>
          <a:p>
            <a:pPr indent="-317500" lvl="0" marL="457200" rtl="0" algn="l">
              <a:spcBef>
                <a:spcPts val="0"/>
              </a:spcBef>
              <a:spcAft>
                <a:spcPts val="0"/>
              </a:spcAft>
              <a:buSzPts val="1400"/>
              <a:buAutoNum type="arabicPeriod"/>
            </a:pPr>
            <a:r>
              <a:rPr lang="es" sz="1400"/>
              <a:t>Desencolar un elemento de la cola, el nodo “actual”.</a:t>
            </a:r>
            <a:endParaRPr sz="1400"/>
          </a:p>
          <a:p>
            <a:pPr indent="-317500" lvl="0" marL="457200" rtl="0" algn="l">
              <a:spcBef>
                <a:spcPts val="0"/>
              </a:spcBef>
              <a:spcAft>
                <a:spcPts val="0"/>
              </a:spcAft>
              <a:buSzPts val="1400"/>
              <a:buAutoNum type="arabicPeriod"/>
            </a:pPr>
            <a:r>
              <a:rPr lang="es" sz="1400"/>
              <a:t>Por cada vecino del nodo actual que no haya sido visitado:</a:t>
            </a:r>
            <a:endParaRPr sz="1400"/>
          </a:p>
          <a:p>
            <a:pPr indent="-317500" lvl="1" marL="914400" rtl="0" algn="l">
              <a:spcBef>
                <a:spcPts val="0"/>
              </a:spcBef>
              <a:spcAft>
                <a:spcPts val="0"/>
              </a:spcAft>
              <a:buSzPts val="1400"/>
              <a:buAutoNum type="alphaLcPeriod"/>
            </a:pPr>
            <a:r>
              <a:rPr lang="es"/>
              <a:t>Lo agregamos a la cola</a:t>
            </a:r>
            <a:endParaRPr/>
          </a:p>
          <a:p>
            <a:pPr indent="-317500" lvl="1" marL="914400" rtl="0" algn="l">
              <a:spcBef>
                <a:spcPts val="0"/>
              </a:spcBef>
              <a:spcAft>
                <a:spcPts val="0"/>
              </a:spcAft>
              <a:buSzPts val="1400"/>
              <a:buAutoNum type="alphaLcPeriod"/>
            </a:pPr>
            <a:r>
              <a:rPr lang="es"/>
              <a:t>Lo marcamos como visitado</a:t>
            </a:r>
            <a:endParaRPr/>
          </a:p>
          <a:p>
            <a:pPr indent="-317500" lvl="0" marL="457200" rtl="0" algn="l">
              <a:spcBef>
                <a:spcPts val="0"/>
              </a:spcBef>
              <a:spcAft>
                <a:spcPts val="0"/>
              </a:spcAft>
              <a:buSzPts val="1400"/>
              <a:buAutoNum type="arabicPeriod"/>
            </a:pPr>
            <a:r>
              <a:rPr lang="es" sz="1400"/>
              <a:t>Repetir los pasos 2 y 3 hasta que la cola esté vacía.</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818" name="Google Shape;818;p107"/>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solidFill>
                  <a:schemeClr val="dk2"/>
                </a:solidFill>
              </a:rPr>
              <a:t>COLA: X, Z</a:t>
            </a:r>
            <a:endParaRPr>
              <a:solidFill>
                <a:schemeClr val="dk2"/>
              </a:solidFill>
            </a:endParaRPr>
          </a:p>
          <a:p>
            <a:pPr indent="0" lvl="0" marL="0" rtl="0" algn="l">
              <a:spcBef>
                <a:spcPts val="0"/>
              </a:spcBef>
              <a:spcAft>
                <a:spcPts val="0"/>
              </a:spcAft>
              <a:buNone/>
            </a:pPr>
            <a:r>
              <a:rPr lang="es">
                <a:solidFill>
                  <a:schemeClr val="dk2"/>
                </a:solidFill>
              </a:rPr>
              <a:t>RESULTADO: A, G, F, B, U, X, Z</a:t>
            </a:r>
            <a:endParaRPr>
              <a:solidFill>
                <a:schemeClr val="dk2"/>
              </a:solidFill>
            </a:endParaRPr>
          </a:p>
        </p:txBody>
      </p:sp>
      <p:sp>
        <p:nvSpPr>
          <p:cNvPr id="819" name="Google Shape;819;p107"/>
          <p:cNvSpPr/>
          <p:nvPr/>
        </p:nvSpPr>
        <p:spPr>
          <a:xfrm>
            <a:off x="5029700" y="842100"/>
            <a:ext cx="1536300" cy="864900"/>
          </a:xfrm>
          <a:prstGeom prst="wedgeRectCallout">
            <a:avLst>
              <a:gd fmla="val -98145" name="adj1"/>
              <a:gd fmla="val 143404"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Agregamos y visitamos Z.</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3" name="Shape 823"/>
        <p:cNvGrpSpPr/>
        <p:nvPr/>
      </p:nvGrpSpPr>
      <p:grpSpPr>
        <a:xfrm>
          <a:off x="0" y="0"/>
          <a:ext cx="0" cy="0"/>
          <a:chOff x="0" y="0"/>
          <a:chExt cx="0" cy="0"/>
        </a:xfrm>
      </p:grpSpPr>
      <p:pic>
        <p:nvPicPr>
          <p:cNvPr id="824" name="Google Shape;824;p108"/>
          <p:cNvPicPr preferRelativeResize="0"/>
          <p:nvPr/>
        </p:nvPicPr>
        <p:blipFill>
          <a:blip r:embed="rId3">
            <a:alphaModFix/>
          </a:blip>
          <a:stretch>
            <a:fillRect/>
          </a:stretch>
        </p:blipFill>
        <p:spPr>
          <a:xfrm>
            <a:off x="5346150" y="716925"/>
            <a:ext cx="3486150" cy="3810000"/>
          </a:xfrm>
          <a:prstGeom prst="rect">
            <a:avLst/>
          </a:prstGeom>
          <a:noFill/>
          <a:ln>
            <a:noFill/>
          </a:ln>
        </p:spPr>
      </p:pic>
      <p:sp>
        <p:nvSpPr>
          <p:cNvPr id="825" name="Google Shape;825;p10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BFS</a:t>
            </a:r>
            <a:endParaRPr/>
          </a:p>
        </p:txBody>
      </p:sp>
      <p:sp>
        <p:nvSpPr>
          <p:cNvPr id="826" name="Google Shape;826;p108"/>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 la cola.</a:t>
            </a:r>
            <a:endParaRPr sz="1400"/>
          </a:p>
          <a:p>
            <a:pPr indent="-317500" lvl="0" marL="457200" rtl="0" algn="l">
              <a:spcBef>
                <a:spcPts val="0"/>
              </a:spcBef>
              <a:spcAft>
                <a:spcPts val="0"/>
              </a:spcAft>
              <a:buSzPts val="1400"/>
              <a:buAutoNum type="arabicPeriod"/>
            </a:pPr>
            <a:r>
              <a:rPr lang="es" sz="1400"/>
              <a:t>Desencolar un elemento de la cola, el nodo “actual”.</a:t>
            </a:r>
            <a:endParaRPr sz="1400"/>
          </a:p>
          <a:p>
            <a:pPr indent="-317500" lvl="0" marL="457200" rtl="0" algn="l">
              <a:spcBef>
                <a:spcPts val="0"/>
              </a:spcBef>
              <a:spcAft>
                <a:spcPts val="0"/>
              </a:spcAft>
              <a:buSzPts val="1400"/>
              <a:buAutoNum type="arabicPeriod"/>
            </a:pPr>
            <a:r>
              <a:rPr lang="es" sz="1400"/>
              <a:t>Por cada vecino del nodo actual que no haya sido visitado:</a:t>
            </a:r>
            <a:endParaRPr sz="1400"/>
          </a:p>
          <a:p>
            <a:pPr indent="-317500" lvl="1" marL="914400" rtl="0" algn="l">
              <a:spcBef>
                <a:spcPts val="0"/>
              </a:spcBef>
              <a:spcAft>
                <a:spcPts val="0"/>
              </a:spcAft>
              <a:buSzPts val="1400"/>
              <a:buAutoNum type="alphaLcPeriod"/>
            </a:pPr>
            <a:r>
              <a:rPr lang="es"/>
              <a:t>Lo agregamos a la cola</a:t>
            </a:r>
            <a:endParaRPr/>
          </a:p>
          <a:p>
            <a:pPr indent="-317500" lvl="1" marL="914400" rtl="0" algn="l">
              <a:spcBef>
                <a:spcPts val="0"/>
              </a:spcBef>
              <a:spcAft>
                <a:spcPts val="0"/>
              </a:spcAft>
              <a:buSzPts val="1400"/>
              <a:buAutoNum type="alphaLcPeriod"/>
            </a:pPr>
            <a:r>
              <a:rPr lang="es"/>
              <a:t>Lo marcamos como visitado</a:t>
            </a:r>
            <a:endParaRPr/>
          </a:p>
          <a:p>
            <a:pPr indent="-317500" lvl="0" marL="457200" rtl="0" algn="l">
              <a:spcBef>
                <a:spcPts val="0"/>
              </a:spcBef>
              <a:spcAft>
                <a:spcPts val="0"/>
              </a:spcAft>
              <a:buSzPts val="1400"/>
              <a:buAutoNum type="arabicPeriod"/>
            </a:pPr>
            <a:r>
              <a:rPr lang="es" sz="1400"/>
              <a:t>Repetir los pasos 2 y 3 hasta que la cola esté vacía.</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827" name="Google Shape;827;p108"/>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solidFill>
                  <a:schemeClr val="dk2"/>
                </a:solidFill>
              </a:rPr>
              <a:t>COLA: X, Z, D</a:t>
            </a:r>
            <a:endParaRPr>
              <a:solidFill>
                <a:schemeClr val="dk2"/>
              </a:solidFill>
            </a:endParaRPr>
          </a:p>
          <a:p>
            <a:pPr indent="0" lvl="0" marL="0" rtl="0" algn="l">
              <a:spcBef>
                <a:spcPts val="0"/>
              </a:spcBef>
              <a:spcAft>
                <a:spcPts val="0"/>
              </a:spcAft>
              <a:buNone/>
            </a:pPr>
            <a:r>
              <a:rPr lang="es">
                <a:solidFill>
                  <a:schemeClr val="dk2"/>
                </a:solidFill>
              </a:rPr>
              <a:t>RESULTADO: A, G, F, B, U, X, Z, D</a:t>
            </a:r>
            <a:endParaRPr>
              <a:solidFill>
                <a:schemeClr val="dk2"/>
              </a:solidFill>
            </a:endParaRPr>
          </a:p>
        </p:txBody>
      </p:sp>
      <p:sp>
        <p:nvSpPr>
          <p:cNvPr id="828" name="Google Shape;828;p108"/>
          <p:cNvSpPr/>
          <p:nvPr/>
        </p:nvSpPr>
        <p:spPr>
          <a:xfrm>
            <a:off x="5029700" y="842100"/>
            <a:ext cx="1536300" cy="864900"/>
          </a:xfrm>
          <a:prstGeom prst="wedgeRectCallout">
            <a:avLst>
              <a:gd fmla="val -98145" name="adj1"/>
              <a:gd fmla="val 143404"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Agregamos y visitamos D.</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2" name="Shape 832"/>
        <p:cNvGrpSpPr/>
        <p:nvPr/>
      </p:nvGrpSpPr>
      <p:grpSpPr>
        <a:xfrm>
          <a:off x="0" y="0"/>
          <a:ext cx="0" cy="0"/>
          <a:chOff x="0" y="0"/>
          <a:chExt cx="0" cy="0"/>
        </a:xfrm>
      </p:grpSpPr>
      <p:pic>
        <p:nvPicPr>
          <p:cNvPr id="833" name="Google Shape;833;p109"/>
          <p:cNvPicPr preferRelativeResize="0"/>
          <p:nvPr/>
        </p:nvPicPr>
        <p:blipFill>
          <a:blip r:embed="rId3">
            <a:alphaModFix/>
          </a:blip>
          <a:stretch>
            <a:fillRect/>
          </a:stretch>
        </p:blipFill>
        <p:spPr>
          <a:xfrm>
            <a:off x="5346150" y="716925"/>
            <a:ext cx="3486150" cy="3810000"/>
          </a:xfrm>
          <a:prstGeom prst="rect">
            <a:avLst/>
          </a:prstGeom>
          <a:noFill/>
          <a:ln>
            <a:noFill/>
          </a:ln>
        </p:spPr>
      </p:pic>
      <p:sp>
        <p:nvSpPr>
          <p:cNvPr id="834" name="Google Shape;834;p10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BFS</a:t>
            </a:r>
            <a:endParaRPr/>
          </a:p>
        </p:txBody>
      </p:sp>
      <p:sp>
        <p:nvSpPr>
          <p:cNvPr id="835" name="Google Shape;835;p109"/>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 la cola.</a:t>
            </a:r>
            <a:endParaRPr sz="1400"/>
          </a:p>
          <a:p>
            <a:pPr indent="-317500" lvl="0" marL="457200" rtl="0" algn="l">
              <a:spcBef>
                <a:spcPts val="0"/>
              </a:spcBef>
              <a:spcAft>
                <a:spcPts val="0"/>
              </a:spcAft>
              <a:buSzPts val="1400"/>
              <a:buAutoNum type="arabicPeriod"/>
            </a:pPr>
            <a:r>
              <a:rPr lang="es" sz="1400"/>
              <a:t>Desencolar un elemento de la cola, el nodo “actual”.</a:t>
            </a:r>
            <a:endParaRPr sz="1400"/>
          </a:p>
          <a:p>
            <a:pPr indent="-317500" lvl="0" marL="457200" rtl="0" algn="l">
              <a:spcBef>
                <a:spcPts val="0"/>
              </a:spcBef>
              <a:spcAft>
                <a:spcPts val="0"/>
              </a:spcAft>
              <a:buSzPts val="1400"/>
              <a:buAutoNum type="arabicPeriod"/>
            </a:pPr>
            <a:r>
              <a:rPr lang="es" sz="1400"/>
              <a:t>Por cada vecino del nodo actual que no haya sido visitado:</a:t>
            </a:r>
            <a:endParaRPr sz="1400"/>
          </a:p>
          <a:p>
            <a:pPr indent="-317500" lvl="1" marL="914400" rtl="0" algn="l">
              <a:spcBef>
                <a:spcPts val="0"/>
              </a:spcBef>
              <a:spcAft>
                <a:spcPts val="0"/>
              </a:spcAft>
              <a:buSzPts val="1400"/>
              <a:buAutoNum type="alphaLcPeriod"/>
            </a:pPr>
            <a:r>
              <a:rPr lang="es"/>
              <a:t>Lo agregamos a la cola</a:t>
            </a:r>
            <a:endParaRPr/>
          </a:p>
          <a:p>
            <a:pPr indent="-317500" lvl="1" marL="914400" rtl="0" algn="l">
              <a:spcBef>
                <a:spcPts val="0"/>
              </a:spcBef>
              <a:spcAft>
                <a:spcPts val="0"/>
              </a:spcAft>
              <a:buSzPts val="1400"/>
              <a:buAutoNum type="alphaLcPeriod"/>
            </a:pPr>
            <a:r>
              <a:rPr lang="es"/>
              <a:t>Lo marcamos como visitado</a:t>
            </a:r>
            <a:endParaRPr/>
          </a:p>
          <a:p>
            <a:pPr indent="-317500" lvl="0" marL="457200" rtl="0" algn="l">
              <a:spcBef>
                <a:spcPts val="0"/>
              </a:spcBef>
              <a:spcAft>
                <a:spcPts val="0"/>
              </a:spcAft>
              <a:buSzPts val="1400"/>
              <a:buAutoNum type="arabicPeriod"/>
            </a:pPr>
            <a:r>
              <a:rPr lang="es" sz="1400"/>
              <a:t>Repetir los pasos 2 y 3 hasta que la cola esté vacía.</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836" name="Google Shape;836;p109"/>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solidFill>
                  <a:schemeClr val="dk2"/>
                </a:solidFill>
              </a:rPr>
              <a:t>COLA: Z, D</a:t>
            </a:r>
            <a:endParaRPr>
              <a:solidFill>
                <a:schemeClr val="dk2"/>
              </a:solidFill>
            </a:endParaRPr>
          </a:p>
          <a:p>
            <a:pPr indent="0" lvl="0" marL="0" rtl="0" algn="l">
              <a:spcBef>
                <a:spcPts val="0"/>
              </a:spcBef>
              <a:spcAft>
                <a:spcPts val="0"/>
              </a:spcAft>
              <a:buNone/>
            </a:pPr>
            <a:r>
              <a:rPr lang="es">
                <a:solidFill>
                  <a:schemeClr val="dk2"/>
                </a:solidFill>
              </a:rPr>
              <a:t>RESULTADO: A, G, F, B, U, X, Z, D</a:t>
            </a:r>
            <a:endParaRPr>
              <a:solidFill>
                <a:schemeClr val="dk2"/>
              </a:solidFill>
            </a:endParaRPr>
          </a:p>
        </p:txBody>
      </p:sp>
      <p:sp>
        <p:nvSpPr>
          <p:cNvPr id="837" name="Google Shape;837;p109"/>
          <p:cNvSpPr/>
          <p:nvPr/>
        </p:nvSpPr>
        <p:spPr>
          <a:xfrm>
            <a:off x="5029700" y="842100"/>
            <a:ext cx="1536300" cy="864900"/>
          </a:xfrm>
          <a:prstGeom prst="wedgeRectCallout">
            <a:avLst>
              <a:gd fmla="val -72221" name="adj1"/>
              <a:gd fmla="val 55252"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El nodo actual es X. (notar que ya no está en la cola).</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1" name="Shape 841"/>
        <p:cNvGrpSpPr/>
        <p:nvPr/>
      </p:nvGrpSpPr>
      <p:grpSpPr>
        <a:xfrm>
          <a:off x="0" y="0"/>
          <a:ext cx="0" cy="0"/>
          <a:chOff x="0" y="0"/>
          <a:chExt cx="0" cy="0"/>
        </a:xfrm>
      </p:grpSpPr>
      <p:pic>
        <p:nvPicPr>
          <p:cNvPr id="842" name="Google Shape;842;p110"/>
          <p:cNvPicPr preferRelativeResize="0"/>
          <p:nvPr/>
        </p:nvPicPr>
        <p:blipFill>
          <a:blip r:embed="rId3">
            <a:alphaModFix/>
          </a:blip>
          <a:stretch>
            <a:fillRect/>
          </a:stretch>
        </p:blipFill>
        <p:spPr>
          <a:xfrm>
            <a:off x="5346150" y="716925"/>
            <a:ext cx="3486150" cy="3810000"/>
          </a:xfrm>
          <a:prstGeom prst="rect">
            <a:avLst/>
          </a:prstGeom>
          <a:noFill/>
          <a:ln>
            <a:noFill/>
          </a:ln>
        </p:spPr>
      </p:pic>
      <p:sp>
        <p:nvSpPr>
          <p:cNvPr id="843" name="Google Shape;843;p11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BFS</a:t>
            </a:r>
            <a:endParaRPr/>
          </a:p>
        </p:txBody>
      </p:sp>
      <p:sp>
        <p:nvSpPr>
          <p:cNvPr id="844" name="Google Shape;844;p110"/>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 la cola.</a:t>
            </a:r>
            <a:endParaRPr sz="1400"/>
          </a:p>
          <a:p>
            <a:pPr indent="-317500" lvl="0" marL="457200" rtl="0" algn="l">
              <a:spcBef>
                <a:spcPts val="0"/>
              </a:spcBef>
              <a:spcAft>
                <a:spcPts val="0"/>
              </a:spcAft>
              <a:buSzPts val="1400"/>
              <a:buAutoNum type="arabicPeriod"/>
            </a:pPr>
            <a:r>
              <a:rPr lang="es" sz="1400"/>
              <a:t>Desencolar un elemento de la cola, el nodo “actual”.</a:t>
            </a:r>
            <a:endParaRPr sz="1400"/>
          </a:p>
          <a:p>
            <a:pPr indent="-317500" lvl="0" marL="457200" rtl="0" algn="l">
              <a:spcBef>
                <a:spcPts val="0"/>
              </a:spcBef>
              <a:spcAft>
                <a:spcPts val="0"/>
              </a:spcAft>
              <a:buSzPts val="1400"/>
              <a:buAutoNum type="arabicPeriod"/>
            </a:pPr>
            <a:r>
              <a:rPr lang="es" sz="1400"/>
              <a:t>Por cada vecino del nodo actual que no haya sido visitado:</a:t>
            </a:r>
            <a:endParaRPr sz="1400"/>
          </a:p>
          <a:p>
            <a:pPr indent="-317500" lvl="1" marL="914400" rtl="0" algn="l">
              <a:spcBef>
                <a:spcPts val="0"/>
              </a:spcBef>
              <a:spcAft>
                <a:spcPts val="0"/>
              </a:spcAft>
              <a:buSzPts val="1400"/>
              <a:buAutoNum type="alphaLcPeriod"/>
            </a:pPr>
            <a:r>
              <a:rPr lang="es"/>
              <a:t>Lo agregamos a la cola</a:t>
            </a:r>
            <a:endParaRPr/>
          </a:p>
          <a:p>
            <a:pPr indent="-317500" lvl="1" marL="914400" rtl="0" algn="l">
              <a:spcBef>
                <a:spcPts val="0"/>
              </a:spcBef>
              <a:spcAft>
                <a:spcPts val="0"/>
              </a:spcAft>
              <a:buSzPts val="1400"/>
              <a:buAutoNum type="alphaLcPeriod"/>
            </a:pPr>
            <a:r>
              <a:rPr lang="es"/>
              <a:t>Lo marcamos como visitado</a:t>
            </a:r>
            <a:endParaRPr/>
          </a:p>
          <a:p>
            <a:pPr indent="-317500" lvl="0" marL="457200" rtl="0" algn="l">
              <a:spcBef>
                <a:spcPts val="0"/>
              </a:spcBef>
              <a:spcAft>
                <a:spcPts val="0"/>
              </a:spcAft>
              <a:buSzPts val="1400"/>
              <a:buAutoNum type="arabicPeriod"/>
            </a:pPr>
            <a:r>
              <a:rPr lang="es" sz="1400"/>
              <a:t>Repetir los pasos 2 y 3 hasta que la cola esté vacía.</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845" name="Google Shape;845;p110"/>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COLA: Z, D</a:t>
            </a:r>
            <a:endParaRPr>
              <a:solidFill>
                <a:schemeClr val="dk2"/>
              </a:solidFill>
            </a:endParaRPr>
          </a:p>
          <a:p>
            <a:pPr indent="0" lvl="0" marL="0" rtl="0" algn="l">
              <a:spcBef>
                <a:spcPts val="0"/>
              </a:spcBef>
              <a:spcAft>
                <a:spcPts val="0"/>
              </a:spcAft>
              <a:buNone/>
            </a:pPr>
            <a:r>
              <a:rPr lang="es">
                <a:solidFill>
                  <a:schemeClr val="dk2"/>
                </a:solidFill>
              </a:rPr>
              <a:t>RESULTADO: A, G, F, B, U, X, Z, D</a:t>
            </a:r>
            <a:endParaRPr>
              <a:solidFill>
                <a:schemeClr val="dk2"/>
              </a:solidFill>
            </a:endParaRPr>
          </a:p>
        </p:txBody>
      </p:sp>
      <p:sp>
        <p:nvSpPr>
          <p:cNvPr id="846" name="Google Shape;846;p110"/>
          <p:cNvSpPr/>
          <p:nvPr/>
        </p:nvSpPr>
        <p:spPr>
          <a:xfrm>
            <a:off x="5029700" y="842100"/>
            <a:ext cx="1536300" cy="864900"/>
          </a:xfrm>
          <a:prstGeom prst="wedgeRectCallout">
            <a:avLst>
              <a:gd fmla="val -76665" name="adj1"/>
              <a:gd fmla="val 101301"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Todos los vecinos de X ya han sido visitados.</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pic>
        <p:nvPicPr>
          <p:cNvPr id="851" name="Google Shape;851;p111"/>
          <p:cNvPicPr preferRelativeResize="0"/>
          <p:nvPr/>
        </p:nvPicPr>
        <p:blipFill>
          <a:blip r:embed="rId3">
            <a:alphaModFix/>
          </a:blip>
          <a:stretch>
            <a:fillRect/>
          </a:stretch>
        </p:blipFill>
        <p:spPr>
          <a:xfrm>
            <a:off x="5346150" y="716925"/>
            <a:ext cx="3486150" cy="3810000"/>
          </a:xfrm>
          <a:prstGeom prst="rect">
            <a:avLst/>
          </a:prstGeom>
          <a:noFill/>
          <a:ln>
            <a:noFill/>
          </a:ln>
        </p:spPr>
      </p:pic>
      <p:sp>
        <p:nvSpPr>
          <p:cNvPr id="852" name="Google Shape;852;p11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BFS</a:t>
            </a:r>
            <a:endParaRPr/>
          </a:p>
        </p:txBody>
      </p:sp>
      <p:sp>
        <p:nvSpPr>
          <p:cNvPr id="853" name="Google Shape;853;p111"/>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 la cola.</a:t>
            </a:r>
            <a:endParaRPr sz="1400"/>
          </a:p>
          <a:p>
            <a:pPr indent="-317500" lvl="0" marL="457200" rtl="0" algn="l">
              <a:spcBef>
                <a:spcPts val="0"/>
              </a:spcBef>
              <a:spcAft>
                <a:spcPts val="0"/>
              </a:spcAft>
              <a:buSzPts val="1400"/>
              <a:buAutoNum type="arabicPeriod"/>
            </a:pPr>
            <a:r>
              <a:rPr lang="es" sz="1400"/>
              <a:t>Desencolar un elemento de la cola, el nodo “actual”.</a:t>
            </a:r>
            <a:endParaRPr sz="1400"/>
          </a:p>
          <a:p>
            <a:pPr indent="-317500" lvl="0" marL="457200" rtl="0" algn="l">
              <a:spcBef>
                <a:spcPts val="0"/>
              </a:spcBef>
              <a:spcAft>
                <a:spcPts val="0"/>
              </a:spcAft>
              <a:buSzPts val="1400"/>
              <a:buAutoNum type="arabicPeriod"/>
            </a:pPr>
            <a:r>
              <a:rPr lang="es" sz="1400"/>
              <a:t>Por cada vecino del nodo actual que no haya sido visitado:</a:t>
            </a:r>
            <a:endParaRPr sz="1400"/>
          </a:p>
          <a:p>
            <a:pPr indent="-317500" lvl="1" marL="914400" rtl="0" algn="l">
              <a:spcBef>
                <a:spcPts val="0"/>
              </a:spcBef>
              <a:spcAft>
                <a:spcPts val="0"/>
              </a:spcAft>
              <a:buSzPts val="1400"/>
              <a:buAutoNum type="alphaLcPeriod"/>
            </a:pPr>
            <a:r>
              <a:rPr lang="es"/>
              <a:t>Lo agregamos a la cola</a:t>
            </a:r>
            <a:endParaRPr/>
          </a:p>
          <a:p>
            <a:pPr indent="-317500" lvl="1" marL="914400" rtl="0" algn="l">
              <a:spcBef>
                <a:spcPts val="0"/>
              </a:spcBef>
              <a:spcAft>
                <a:spcPts val="0"/>
              </a:spcAft>
              <a:buSzPts val="1400"/>
              <a:buAutoNum type="alphaLcPeriod"/>
            </a:pPr>
            <a:r>
              <a:rPr lang="es"/>
              <a:t>Lo marcamos como visitado</a:t>
            </a:r>
            <a:endParaRPr/>
          </a:p>
          <a:p>
            <a:pPr indent="-317500" lvl="0" marL="457200" rtl="0" algn="l">
              <a:spcBef>
                <a:spcPts val="0"/>
              </a:spcBef>
              <a:spcAft>
                <a:spcPts val="0"/>
              </a:spcAft>
              <a:buSzPts val="1400"/>
              <a:buAutoNum type="arabicPeriod"/>
            </a:pPr>
            <a:r>
              <a:rPr lang="es" sz="1400"/>
              <a:t>Repetir los pasos 2 y 3 hasta que la cola esté vacía.</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854" name="Google Shape;854;p111"/>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COLA: D</a:t>
            </a:r>
            <a:endParaRPr>
              <a:solidFill>
                <a:schemeClr val="dk2"/>
              </a:solidFill>
            </a:endParaRPr>
          </a:p>
          <a:p>
            <a:pPr indent="0" lvl="0" marL="0" rtl="0" algn="l">
              <a:spcBef>
                <a:spcPts val="0"/>
              </a:spcBef>
              <a:spcAft>
                <a:spcPts val="0"/>
              </a:spcAft>
              <a:buNone/>
            </a:pPr>
            <a:r>
              <a:rPr lang="es">
                <a:solidFill>
                  <a:schemeClr val="dk2"/>
                </a:solidFill>
              </a:rPr>
              <a:t>RESULTADO: A, G, F, B, U, X, Z, D</a:t>
            </a:r>
            <a:endParaRPr>
              <a:solidFill>
                <a:schemeClr val="dk2"/>
              </a:solidFill>
            </a:endParaRPr>
          </a:p>
        </p:txBody>
      </p:sp>
      <p:sp>
        <p:nvSpPr>
          <p:cNvPr id="855" name="Google Shape;855;p111"/>
          <p:cNvSpPr/>
          <p:nvPr/>
        </p:nvSpPr>
        <p:spPr>
          <a:xfrm>
            <a:off x="5029700" y="842100"/>
            <a:ext cx="1536300" cy="864900"/>
          </a:xfrm>
          <a:prstGeom prst="wedgeRectCallout">
            <a:avLst>
              <a:gd fmla="val -72221" name="adj1"/>
              <a:gd fmla="val 55252"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El nodo actual es Z. (notar que ya no está en la cola).</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9" name="Shape 859"/>
        <p:cNvGrpSpPr/>
        <p:nvPr/>
      </p:nvGrpSpPr>
      <p:grpSpPr>
        <a:xfrm>
          <a:off x="0" y="0"/>
          <a:ext cx="0" cy="0"/>
          <a:chOff x="0" y="0"/>
          <a:chExt cx="0" cy="0"/>
        </a:xfrm>
      </p:grpSpPr>
      <p:pic>
        <p:nvPicPr>
          <p:cNvPr id="860" name="Google Shape;860;p112"/>
          <p:cNvPicPr preferRelativeResize="0"/>
          <p:nvPr/>
        </p:nvPicPr>
        <p:blipFill>
          <a:blip r:embed="rId3">
            <a:alphaModFix/>
          </a:blip>
          <a:stretch>
            <a:fillRect/>
          </a:stretch>
        </p:blipFill>
        <p:spPr>
          <a:xfrm>
            <a:off x="5346150" y="716925"/>
            <a:ext cx="3486150" cy="3810000"/>
          </a:xfrm>
          <a:prstGeom prst="rect">
            <a:avLst/>
          </a:prstGeom>
          <a:noFill/>
          <a:ln>
            <a:noFill/>
          </a:ln>
        </p:spPr>
      </p:pic>
      <p:sp>
        <p:nvSpPr>
          <p:cNvPr id="861" name="Google Shape;861;p11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BFS</a:t>
            </a:r>
            <a:endParaRPr/>
          </a:p>
        </p:txBody>
      </p:sp>
      <p:sp>
        <p:nvSpPr>
          <p:cNvPr id="862" name="Google Shape;862;p112"/>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 la cola.</a:t>
            </a:r>
            <a:endParaRPr sz="1400"/>
          </a:p>
          <a:p>
            <a:pPr indent="-317500" lvl="0" marL="457200" rtl="0" algn="l">
              <a:spcBef>
                <a:spcPts val="0"/>
              </a:spcBef>
              <a:spcAft>
                <a:spcPts val="0"/>
              </a:spcAft>
              <a:buSzPts val="1400"/>
              <a:buAutoNum type="arabicPeriod"/>
            </a:pPr>
            <a:r>
              <a:rPr lang="es" sz="1400"/>
              <a:t>Desencolar un elemento de la cola, el nodo “actual”.</a:t>
            </a:r>
            <a:endParaRPr sz="1400"/>
          </a:p>
          <a:p>
            <a:pPr indent="-317500" lvl="0" marL="457200" rtl="0" algn="l">
              <a:spcBef>
                <a:spcPts val="0"/>
              </a:spcBef>
              <a:spcAft>
                <a:spcPts val="0"/>
              </a:spcAft>
              <a:buSzPts val="1400"/>
              <a:buAutoNum type="arabicPeriod"/>
            </a:pPr>
            <a:r>
              <a:rPr lang="es" sz="1400"/>
              <a:t>Por cada vecino del nodo actual que no haya sido visitado:</a:t>
            </a:r>
            <a:endParaRPr sz="1400"/>
          </a:p>
          <a:p>
            <a:pPr indent="-317500" lvl="1" marL="914400" rtl="0" algn="l">
              <a:spcBef>
                <a:spcPts val="0"/>
              </a:spcBef>
              <a:spcAft>
                <a:spcPts val="0"/>
              </a:spcAft>
              <a:buSzPts val="1400"/>
              <a:buAutoNum type="alphaLcPeriod"/>
            </a:pPr>
            <a:r>
              <a:rPr lang="es"/>
              <a:t>Lo agregamos a la cola</a:t>
            </a:r>
            <a:endParaRPr/>
          </a:p>
          <a:p>
            <a:pPr indent="-317500" lvl="1" marL="914400" rtl="0" algn="l">
              <a:spcBef>
                <a:spcPts val="0"/>
              </a:spcBef>
              <a:spcAft>
                <a:spcPts val="0"/>
              </a:spcAft>
              <a:buSzPts val="1400"/>
              <a:buAutoNum type="alphaLcPeriod"/>
            </a:pPr>
            <a:r>
              <a:rPr lang="es"/>
              <a:t>Lo marcamos como visitado</a:t>
            </a:r>
            <a:endParaRPr/>
          </a:p>
          <a:p>
            <a:pPr indent="-317500" lvl="0" marL="457200" rtl="0" algn="l">
              <a:spcBef>
                <a:spcPts val="0"/>
              </a:spcBef>
              <a:spcAft>
                <a:spcPts val="0"/>
              </a:spcAft>
              <a:buSzPts val="1400"/>
              <a:buAutoNum type="arabicPeriod"/>
            </a:pPr>
            <a:r>
              <a:rPr lang="es" sz="1400"/>
              <a:t>Repetir los pasos 2 y 3 hasta que la cola esté vacía.</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863" name="Google Shape;863;p112"/>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COLA: D</a:t>
            </a:r>
            <a:endParaRPr>
              <a:solidFill>
                <a:schemeClr val="dk2"/>
              </a:solidFill>
            </a:endParaRPr>
          </a:p>
          <a:p>
            <a:pPr indent="0" lvl="0" marL="0" rtl="0" algn="l">
              <a:spcBef>
                <a:spcPts val="0"/>
              </a:spcBef>
              <a:spcAft>
                <a:spcPts val="0"/>
              </a:spcAft>
              <a:buNone/>
            </a:pPr>
            <a:r>
              <a:rPr lang="es">
                <a:solidFill>
                  <a:schemeClr val="dk2"/>
                </a:solidFill>
              </a:rPr>
              <a:t>RESULTADO: A, G, F, B, U, X, Z, D</a:t>
            </a:r>
            <a:endParaRPr>
              <a:solidFill>
                <a:schemeClr val="dk2"/>
              </a:solidFill>
            </a:endParaRPr>
          </a:p>
        </p:txBody>
      </p:sp>
      <p:sp>
        <p:nvSpPr>
          <p:cNvPr id="864" name="Google Shape;864;p112"/>
          <p:cNvSpPr/>
          <p:nvPr/>
        </p:nvSpPr>
        <p:spPr>
          <a:xfrm>
            <a:off x="5029700" y="842100"/>
            <a:ext cx="1536300" cy="864900"/>
          </a:xfrm>
          <a:prstGeom prst="wedgeRectCallout">
            <a:avLst>
              <a:gd fmla="val -76665" name="adj1"/>
              <a:gd fmla="val 101301"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Todos los vecinos de Z ya han sido visitados.</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8" name="Shape 868"/>
        <p:cNvGrpSpPr/>
        <p:nvPr/>
      </p:nvGrpSpPr>
      <p:grpSpPr>
        <a:xfrm>
          <a:off x="0" y="0"/>
          <a:ext cx="0" cy="0"/>
          <a:chOff x="0" y="0"/>
          <a:chExt cx="0" cy="0"/>
        </a:xfrm>
      </p:grpSpPr>
      <p:pic>
        <p:nvPicPr>
          <p:cNvPr id="869" name="Google Shape;869;p113"/>
          <p:cNvPicPr preferRelativeResize="0"/>
          <p:nvPr/>
        </p:nvPicPr>
        <p:blipFill>
          <a:blip r:embed="rId3">
            <a:alphaModFix/>
          </a:blip>
          <a:stretch>
            <a:fillRect/>
          </a:stretch>
        </p:blipFill>
        <p:spPr>
          <a:xfrm>
            <a:off x="5346150" y="716925"/>
            <a:ext cx="3486150" cy="3810000"/>
          </a:xfrm>
          <a:prstGeom prst="rect">
            <a:avLst/>
          </a:prstGeom>
          <a:noFill/>
          <a:ln>
            <a:noFill/>
          </a:ln>
        </p:spPr>
      </p:pic>
      <p:sp>
        <p:nvSpPr>
          <p:cNvPr id="870" name="Google Shape;870;p11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BFS</a:t>
            </a:r>
            <a:endParaRPr/>
          </a:p>
        </p:txBody>
      </p:sp>
      <p:sp>
        <p:nvSpPr>
          <p:cNvPr id="871" name="Google Shape;871;p113"/>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 la cola.</a:t>
            </a:r>
            <a:endParaRPr sz="1400"/>
          </a:p>
          <a:p>
            <a:pPr indent="-317500" lvl="0" marL="457200" rtl="0" algn="l">
              <a:spcBef>
                <a:spcPts val="0"/>
              </a:spcBef>
              <a:spcAft>
                <a:spcPts val="0"/>
              </a:spcAft>
              <a:buSzPts val="1400"/>
              <a:buAutoNum type="arabicPeriod"/>
            </a:pPr>
            <a:r>
              <a:rPr lang="es" sz="1400"/>
              <a:t>Desencolar un elemento de la cola, el nodo “actual”.</a:t>
            </a:r>
            <a:endParaRPr sz="1400"/>
          </a:p>
          <a:p>
            <a:pPr indent="-317500" lvl="0" marL="457200" rtl="0" algn="l">
              <a:spcBef>
                <a:spcPts val="0"/>
              </a:spcBef>
              <a:spcAft>
                <a:spcPts val="0"/>
              </a:spcAft>
              <a:buSzPts val="1400"/>
              <a:buAutoNum type="arabicPeriod"/>
            </a:pPr>
            <a:r>
              <a:rPr lang="es" sz="1400"/>
              <a:t>Por cada vecino del nodo actual que no haya sido visitado:</a:t>
            </a:r>
            <a:endParaRPr sz="1400"/>
          </a:p>
          <a:p>
            <a:pPr indent="-317500" lvl="1" marL="914400" rtl="0" algn="l">
              <a:spcBef>
                <a:spcPts val="0"/>
              </a:spcBef>
              <a:spcAft>
                <a:spcPts val="0"/>
              </a:spcAft>
              <a:buSzPts val="1400"/>
              <a:buAutoNum type="alphaLcPeriod"/>
            </a:pPr>
            <a:r>
              <a:rPr lang="es"/>
              <a:t>Lo agregamos a la cola</a:t>
            </a:r>
            <a:endParaRPr/>
          </a:p>
          <a:p>
            <a:pPr indent="-317500" lvl="1" marL="914400" rtl="0" algn="l">
              <a:spcBef>
                <a:spcPts val="0"/>
              </a:spcBef>
              <a:spcAft>
                <a:spcPts val="0"/>
              </a:spcAft>
              <a:buSzPts val="1400"/>
              <a:buAutoNum type="alphaLcPeriod"/>
            </a:pPr>
            <a:r>
              <a:rPr lang="es"/>
              <a:t>Lo marcamos como visitado</a:t>
            </a:r>
            <a:endParaRPr/>
          </a:p>
          <a:p>
            <a:pPr indent="-317500" lvl="0" marL="457200" rtl="0" algn="l">
              <a:spcBef>
                <a:spcPts val="0"/>
              </a:spcBef>
              <a:spcAft>
                <a:spcPts val="0"/>
              </a:spcAft>
              <a:buSzPts val="1400"/>
              <a:buAutoNum type="arabicPeriod"/>
            </a:pPr>
            <a:r>
              <a:rPr lang="es" sz="1400"/>
              <a:t>Repetir los pasos 2 y 3 hasta que la cola esté vacía.</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872" name="Google Shape;872;p113"/>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COLA:</a:t>
            </a:r>
            <a:endParaRPr>
              <a:solidFill>
                <a:schemeClr val="dk2"/>
              </a:solidFill>
            </a:endParaRPr>
          </a:p>
          <a:p>
            <a:pPr indent="0" lvl="0" marL="0" rtl="0" algn="l">
              <a:spcBef>
                <a:spcPts val="0"/>
              </a:spcBef>
              <a:spcAft>
                <a:spcPts val="0"/>
              </a:spcAft>
              <a:buNone/>
            </a:pPr>
            <a:r>
              <a:rPr lang="es">
                <a:solidFill>
                  <a:schemeClr val="dk2"/>
                </a:solidFill>
              </a:rPr>
              <a:t>RESULTADO: A, G, F, B, U, X, Z, D</a:t>
            </a:r>
            <a:endParaRPr>
              <a:solidFill>
                <a:schemeClr val="dk2"/>
              </a:solidFill>
            </a:endParaRPr>
          </a:p>
        </p:txBody>
      </p:sp>
      <p:sp>
        <p:nvSpPr>
          <p:cNvPr id="873" name="Google Shape;873;p113"/>
          <p:cNvSpPr/>
          <p:nvPr/>
        </p:nvSpPr>
        <p:spPr>
          <a:xfrm>
            <a:off x="5029700" y="842100"/>
            <a:ext cx="1536300" cy="864900"/>
          </a:xfrm>
          <a:prstGeom prst="wedgeRectCallout">
            <a:avLst>
              <a:gd fmla="val -72221" name="adj1"/>
              <a:gd fmla="val 55252"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El nodo actual es D. (notar que ya no está en la cola).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DFS</a:t>
            </a:r>
            <a:endParaRPr/>
          </a:p>
        </p:txBody>
      </p:sp>
      <p:sp>
        <p:nvSpPr>
          <p:cNvPr id="159" name="Google Shape;159;p33"/>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al stack.</a:t>
            </a:r>
            <a:endParaRPr sz="1400"/>
          </a:p>
          <a:p>
            <a:pPr indent="-317500" lvl="0" marL="457200" rtl="0" algn="l">
              <a:spcBef>
                <a:spcPts val="0"/>
              </a:spcBef>
              <a:spcAft>
                <a:spcPts val="0"/>
              </a:spcAft>
              <a:buSzPts val="1400"/>
              <a:buAutoNum type="arabicPeriod"/>
            </a:pPr>
            <a:r>
              <a:rPr lang="es" sz="1400"/>
              <a:t>Buscamos los vecinos del elemento en la cima del stack que no hayan sido visitados y nos quedamos con el primero (en orden alfabético).</a:t>
            </a:r>
            <a:endParaRPr sz="1400"/>
          </a:p>
          <a:p>
            <a:pPr indent="0" lvl="0" marL="0" rtl="0" algn="l">
              <a:spcBef>
                <a:spcPts val="1600"/>
              </a:spcBef>
              <a:spcAft>
                <a:spcPts val="0"/>
              </a:spcAft>
              <a:buNone/>
            </a:pPr>
            <a:r>
              <a:rPr lang="es" sz="1400"/>
              <a:t>     </a:t>
            </a:r>
            <a:endParaRPr sz="1400"/>
          </a:p>
          <a:p>
            <a:pPr indent="0" lvl="0" marL="0" rtl="0" algn="l">
              <a:spcBef>
                <a:spcPts val="1600"/>
              </a:spcBef>
              <a:spcAft>
                <a:spcPts val="1600"/>
              </a:spcAft>
              <a:buNone/>
            </a:pPr>
            <a:r>
              <a:t/>
            </a:r>
            <a:endParaRPr sz="1400"/>
          </a:p>
        </p:txBody>
      </p:sp>
      <p:pic>
        <p:nvPicPr>
          <p:cNvPr id="160" name="Google Shape;160;p33"/>
          <p:cNvPicPr preferRelativeResize="0"/>
          <p:nvPr/>
        </p:nvPicPr>
        <p:blipFill>
          <a:blip r:embed="rId3">
            <a:alphaModFix/>
          </a:blip>
          <a:stretch>
            <a:fillRect/>
          </a:stretch>
        </p:blipFill>
        <p:spPr>
          <a:xfrm>
            <a:off x="5148075" y="742875"/>
            <a:ext cx="3443643" cy="3770275"/>
          </a:xfrm>
          <a:prstGeom prst="rect">
            <a:avLst/>
          </a:prstGeom>
          <a:noFill/>
          <a:ln>
            <a:noFill/>
          </a:ln>
        </p:spPr>
      </p:pic>
      <p:sp>
        <p:nvSpPr>
          <p:cNvPr id="161" name="Google Shape;161;p33"/>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STACK: A</a:t>
            </a:r>
            <a:endParaRPr/>
          </a:p>
          <a:p>
            <a:pPr indent="0" lvl="0" marL="0" rtl="0" algn="l">
              <a:spcBef>
                <a:spcPts val="0"/>
              </a:spcBef>
              <a:spcAft>
                <a:spcPts val="0"/>
              </a:spcAft>
              <a:buNone/>
            </a:pPr>
            <a:r>
              <a:rPr lang="es"/>
              <a:t>RESULTADO: A</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7" name="Shape 877"/>
        <p:cNvGrpSpPr/>
        <p:nvPr/>
      </p:nvGrpSpPr>
      <p:grpSpPr>
        <a:xfrm>
          <a:off x="0" y="0"/>
          <a:ext cx="0" cy="0"/>
          <a:chOff x="0" y="0"/>
          <a:chExt cx="0" cy="0"/>
        </a:xfrm>
      </p:grpSpPr>
      <p:pic>
        <p:nvPicPr>
          <p:cNvPr id="878" name="Google Shape;878;p114"/>
          <p:cNvPicPr preferRelativeResize="0"/>
          <p:nvPr/>
        </p:nvPicPr>
        <p:blipFill>
          <a:blip r:embed="rId3">
            <a:alphaModFix/>
          </a:blip>
          <a:stretch>
            <a:fillRect/>
          </a:stretch>
        </p:blipFill>
        <p:spPr>
          <a:xfrm>
            <a:off x="5346150" y="716925"/>
            <a:ext cx="3486150" cy="3810000"/>
          </a:xfrm>
          <a:prstGeom prst="rect">
            <a:avLst/>
          </a:prstGeom>
          <a:noFill/>
          <a:ln>
            <a:noFill/>
          </a:ln>
        </p:spPr>
      </p:pic>
      <p:sp>
        <p:nvSpPr>
          <p:cNvPr id="879" name="Google Shape;879;p11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BFS</a:t>
            </a:r>
            <a:endParaRPr/>
          </a:p>
        </p:txBody>
      </p:sp>
      <p:sp>
        <p:nvSpPr>
          <p:cNvPr id="880" name="Google Shape;880;p114"/>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 la cola.</a:t>
            </a:r>
            <a:endParaRPr sz="1400"/>
          </a:p>
          <a:p>
            <a:pPr indent="-317500" lvl="0" marL="457200" rtl="0" algn="l">
              <a:spcBef>
                <a:spcPts val="0"/>
              </a:spcBef>
              <a:spcAft>
                <a:spcPts val="0"/>
              </a:spcAft>
              <a:buSzPts val="1400"/>
              <a:buAutoNum type="arabicPeriod"/>
            </a:pPr>
            <a:r>
              <a:rPr lang="es" sz="1400"/>
              <a:t>Desencolar un elemento de la cola, el nodo “actual”.</a:t>
            </a:r>
            <a:endParaRPr sz="1400"/>
          </a:p>
          <a:p>
            <a:pPr indent="-317500" lvl="0" marL="457200" rtl="0" algn="l">
              <a:spcBef>
                <a:spcPts val="0"/>
              </a:spcBef>
              <a:spcAft>
                <a:spcPts val="0"/>
              </a:spcAft>
              <a:buSzPts val="1400"/>
              <a:buAutoNum type="arabicPeriod"/>
            </a:pPr>
            <a:r>
              <a:rPr lang="es" sz="1400"/>
              <a:t>Por cada vecino del nodo actual que no haya sido visitado:</a:t>
            </a:r>
            <a:endParaRPr sz="1400"/>
          </a:p>
          <a:p>
            <a:pPr indent="-317500" lvl="1" marL="914400" rtl="0" algn="l">
              <a:spcBef>
                <a:spcPts val="0"/>
              </a:spcBef>
              <a:spcAft>
                <a:spcPts val="0"/>
              </a:spcAft>
              <a:buSzPts val="1400"/>
              <a:buAutoNum type="alphaLcPeriod"/>
            </a:pPr>
            <a:r>
              <a:rPr lang="es"/>
              <a:t>Lo agregamos a la cola</a:t>
            </a:r>
            <a:endParaRPr/>
          </a:p>
          <a:p>
            <a:pPr indent="-317500" lvl="1" marL="914400" rtl="0" algn="l">
              <a:spcBef>
                <a:spcPts val="0"/>
              </a:spcBef>
              <a:spcAft>
                <a:spcPts val="0"/>
              </a:spcAft>
              <a:buSzPts val="1400"/>
              <a:buAutoNum type="alphaLcPeriod"/>
            </a:pPr>
            <a:r>
              <a:rPr lang="es"/>
              <a:t>Lo marcamos como visitado</a:t>
            </a:r>
            <a:endParaRPr/>
          </a:p>
          <a:p>
            <a:pPr indent="-317500" lvl="0" marL="457200" rtl="0" algn="l">
              <a:spcBef>
                <a:spcPts val="0"/>
              </a:spcBef>
              <a:spcAft>
                <a:spcPts val="0"/>
              </a:spcAft>
              <a:buSzPts val="1400"/>
              <a:buAutoNum type="arabicPeriod"/>
            </a:pPr>
            <a:r>
              <a:rPr lang="es" sz="1400"/>
              <a:t>Repetir los pasos 2 y 3 hasta que la cola esté vacía.</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881" name="Google Shape;881;p114"/>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COLA:</a:t>
            </a:r>
            <a:endParaRPr>
              <a:solidFill>
                <a:schemeClr val="dk2"/>
              </a:solidFill>
            </a:endParaRPr>
          </a:p>
          <a:p>
            <a:pPr indent="0" lvl="0" marL="0" rtl="0" algn="l">
              <a:spcBef>
                <a:spcPts val="0"/>
              </a:spcBef>
              <a:spcAft>
                <a:spcPts val="0"/>
              </a:spcAft>
              <a:buNone/>
            </a:pPr>
            <a:r>
              <a:rPr lang="es">
                <a:solidFill>
                  <a:schemeClr val="dk2"/>
                </a:solidFill>
              </a:rPr>
              <a:t>RESULTADO: A, G, F, B, U, X, Z, D</a:t>
            </a:r>
            <a:endParaRPr>
              <a:solidFill>
                <a:schemeClr val="dk2"/>
              </a:solidFill>
            </a:endParaRPr>
          </a:p>
        </p:txBody>
      </p:sp>
      <p:sp>
        <p:nvSpPr>
          <p:cNvPr id="882" name="Google Shape;882;p114"/>
          <p:cNvSpPr/>
          <p:nvPr/>
        </p:nvSpPr>
        <p:spPr>
          <a:xfrm>
            <a:off x="5029700" y="842100"/>
            <a:ext cx="1536300" cy="864900"/>
          </a:xfrm>
          <a:prstGeom prst="wedgeRectCallout">
            <a:avLst>
              <a:gd fmla="val -76665" name="adj1"/>
              <a:gd fmla="val 101301"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Todos los vecinos de D ya han sido visitados.</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pic>
        <p:nvPicPr>
          <p:cNvPr id="887" name="Google Shape;887;p115"/>
          <p:cNvPicPr preferRelativeResize="0"/>
          <p:nvPr/>
        </p:nvPicPr>
        <p:blipFill>
          <a:blip r:embed="rId3">
            <a:alphaModFix/>
          </a:blip>
          <a:stretch>
            <a:fillRect/>
          </a:stretch>
        </p:blipFill>
        <p:spPr>
          <a:xfrm>
            <a:off x="5346150" y="716925"/>
            <a:ext cx="3486150" cy="3810000"/>
          </a:xfrm>
          <a:prstGeom prst="rect">
            <a:avLst/>
          </a:prstGeom>
          <a:noFill/>
          <a:ln>
            <a:noFill/>
          </a:ln>
        </p:spPr>
      </p:pic>
      <p:sp>
        <p:nvSpPr>
          <p:cNvPr id="888" name="Google Shape;888;p11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BFS</a:t>
            </a:r>
            <a:endParaRPr/>
          </a:p>
        </p:txBody>
      </p:sp>
      <p:sp>
        <p:nvSpPr>
          <p:cNvPr id="889" name="Google Shape;889;p115"/>
          <p:cNvSpPr txBox="1"/>
          <p:nvPr>
            <p:ph idx="1" type="body"/>
          </p:nvPr>
        </p:nvSpPr>
        <p:spPr>
          <a:xfrm>
            <a:off x="311700" y="1152475"/>
            <a:ext cx="4934100" cy="367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t>elegimos un nodo inicial (en nuestro caso, A) y lo marcamos como visitado y lo agregamos a la cola.</a:t>
            </a:r>
            <a:endParaRPr sz="1400"/>
          </a:p>
          <a:p>
            <a:pPr indent="-317500" lvl="0" marL="457200" rtl="0" algn="l">
              <a:spcBef>
                <a:spcPts val="0"/>
              </a:spcBef>
              <a:spcAft>
                <a:spcPts val="0"/>
              </a:spcAft>
              <a:buSzPts val="1400"/>
              <a:buAutoNum type="arabicPeriod"/>
            </a:pPr>
            <a:r>
              <a:rPr lang="es" sz="1400"/>
              <a:t>Desencolar un elemento de la cola, el nodo “actual”.</a:t>
            </a:r>
            <a:endParaRPr sz="1400"/>
          </a:p>
          <a:p>
            <a:pPr indent="-317500" lvl="0" marL="457200" rtl="0" algn="l">
              <a:spcBef>
                <a:spcPts val="0"/>
              </a:spcBef>
              <a:spcAft>
                <a:spcPts val="0"/>
              </a:spcAft>
              <a:buSzPts val="1400"/>
              <a:buAutoNum type="arabicPeriod"/>
            </a:pPr>
            <a:r>
              <a:rPr lang="es" sz="1400"/>
              <a:t>Por cada vecino del nodo actual que no haya sido visitado:</a:t>
            </a:r>
            <a:endParaRPr sz="1400"/>
          </a:p>
          <a:p>
            <a:pPr indent="-317500" lvl="1" marL="914400" rtl="0" algn="l">
              <a:spcBef>
                <a:spcPts val="0"/>
              </a:spcBef>
              <a:spcAft>
                <a:spcPts val="0"/>
              </a:spcAft>
              <a:buSzPts val="1400"/>
              <a:buAutoNum type="alphaLcPeriod"/>
            </a:pPr>
            <a:r>
              <a:rPr lang="es"/>
              <a:t>Lo agregamos a la cola</a:t>
            </a:r>
            <a:endParaRPr/>
          </a:p>
          <a:p>
            <a:pPr indent="-317500" lvl="1" marL="914400" rtl="0" algn="l">
              <a:spcBef>
                <a:spcPts val="0"/>
              </a:spcBef>
              <a:spcAft>
                <a:spcPts val="0"/>
              </a:spcAft>
              <a:buSzPts val="1400"/>
              <a:buAutoNum type="alphaLcPeriod"/>
            </a:pPr>
            <a:r>
              <a:rPr lang="es"/>
              <a:t>Lo marcamos como visitado</a:t>
            </a:r>
            <a:endParaRPr/>
          </a:p>
          <a:p>
            <a:pPr indent="-317500" lvl="0" marL="457200" rtl="0" algn="l">
              <a:spcBef>
                <a:spcPts val="0"/>
              </a:spcBef>
              <a:spcAft>
                <a:spcPts val="0"/>
              </a:spcAft>
              <a:buSzPts val="1400"/>
              <a:buAutoNum type="arabicPeriod"/>
            </a:pPr>
            <a:r>
              <a:rPr lang="es" sz="1400"/>
              <a:t>Repetir los pasos 2 y 3 hasta que la cola esté vacía.</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890" name="Google Shape;890;p115"/>
          <p:cNvSpPr txBox="1"/>
          <p:nvPr/>
        </p:nvSpPr>
        <p:spPr>
          <a:xfrm>
            <a:off x="580350" y="4346950"/>
            <a:ext cx="6554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COLA:</a:t>
            </a:r>
            <a:endParaRPr>
              <a:solidFill>
                <a:schemeClr val="dk2"/>
              </a:solidFill>
            </a:endParaRPr>
          </a:p>
          <a:p>
            <a:pPr indent="0" lvl="0" marL="0" rtl="0" algn="l">
              <a:spcBef>
                <a:spcPts val="0"/>
              </a:spcBef>
              <a:spcAft>
                <a:spcPts val="0"/>
              </a:spcAft>
              <a:buNone/>
            </a:pPr>
            <a:r>
              <a:rPr lang="es">
                <a:solidFill>
                  <a:schemeClr val="dk2"/>
                </a:solidFill>
              </a:rPr>
              <a:t>RESULTADO: A, G, F, B, U, X, Z, D</a:t>
            </a:r>
            <a:endParaRPr>
              <a:solidFill>
                <a:schemeClr val="dk2"/>
              </a:solidFill>
            </a:endParaRPr>
          </a:p>
        </p:txBody>
      </p:sp>
      <p:sp>
        <p:nvSpPr>
          <p:cNvPr id="891" name="Google Shape;891;p115"/>
          <p:cNvSpPr/>
          <p:nvPr/>
        </p:nvSpPr>
        <p:spPr>
          <a:xfrm>
            <a:off x="5029700" y="842100"/>
            <a:ext cx="1536300" cy="1047000"/>
          </a:xfrm>
          <a:prstGeom prst="wedgeRectCallout">
            <a:avLst>
              <a:gd fmla="val -84813" name="adj1"/>
              <a:gd fmla="val 15324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La cola está vacía, se terminó de recorrer esta componente conexa.</a:t>
            </a:r>
            <a:r>
              <a:rPr lang="es"/>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