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224" d="100"/>
          <a:sy n="224" d="100"/>
        </p:scale>
        <p:origin x="-195" y="-7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61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0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03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01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2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40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53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1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52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64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4BF0-D538-4087-A4E9-9EBA642A56EB}" type="datetimeFigureOut">
              <a:rPr lang="it-IT" smtClean="0"/>
              <a:t>22/03/2022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3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DB141B-20B1-4029-BDA1-CBD1A2DDB341}"/>
              </a:ext>
            </a:extLst>
          </p:cNvPr>
          <p:cNvSpPr txBox="1"/>
          <p:nvPr/>
        </p:nvSpPr>
        <p:spPr>
          <a:xfrm>
            <a:off x="1856858" y="130495"/>
            <a:ext cx="2963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FLOW CLASSIFICAZIONE ML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517633-AF41-4B25-B60D-761214353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148"/>
          <a:stretch/>
        </p:blipFill>
        <p:spPr>
          <a:xfrm>
            <a:off x="1400691" y="1362260"/>
            <a:ext cx="3419500" cy="76941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FFD28C-6EFD-44A2-96F8-FDA810DD869C}"/>
              </a:ext>
            </a:extLst>
          </p:cNvPr>
          <p:cNvSpPr txBox="1"/>
          <p:nvPr/>
        </p:nvSpPr>
        <p:spPr>
          <a:xfrm>
            <a:off x="867830" y="2187447"/>
            <a:ext cx="550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4"/>
            </a:pPr>
            <a:r>
              <a:rPr lang="it-IT" sz="1400" dirty="0"/>
              <a:t>Selezione matrice features e vettore target</a:t>
            </a:r>
          </a:p>
        </p:txBody>
      </p:sp>
      <p:graphicFrame>
        <p:nvGraphicFramePr>
          <p:cNvPr id="8" name="Oggetto 7">
            <a:extLst>
              <a:ext uri="{FF2B5EF4-FFF2-40B4-BE49-F238E27FC236}">
                <a16:creationId xmlns:a16="http://schemas.microsoft.com/office/drawing/2014/main" id="{BA780B84-168C-495E-BBCD-728EF261A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225390"/>
              </p:ext>
            </p:extLst>
          </p:nvPr>
        </p:nvGraphicFramePr>
        <p:xfrm>
          <a:off x="1424000" y="2533140"/>
          <a:ext cx="3829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magine bitmap" r:id="rId4" imgW="3828960" imgH="1542960" progId="Paint.Picture">
                  <p:embed/>
                </p:oleObj>
              </mc:Choice>
              <mc:Fallback>
                <p:oleObj name="Immagine bitmap" r:id="rId4" imgW="3828960" imgH="1542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4000" y="2533140"/>
                        <a:ext cx="3829050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1BF019-7261-41BD-998E-22B70D55506A}"/>
              </a:ext>
            </a:extLst>
          </p:cNvPr>
          <p:cNvSpPr txBox="1"/>
          <p:nvPr/>
        </p:nvSpPr>
        <p:spPr>
          <a:xfrm>
            <a:off x="867832" y="4254499"/>
            <a:ext cx="5507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 startAt="5"/>
            </a:pPr>
            <a:r>
              <a:rPr lang="it-IT" sz="1400"/>
              <a:t>Normalizzo i dati (opzionale)</a:t>
            </a:r>
          </a:p>
          <a:p>
            <a:pPr marL="342900" indent="-342900">
              <a:buAutoNum type="arabicParenR" startAt="5"/>
            </a:pPr>
            <a:r>
              <a:rPr lang="it-IT" sz="1400" dirty="0"/>
              <a:t>Divido il mio dataset in </a:t>
            </a:r>
            <a:r>
              <a:rPr lang="it-IT" sz="1400" dirty="0" err="1"/>
              <a:t>train</a:t>
            </a:r>
            <a:r>
              <a:rPr lang="it-IT" sz="1400" dirty="0"/>
              <a:t> e test</a:t>
            </a:r>
          </a:p>
          <a:p>
            <a:pPr marL="342900" indent="-342900">
              <a:buAutoNum type="arabicParenR" startAt="5"/>
            </a:pPr>
            <a:r>
              <a:rPr lang="it-IT" sz="1400" dirty="0"/>
              <a:t>Dichiaro il classificatore che allenerò</a:t>
            </a:r>
          </a:p>
          <a:p>
            <a:pPr marL="342900" indent="-342900">
              <a:buAutoNum type="arabicParenR" startAt="5"/>
            </a:pPr>
            <a:r>
              <a:rPr lang="it-IT" sz="1400" dirty="0"/>
              <a:t>Fitto il modello sulla parte di training</a:t>
            </a:r>
          </a:p>
          <a:p>
            <a:pPr marL="342900" indent="-342900">
              <a:buAutoNum type="arabicParenR" startAt="5"/>
            </a:pPr>
            <a:r>
              <a:rPr lang="it-IT" sz="1400" dirty="0"/>
              <a:t>Verifico l’</a:t>
            </a:r>
            <a:r>
              <a:rPr lang="it-IT" sz="1400" dirty="0" err="1"/>
              <a:t>accuracy</a:t>
            </a:r>
            <a:r>
              <a:rPr lang="it-IT" sz="1400" dirty="0"/>
              <a:t> del modello</a:t>
            </a:r>
          </a:p>
          <a:p>
            <a:pPr marL="342900" indent="-342900">
              <a:buAutoNum type="arabicParenR"/>
            </a:pPr>
            <a:endParaRPr lang="it-IT" sz="14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5B8E7E1-073A-432C-8222-CDCA00A85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4069" y="5424049"/>
            <a:ext cx="2922598" cy="89272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B51FAD-AFD3-49E1-B954-266FAAD36B78}"/>
              </a:ext>
            </a:extLst>
          </p:cNvPr>
          <p:cNvSpPr txBox="1"/>
          <p:nvPr/>
        </p:nvSpPr>
        <p:spPr>
          <a:xfrm>
            <a:off x="922863" y="8601581"/>
            <a:ext cx="5507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12"/>
            </a:pPr>
            <a:r>
              <a:rPr lang="it-IT" sz="1400" dirty="0"/>
              <a:t>Se il problema è </a:t>
            </a:r>
            <a:r>
              <a:rPr lang="it-IT" sz="1400" dirty="0">
                <a:solidFill>
                  <a:srgbClr val="FF0000"/>
                </a:solidFill>
              </a:rPr>
              <a:t>BINARIO </a:t>
            </a:r>
            <a:r>
              <a:rPr lang="it-IT" sz="1400" dirty="0"/>
              <a:t>stampo la ROC curve</a:t>
            </a:r>
          </a:p>
          <a:p>
            <a:pPr marL="342900" indent="-342900">
              <a:buAutoNum type="arabicParenR" startAt="12"/>
            </a:pPr>
            <a:r>
              <a:rPr lang="it-IT" sz="1400" dirty="0"/>
              <a:t>Se il problema è </a:t>
            </a:r>
            <a:r>
              <a:rPr lang="it-IT" sz="1400" dirty="0">
                <a:solidFill>
                  <a:srgbClr val="FF0000"/>
                </a:solidFill>
              </a:rPr>
              <a:t>BINARIO </a:t>
            </a:r>
            <a:r>
              <a:rPr lang="it-IT" sz="1400" dirty="0"/>
              <a:t>stampo la AUC</a:t>
            </a:r>
          </a:p>
          <a:p>
            <a:pPr marL="342900" indent="-342900">
              <a:buAutoNum type="arabicParenR" startAt="12"/>
            </a:pPr>
            <a:r>
              <a:rPr lang="it-IT" sz="1400" dirty="0"/>
              <a:t>Se ho più modelli seleziono quello con la AUC più grande.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487C539-F4B5-4E85-BAB3-9EC401079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1" y="6845788"/>
            <a:ext cx="3629047" cy="162947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68233EF-7063-4E36-8490-6763999848E6}"/>
              </a:ext>
            </a:extLst>
          </p:cNvPr>
          <p:cNvSpPr txBox="1"/>
          <p:nvPr/>
        </p:nvSpPr>
        <p:spPr>
          <a:xfrm>
            <a:off x="867831" y="6398641"/>
            <a:ext cx="550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10"/>
            </a:pPr>
            <a:r>
              <a:rPr lang="it-IT" sz="1400" dirty="0"/>
              <a:t>Stampo la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 del modello</a:t>
            </a:r>
          </a:p>
          <a:p>
            <a:pPr marL="342900" indent="-342900">
              <a:buAutoNum type="arabicParenR" startAt="10"/>
            </a:pPr>
            <a:r>
              <a:rPr lang="it-IT" sz="1400" dirty="0"/>
              <a:t>Stampo il </a:t>
            </a:r>
            <a:r>
              <a:rPr lang="it-IT" sz="1400" dirty="0" err="1"/>
              <a:t>classification</a:t>
            </a:r>
            <a:r>
              <a:rPr lang="it-IT" sz="1400" dirty="0"/>
              <a:t> report per f1 score</a:t>
            </a:r>
          </a:p>
        </p:txBody>
      </p:sp>
      <p:graphicFrame>
        <p:nvGraphicFramePr>
          <p:cNvPr id="16" name="Oggetto 15">
            <a:extLst>
              <a:ext uri="{FF2B5EF4-FFF2-40B4-BE49-F238E27FC236}">
                <a16:creationId xmlns:a16="http://schemas.microsoft.com/office/drawing/2014/main" id="{837B9766-CC36-41AA-AE00-FAD33D3AE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03672"/>
              </p:ext>
            </p:extLst>
          </p:nvPr>
        </p:nvGraphicFramePr>
        <p:xfrm>
          <a:off x="764393" y="9466566"/>
          <a:ext cx="51482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magine bitmap" r:id="rId8" imgW="5148360" imgH="1123920" progId="Paint.Picture">
                  <p:embed/>
                </p:oleObj>
              </mc:Choice>
              <mc:Fallback>
                <p:oleObj name="Immagine bitmap" r:id="rId8" imgW="5148360" imgH="1123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4393" y="9466566"/>
                        <a:ext cx="5148262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4DD2F26-0AD1-4267-8960-92A1C2C3BA37}"/>
              </a:ext>
            </a:extLst>
          </p:cNvPr>
          <p:cNvSpPr txBox="1"/>
          <p:nvPr/>
        </p:nvSpPr>
        <p:spPr>
          <a:xfrm>
            <a:off x="945345" y="10595044"/>
            <a:ext cx="55075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15"/>
            </a:pPr>
            <a:r>
              <a:rPr lang="it-IT" sz="1400" dirty="0"/>
              <a:t>Creare la pipeline finale di </a:t>
            </a:r>
            <a:r>
              <a:rPr lang="it-IT" sz="1400" dirty="0" err="1"/>
              <a:t>inference</a:t>
            </a:r>
            <a:endParaRPr lang="it-IT" sz="1400" dirty="0"/>
          </a:p>
          <a:p>
            <a:pPr marL="342900" indent="-342900">
              <a:buAutoNum type="arabicParenR" startAt="15"/>
            </a:pPr>
            <a:r>
              <a:rPr lang="it-IT" sz="1400" dirty="0"/>
              <a:t>Generare un array compatibile con il modello che ci restituisca la corretta </a:t>
            </a:r>
            <a:r>
              <a:rPr lang="it-IT" sz="1400" dirty="0" err="1"/>
              <a:t>prediction</a:t>
            </a:r>
            <a:r>
              <a:rPr lang="it-IT" sz="1400" dirty="0"/>
              <a:t>.</a:t>
            </a:r>
          </a:p>
          <a:p>
            <a:pPr marL="342900" indent="-342900">
              <a:buAutoNum type="arabicParenR" startAt="15"/>
            </a:pPr>
            <a:r>
              <a:rPr lang="it-IT" sz="1400" dirty="0"/>
              <a:t> Salvare la pipeline come file *.</a:t>
            </a:r>
            <a:r>
              <a:rPr lang="it-IT" sz="1400" dirty="0" err="1"/>
              <a:t>pkl</a:t>
            </a:r>
            <a:endParaRPr lang="it-IT" sz="1400" dirty="0"/>
          </a:p>
          <a:p>
            <a:r>
              <a:rPr lang="it-IT" sz="1400" dirty="0"/>
              <a:t>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235CFA0-9E41-4C12-890C-D3370B912400}"/>
              </a:ext>
            </a:extLst>
          </p:cNvPr>
          <p:cNvSpPr txBox="1"/>
          <p:nvPr/>
        </p:nvSpPr>
        <p:spPr>
          <a:xfrm>
            <a:off x="867829" y="567823"/>
            <a:ext cx="5507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sz="1400" dirty="0"/>
              <a:t>Data </a:t>
            </a:r>
            <a:r>
              <a:rPr lang="it-IT" sz="1400" dirty="0" err="1"/>
              <a:t>cleaning</a:t>
            </a:r>
            <a:r>
              <a:rPr lang="it-IT" sz="1400" dirty="0"/>
              <a:t> + </a:t>
            </a:r>
            <a:r>
              <a:rPr lang="it-IT" sz="1400" dirty="0" err="1"/>
              <a:t>fill</a:t>
            </a:r>
            <a:r>
              <a:rPr lang="it-IT" sz="1400" dirty="0"/>
              <a:t>/drop </a:t>
            </a:r>
            <a:r>
              <a:rPr lang="it-IT" sz="1400" dirty="0" err="1"/>
              <a:t>missing</a:t>
            </a:r>
            <a:r>
              <a:rPr lang="it-IT" sz="1400" dirty="0"/>
              <a:t> data + </a:t>
            </a:r>
            <a:r>
              <a:rPr lang="it-IT" sz="1400" dirty="0" err="1"/>
              <a:t>remove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r>
              <a:rPr lang="it-IT" sz="1400" dirty="0"/>
              <a:t> features</a:t>
            </a:r>
          </a:p>
          <a:p>
            <a:pPr marL="342900" indent="-342900">
              <a:buAutoNum type="arabicParenR"/>
            </a:pPr>
            <a:r>
              <a:rPr lang="it-IT" sz="1400" dirty="0" err="1"/>
              <a:t>Verify</a:t>
            </a:r>
            <a:r>
              <a:rPr lang="it-IT" sz="1400" dirty="0"/>
              <a:t> data </a:t>
            </a:r>
            <a:r>
              <a:rPr lang="it-IT" sz="1400" dirty="0" err="1"/>
              <a:t>dtypes</a:t>
            </a:r>
            <a:endParaRPr lang="it-IT" sz="1400" dirty="0"/>
          </a:p>
          <a:p>
            <a:pPr marL="342900" indent="-342900">
              <a:buAutoNum type="arabicParenR"/>
            </a:pPr>
            <a:r>
              <a:rPr lang="it-IT" sz="1400" dirty="0"/>
              <a:t>Trasformare la colonne categoriche in numeriche(compresa target)</a:t>
            </a:r>
          </a:p>
        </p:txBody>
      </p:sp>
    </p:spTree>
    <p:extLst>
      <p:ext uri="{BB962C8B-B14F-4D97-AF65-F5344CB8AC3E}">
        <p14:creationId xmlns:p14="http://schemas.microsoft.com/office/powerpoint/2010/main" val="3205372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136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Immagine bitmap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Frenz Frenz</dc:creator>
  <cp:lastModifiedBy>Frenz Frenz</cp:lastModifiedBy>
  <cp:revision>3</cp:revision>
  <dcterms:created xsi:type="dcterms:W3CDTF">2022-03-20T12:24:28Z</dcterms:created>
  <dcterms:modified xsi:type="dcterms:W3CDTF">2022-03-22T13:24:40Z</dcterms:modified>
</cp:coreProperties>
</file>