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7" r:id="rId6"/>
    <p:sldId id="266" r:id="rId7"/>
    <p:sldId id="264" r:id="rId8"/>
    <p:sldId id="265" r:id="rId9"/>
    <p:sldId id="268" r:id="rId10"/>
    <p:sldId id="261" r:id="rId11"/>
    <p:sldId id="270" r:id="rId12"/>
    <p:sldId id="271" r:id="rId13"/>
    <p:sldId id="260" r:id="rId14"/>
    <p:sldId id="269" r:id="rId15"/>
    <p:sldId id="274" r:id="rId16"/>
    <p:sldId id="259" r:id="rId17"/>
    <p:sldId id="272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498" autoAdjust="0"/>
    <p:restoredTop sz="94660"/>
  </p:normalViewPr>
  <p:slideViewPr>
    <p:cSldViewPr snapToGrid="0">
      <p:cViewPr varScale="1">
        <p:scale>
          <a:sx n="65" d="100"/>
          <a:sy n="65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96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0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0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8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9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0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1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5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7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5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4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6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edificio, exterior, bicicleta, moto&#10;&#10;Descripción generada automáticamente">
            <a:extLst>
              <a:ext uri="{FF2B5EF4-FFF2-40B4-BE49-F238E27FC236}">
                <a16:creationId xmlns:a16="http://schemas.microsoft.com/office/drawing/2014/main" id="{9A58CAF9-FD85-4215-B9F1-C4B167238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4" r="7073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2" name="Rectangle 16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7A3328-65AC-4EAA-869A-113FF111F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ctr"/>
            <a:r>
              <a:rPr lang="es-ES" sz="4400" dirty="0"/>
              <a:t>ACCIDENTES DE BICICLETAS EN MADRID 2019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C9236A-65CE-41C9-89C0-82EC9242B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773" y="4988178"/>
            <a:ext cx="2505014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700" dirty="0"/>
              <a:t>Valentina Diaz Torres</a:t>
            </a:r>
          </a:p>
          <a:p>
            <a:pPr>
              <a:lnSpc>
                <a:spcPct val="100000"/>
              </a:lnSpc>
            </a:pPr>
            <a:r>
              <a:rPr lang="es-ES" sz="1700" dirty="0"/>
              <a:t>Andrea Jiménez</a:t>
            </a:r>
          </a:p>
          <a:p>
            <a:pPr>
              <a:lnSpc>
                <a:spcPct val="100000"/>
              </a:lnSpc>
            </a:pPr>
            <a:r>
              <a:rPr lang="es-ES" sz="1700" dirty="0"/>
              <a:t>Isabel Afán de Ribera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39BE28D4-02D3-4E21-9E24-0DBE0393C47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515" y="0"/>
            <a:ext cx="969485" cy="96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94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6C43B47-1DDF-4D44-B878-8487C5AE9058}"/>
              </a:ext>
            </a:extLst>
          </p:cNvPr>
          <p:cNvSpPr txBox="1"/>
          <p:nvPr/>
        </p:nvSpPr>
        <p:spPr>
          <a:xfrm>
            <a:off x="762846" y="648929"/>
            <a:ext cx="5914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3. MODELO DE REGRESIÓN LOGÍSTICA</a:t>
            </a:r>
          </a:p>
        </p:txBody>
      </p:sp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3ECDB669-CD81-4521-B64B-357181294135}"/>
              </a:ext>
            </a:extLst>
          </p:cNvPr>
          <p:cNvSpPr/>
          <p:nvPr/>
        </p:nvSpPr>
        <p:spPr>
          <a:xfrm>
            <a:off x="5904271" y="3060638"/>
            <a:ext cx="383458" cy="59864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7245706-361C-4A91-A64B-79A2B9D02992}"/>
              </a:ext>
            </a:extLst>
          </p:cNvPr>
          <p:cNvSpPr/>
          <p:nvPr/>
        </p:nvSpPr>
        <p:spPr>
          <a:xfrm>
            <a:off x="1838632" y="1666568"/>
            <a:ext cx="8514736" cy="899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D8EBDC30-2D7F-459F-B21D-826FCB70A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239" y="1795784"/>
            <a:ext cx="8175522" cy="641218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E48E751F-40AF-402A-8940-ED28B0F4B7F9}"/>
              </a:ext>
            </a:extLst>
          </p:cNvPr>
          <p:cNvSpPr/>
          <p:nvPr/>
        </p:nvSpPr>
        <p:spPr>
          <a:xfrm>
            <a:off x="1838632" y="4137912"/>
            <a:ext cx="8514736" cy="899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B9626000-A850-463A-BEBB-B9D80864A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682" y="4306374"/>
            <a:ext cx="7862970" cy="594147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88AFD9F4-B334-4EE8-874A-7DDF1A577955}"/>
              </a:ext>
            </a:extLst>
          </p:cNvPr>
          <p:cNvSpPr/>
          <p:nvPr/>
        </p:nvSpPr>
        <p:spPr>
          <a:xfrm>
            <a:off x="7256206" y="3170903"/>
            <a:ext cx="1666568" cy="36871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STEP AIC</a:t>
            </a:r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3529646-7730-4920-A0A5-E9F4E0F6285D}"/>
              </a:ext>
            </a:extLst>
          </p:cNvPr>
          <p:cNvSpPr/>
          <p:nvPr/>
        </p:nvSpPr>
        <p:spPr>
          <a:xfrm>
            <a:off x="1838632" y="5442155"/>
            <a:ext cx="8514736" cy="8996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1B090AC1-F909-4A33-B922-749C7AA77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7353" y="5604298"/>
            <a:ext cx="6977293" cy="604773"/>
          </a:xfrm>
          <a:prstGeom prst="rect">
            <a:avLst/>
          </a:prstGeom>
        </p:spPr>
      </p:pic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BF91EE2D-BA63-4F06-84ED-4EEFC17D55E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515" y="0"/>
            <a:ext cx="969485" cy="96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34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6C43B47-1DDF-4D44-B878-8487C5AE9058}"/>
              </a:ext>
            </a:extLst>
          </p:cNvPr>
          <p:cNvSpPr txBox="1"/>
          <p:nvPr/>
        </p:nvSpPr>
        <p:spPr>
          <a:xfrm>
            <a:off x="545773" y="545167"/>
            <a:ext cx="5914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3. MODELO DE REGRESIÓN LOGÍSTICA</a:t>
            </a:r>
          </a:p>
        </p:txBody>
      </p:sp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3C070EB4-986E-456A-8160-A3B5DB7AA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549" y="1263058"/>
            <a:ext cx="6847490" cy="422722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AF3CB03-6224-4C63-9D81-EBF5D9DC7A20}"/>
              </a:ext>
            </a:extLst>
          </p:cNvPr>
          <p:cNvSpPr txBox="1"/>
          <p:nvPr/>
        </p:nvSpPr>
        <p:spPr>
          <a:xfrm>
            <a:off x="7779817" y="837554"/>
            <a:ext cx="2122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CURVA ROC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4DB5B6E-852F-462E-B052-8BD0B061A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3" y="5472982"/>
            <a:ext cx="9310468" cy="88740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A1E958F-2735-4ED7-8DFB-A9B601B72061}"/>
              </a:ext>
            </a:extLst>
          </p:cNvPr>
          <p:cNvSpPr txBox="1"/>
          <p:nvPr/>
        </p:nvSpPr>
        <p:spPr>
          <a:xfrm>
            <a:off x="1729295" y="4377641"/>
            <a:ext cx="1655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McFadden</a:t>
            </a:r>
            <a:endParaRPr lang="es-E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lecha: curvada hacia abajo 10">
            <a:extLst>
              <a:ext uri="{FF2B5EF4-FFF2-40B4-BE49-F238E27FC236}">
                <a16:creationId xmlns:a16="http://schemas.microsoft.com/office/drawing/2014/main" id="{FE80B11E-9219-49A8-A7F1-4462071298C3}"/>
              </a:ext>
            </a:extLst>
          </p:cNvPr>
          <p:cNvSpPr/>
          <p:nvPr/>
        </p:nvSpPr>
        <p:spPr>
          <a:xfrm rot="1242104">
            <a:off x="3409795" y="4521124"/>
            <a:ext cx="2743652" cy="644671"/>
          </a:xfrm>
          <a:prstGeom prst="curvedDownArrow">
            <a:avLst>
              <a:gd name="adj1" fmla="val 25000"/>
              <a:gd name="adj2" fmla="val 54950"/>
              <a:gd name="adj3" fmla="val 25000"/>
            </a:avLst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2950DFA-096C-42C1-9B0F-DBFFFC6745FC}"/>
              </a:ext>
            </a:extLst>
          </p:cNvPr>
          <p:cNvSpPr txBox="1"/>
          <p:nvPr/>
        </p:nvSpPr>
        <p:spPr>
          <a:xfrm>
            <a:off x="9691926" y="896706"/>
            <a:ext cx="1530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C00000"/>
                </a:solidFill>
              </a:rPr>
              <a:t>AUC: 0.8187</a:t>
            </a: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88A20DDA-C7AD-4BC1-977D-E5507C9E1A7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515" y="0"/>
            <a:ext cx="969485" cy="96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03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6C43B47-1DDF-4D44-B878-8487C5AE9058}"/>
              </a:ext>
            </a:extLst>
          </p:cNvPr>
          <p:cNvSpPr txBox="1"/>
          <p:nvPr/>
        </p:nvSpPr>
        <p:spPr>
          <a:xfrm>
            <a:off x="545773" y="545167"/>
            <a:ext cx="5914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3. MODELO DE REGRESIÓN LOGÍSTICA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A1E958F-2735-4ED7-8DFB-A9B601B72061}"/>
              </a:ext>
            </a:extLst>
          </p:cNvPr>
          <p:cNvSpPr txBox="1"/>
          <p:nvPr/>
        </p:nvSpPr>
        <p:spPr>
          <a:xfrm>
            <a:off x="3017485" y="4374699"/>
            <a:ext cx="1799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Precisión del modelo RL</a:t>
            </a:r>
          </a:p>
        </p:txBody>
      </p:sp>
      <p:sp>
        <p:nvSpPr>
          <p:cNvPr id="11" name="Flecha: curvada hacia abajo 10">
            <a:extLst>
              <a:ext uri="{FF2B5EF4-FFF2-40B4-BE49-F238E27FC236}">
                <a16:creationId xmlns:a16="http://schemas.microsoft.com/office/drawing/2014/main" id="{FE80B11E-9219-49A8-A7F1-4462071298C3}"/>
              </a:ext>
            </a:extLst>
          </p:cNvPr>
          <p:cNvSpPr/>
          <p:nvPr/>
        </p:nvSpPr>
        <p:spPr>
          <a:xfrm rot="1242104">
            <a:off x="4960147" y="4467863"/>
            <a:ext cx="2743652" cy="644671"/>
          </a:xfrm>
          <a:prstGeom prst="curvedDownArrow">
            <a:avLst>
              <a:gd name="adj1" fmla="val 25000"/>
              <a:gd name="adj2" fmla="val 54950"/>
              <a:gd name="adj3" fmla="val 25000"/>
            </a:avLst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aphicFrame>
        <p:nvGraphicFramePr>
          <p:cNvPr id="18" name="Tabla 19">
            <a:extLst>
              <a:ext uri="{FF2B5EF4-FFF2-40B4-BE49-F238E27FC236}">
                <a16:creationId xmlns:a16="http://schemas.microsoft.com/office/drawing/2014/main" id="{74E48477-AD9D-4FD1-9CA8-720ACA2CF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473525"/>
              </p:ext>
            </p:extLst>
          </p:nvPr>
        </p:nvGraphicFramePr>
        <p:xfrm>
          <a:off x="3138948" y="2195801"/>
          <a:ext cx="5914104" cy="18049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71368">
                  <a:extLst>
                    <a:ext uri="{9D8B030D-6E8A-4147-A177-3AD203B41FA5}">
                      <a16:colId xmlns:a16="http://schemas.microsoft.com/office/drawing/2014/main" val="3270009494"/>
                    </a:ext>
                  </a:extLst>
                </a:gridCol>
                <a:gridCol w="1971368">
                  <a:extLst>
                    <a:ext uri="{9D8B030D-6E8A-4147-A177-3AD203B41FA5}">
                      <a16:colId xmlns:a16="http://schemas.microsoft.com/office/drawing/2014/main" val="1148701354"/>
                    </a:ext>
                  </a:extLst>
                </a:gridCol>
                <a:gridCol w="1971368">
                  <a:extLst>
                    <a:ext uri="{9D8B030D-6E8A-4147-A177-3AD203B41FA5}">
                      <a16:colId xmlns:a16="http://schemas.microsoft.com/office/drawing/2014/main" val="2153923101"/>
                    </a:ext>
                  </a:extLst>
                </a:gridCol>
              </a:tblGrid>
              <a:tr h="554581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  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 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350772"/>
                  </a:ext>
                </a:extLst>
              </a:tr>
              <a:tr h="62519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 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TN =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FN 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033298"/>
                  </a:ext>
                </a:extLst>
              </a:tr>
              <a:tr h="62519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FP = 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TP = 791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26826"/>
                  </a:ext>
                </a:extLst>
              </a:tr>
            </a:tbl>
          </a:graphicData>
        </a:graphic>
      </p:graphicFrame>
      <p:sp>
        <p:nvSpPr>
          <p:cNvPr id="21" name="CuadroTexto 20">
            <a:extLst>
              <a:ext uri="{FF2B5EF4-FFF2-40B4-BE49-F238E27FC236}">
                <a16:creationId xmlns:a16="http://schemas.microsoft.com/office/drawing/2014/main" id="{46665519-0E0C-4FEA-BA5D-25FE74B1E0A5}"/>
              </a:ext>
            </a:extLst>
          </p:cNvPr>
          <p:cNvSpPr txBox="1"/>
          <p:nvPr/>
        </p:nvSpPr>
        <p:spPr>
          <a:xfrm>
            <a:off x="5062677" y="1512571"/>
            <a:ext cx="2783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Matriz de confusión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5043B1E-313A-4128-8D95-8779856B7027}"/>
              </a:ext>
            </a:extLst>
          </p:cNvPr>
          <p:cNvSpPr txBox="1"/>
          <p:nvPr/>
        </p:nvSpPr>
        <p:spPr>
          <a:xfrm>
            <a:off x="7388942" y="5546422"/>
            <a:ext cx="1504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latin typeface="Calibri" panose="020F0502020204030204" pitchFamily="34" charset="0"/>
                <a:cs typeface="Calibri" panose="020F0502020204030204" pitchFamily="34" charset="0"/>
              </a:rPr>
              <a:t>92,7%</a:t>
            </a: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3EC92FE0-B305-4F47-8DB2-C13FEC0F52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515" y="0"/>
            <a:ext cx="969485" cy="96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92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062F64C-A1C8-415D-B684-8DBB1DF33FBF}"/>
              </a:ext>
            </a:extLst>
          </p:cNvPr>
          <p:cNvSpPr txBox="1"/>
          <p:nvPr/>
        </p:nvSpPr>
        <p:spPr>
          <a:xfrm>
            <a:off x="762847" y="648929"/>
            <a:ext cx="4723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4. ANÁLISIS DISCRIMINANTE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4A37A8-2E8C-47C4-8678-6E65BAF195E1}"/>
              </a:ext>
            </a:extLst>
          </p:cNvPr>
          <p:cNvSpPr txBox="1"/>
          <p:nvPr/>
        </p:nvSpPr>
        <p:spPr>
          <a:xfrm>
            <a:off x="762847" y="1332271"/>
            <a:ext cx="888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LDA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385B988-FBF9-475D-8B76-A29D4D581D7C}"/>
              </a:ext>
            </a:extLst>
          </p:cNvPr>
          <p:cNvSpPr/>
          <p:nvPr/>
        </p:nvSpPr>
        <p:spPr>
          <a:xfrm>
            <a:off x="1838632" y="1666568"/>
            <a:ext cx="8514736" cy="899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859D1D9-3C91-4C83-B909-DCF9427BE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923" y="1855491"/>
            <a:ext cx="8121445" cy="609108"/>
          </a:xfrm>
          <a:prstGeom prst="rect">
            <a:avLst/>
          </a:prstGeom>
        </p:spPr>
      </p:pic>
      <p:graphicFrame>
        <p:nvGraphicFramePr>
          <p:cNvPr id="15" name="Tabla 19">
            <a:extLst>
              <a:ext uri="{FF2B5EF4-FFF2-40B4-BE49-F238E27FC236}">
                <a16:creationId xmlns:a16="http://schemas.microsoft.com/office/drawing/2014/main" id="{31C57ED5-33A7-4511-8F6A-34191496F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80913"/>
              </p:ext>
            </p:extLst>
          </p:nvPr>
        </p:nvGraphicFramePr>
        <p:xfrm>
          <a:off x="3138946" y="3458919"/>
          <a:ext cx="5914104" cy="18049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71368">
                  <a:extLst>
                    <a:ext uri="{9D8B030D-6E8A-4147-A177-3AD203B41FA5}">
                      <a16:colId xmlns:a16="http://schemas.microsoft.com/office/drawing/2014/main" val="3270009494"/>
                    </a:ext>
                  </a:extLst>
                </a:gridCol>
                <a:gridCol w="1971368">
                  <a:extLst>
                    <a:ext uri="{9D8B030D-6E8A-4147-A177-3AD203B41FA5}">
                      <a16:colId xmlns:a16="http://schemas.microsoft.com/office/drawing/2014/main" val="1148701354"/>
                    </a:ext>
                  </a:extLst>
                </a:gridCol>
                <a:gridCol w="1971368">
                  <a:extLst>
                    <a:ext uri="{9D8B030D-6E8A-4147-A177-3AD203B41FA5}">
                      <a16:colId xmlns:a16="http://schemas.microsoft.com/office/drawing/2014/main" val="2153923101"/>
                    </a:ext>
                  </a:extLst>
                </a:gridCol>
              </a:tblGrid>
              <a:tr h="554581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  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 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350772"/>
                  </a:ext>
                </a:extLst>
              </a:tr>
              <a:tr h="62519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 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TN =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FN 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033298"/>
                  </a:ext>
                </a:extLst>
              </a:tr>
              <a:tr h="62519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FP = 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TP = 791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26826"/>
                  </a:ext>
                </a:extLst>
              </a:tr>
            </a:tbl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A1F9AA01-AC25-4B42-AAA5-0A837B0B0EF3}"/>
              </a:ext>
            </a:extLst>
          </p:cNvPr>
          <p:cNvSpPr txBox="1"/>
          <p:nvPr/>
        </p:nvSpPr>
        <p:spPr>
          <a:xfrm>
            <a:off x="4704265" y="2842600"/>
            <a:ext cx="2783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Matriz de confusión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C1B5CEB-0D54-4154-B7EE-E16DAD5B3022}"/>
              </a:ext>
            </a:extLst>
          </p:cNvPr>
          <p:cNvSpPr txBox="1"/>
          <p:nvPr/>
        </p:nvSpPr>
        <p:spPr>
          <a:xfrm>
            <a:off x="3804613" y="5632603"/>
            <a:ext cx="1799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Precisión del modelo LDA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845CC16-EAEE-4B32-A240-B2A1515EE849}"/>
              </a:ext>
            </a:extLst>
          </p:cNvPr>
          <p:cNvSpPr txBox="1"/>
          <p:nvPr/>
        </p:nvSpPr>
        <p:spPr>
          <a:xfrm>
            <a:off x="7207511" y="6048102"/>
            <a:ext cx="1454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latin typeface="Calibri" panose="020F0502020204030204" pitchFamily="34" charset="0"/>
                <a:cs typeface="Calibri" panose="020F0502020204030204" pitchFamily="34" charset="0"/>
              </a:rPr>
              <a:t>92,7%</a:t>
            </a:r>
          </a:p>
        </p:txBody>
      </p:sp>
      <p:sp>
        <p:nvSpPr>
          <p:cNvPr id="23" name="Flecha: curvada hacia abajo 22">
            <a:extLst>
              <a:ext uri="{FF2B5EF4-FFF2-40B4-BE49-F238E27FC236}">
                <a16:creationId xmlns:a16="http://schemas.microsoft.com/office/drawing/2014/main" id="{BEDCD561-42B3-4756-86E6-9E4A7D9D6F56}"/>
              </a:ext>
            </a:extLst>
          </p:cNvPr>
          <p:cNvSpPr/>
          <p:nvPr/>
        </p:nvSpPr>
        <p:spPr>
          <a:xfrm rot="1242104">
            <a:off x="5905651" y="5643559"/>
            <a:ext cx="1364869" cy="502695"/>
          </a:xfrm>
          <a:prstGeom prst="curvedDownArrow">
            <a:avLst>
              <a:gd name="adj1" fmla="val 25000"/>
              <a:gd name="adj2" fmla="val 54950"/>
              <a:gd name="adj3" fmla="val 25000"/>
            </a:avLst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7E878275-97A9-423D-BA79-791DA51FE7F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515" y="0"/>
            <a:ext cx="969485" cy="96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1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062F64C-A1C8-415D-B684-8DBB1DF33FBF}"/>
              </a:ext>
            </a:extLst>
          </p:cNvPr>
          <p:cNvSpPr txBox="1"/>
          <p:nvPr/>
        </p:nvSpPr>
        <p:spPr>
          <a:xfrm>
            <a:off x="916094" y="1504336"/>
            <a:ext cx="97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QDA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A650655-E408-42C1-8C80-AD14C3140094}"/>
              </a:ext>
            </a:extLst>
          </p:cNvPr>
          <p:cNvSpPr txBox="1"/>
          <p:nvPr/>
        </p:nvSpPr>
        <p:spPr>
          <a:xfrm>
            <a:off x="915247" y="801329"/>
            <a:ext cx="4723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4. ANÁLISIS DISCRIMINANTE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AF78E1B-F06E-4F02-8D1C-009DDDBD2238}"/>
              </a:ext>
            </a:extLst>
          </p:cNvPr>
          <p:cNvSpPr/>
          <p:nvPr/>
        </p:nvSpPr>
        <p:spPr>
          <a:xfrm>
            <a:off x="1838632" y="2027556"/>
            <a:ext cx="8514736" cy="899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C8F029F-E79E-4018-9C3E-32627D51E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864" y="2162974"/>
            <a:ext cx="8325822" cy="639219"/>
          </a:xfrm>
          <a:prstGeom prst="rect">
            <a:avLst/>
          </a:prstGeom>
        </p:spPr>
      </p:pic>
      <p:graphicFrame>
        <p:nvGraphicFramePr>
          <p:cNvPr id="11" name="Tabla 19">
            <a:extLst>
              <a:ext uri="{FF2B5EF4-FFF2-40B4-BE49-F238E27FC236}">
                <a16:creationId xmlns:a16="http://schemas.microsoft.com/office/drawing/2014/main" id="{549165FE-0CF1-4821-BCE2-AF89E8069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236086"/>
              </p:ext>
            </p:extLst>
          </p:nvPr>
        </p:nvGraphicFramePr>
        <p:xfrm>
          <a:off x="3138948" y="3630214"/>
          <a:ext cx="5914104" cy="18049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71368">
                  <a:extLst>
                    <a:ext uri="{9D8B030D-6E8A-4147-A177-3AD203B41FA5}">
                      <a16:colId xmlns:a16="http://schemas.microsoft.com/office/drawing/2014/main" val="3270009494"/>
                    </a:ext>
                  </a:extLst>
                </a:gridCol>
                <a:gridCol w="1971368">
                  <a:extLst>
                    <a:ext uri="{9D8B030D-6E8A-4147-A177-3AD203B41FA5}">
                      <a16:colId xmlns:a16="http://schemas.microsoft.com/office/drawing/2014/main" val="1148701354"/>
                    </a:ext>
                  </a:extLst>
                </a:gridCol>
                <a:gridCol w="1971368">
                  <a:extLst>
                    <a:ext uri="{9D8B030D-6E8A-4147-A177-3AD203B41FA5}">
                      <a16:colId xmlns:a16="http://schemas.microsoft.com/office/drawing/2014/main" val="2153923101"/>
                    </a:ext>
                  </a:extLst>
                </a:gridCol>
              </a:tblGrid>
              <a:tr h="554581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  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 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350772"/>
                  </a:ext>
                </a:extLst>
              </a:tr>
              <a:tr h="62519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 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TN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FN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033298"/>
                  </a:ext>
                </a:extLst>
              </a:tr>
              <a:tr h="62519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FP = 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TP = 786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26826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CB3763F5-0B49-4270-96C5-3E8734972DF8}"/>
              </a:ext>
            </a:extLst>
          </p:cNvPr>
          <p:cNvSpPr txBox="1"/>
          <p:nvPr/>
        </p:nvSpPr>
        <p:spPr>
          <a:xfrm>
            <a:off x="4704267" y="3062625"/>
            <a:ext cx="2783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Matriz de confusión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CB032DE-BB19-4E3C-BE09-D8A530DD7B07}"/>
              </a:ext>
            </a:extLst>
          </p:cNvPr>
          <p:cNvSpPr txBox="1"/>
          <p:nvPr/>
        </p:nvSpPr>
        <p:spPr>
          <a:xfrm>
            <a:off x="3804613" y="5632603"/>
            <a:ext cx="1799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Precisión del modelo QDA</a:t>
            </a:r>
          </a:p>
        </p:txBody>
      </p:sp>
      <p:sp>
        <p:nvSpPr>
          <p:cNvPr id="17" name="Flecha: curvada hacia abajo 16">
            <a:extLst>
              <a:ext uri="{FF2B5EF4-FFF2-40B4-BE49-F238E27FC236}">
                <a16:creationId xmlns:a16="http://schemas.microsoft.com/office/drawing/2014/main" id="{C42E29B2-A40A-4FD0-B58F-A3AFDF3B7295}"/>
              </a:ext>
            </a:extLst>
          </p:cNvPr>
          <p:cNvSpPr/>
          <p:nvPr/>
        </p:nvSpPr>
        <p:spPr>
          <a:xfrm rot="1242104">
            <a:off x="5802411" y="5857619"/>
            <a:ext cx="1364869" cy="502695"/>
          </a:xfrm>
          <a:prstGeom prst="curvedDownArrow">
            <a:avLst>
              <a:gd name="adj1" fmla="val 25000"/>
              <a:gd name="adj2" fmla="val 54950"/>
              <a:gd name="adj3" fmla="val 25000"/>
            </a:avLst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446B1E6-0774-4633-AA0C-D7E321FF0EBE}"/>
              </a:ext>
            </a:extLst>
          </p:cNvPr>
          <p:cNvSpPr txBox="1"/>
          <p:nvPr/>
        </p:nvSpPr>
        <p:spPr>
          <a:xfrm>
            <a:off x="7207511" y="6048102"/>
            <a:ext cx="1454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latin typeface="Calibri" panose="020F0502020204030204" pitchFamily="34" charset="0"/>
                <a:cs typeface="Calibri" panose="020F0502020204030204" pitchFamily="34" charset="0"/>
              </a:rPr>
              <a:t>91,6%</a:t>
            </a: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19BE8F5E-EC30-4897-B89D-B1D3E6E30DF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515" y="0"/>
            <a:ext cx="969485" cy="96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02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A650655-E408-42C1-8C80-AD14C3140094}"/>
              </a:ext>
            </a:extLst>
          </p:cNvPr>
          <p:cNvSpPr txBox="1"/>
          <p:nvPr/>
        </p:nvSpPr>
        <p:spPr>
          <a:xfrm>
            <a:off x="915247" y="801329"/>
            <a:ext cx="4723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5. KNN</a:t>
            </a:r>
          </a:p>
        </p:txBody>
      </p:sp>
      <p:graphicFrame>
        <p:nvGraphicFramePr>
          <p:cNvPr id="11" name="Tabla 19">
            <a:extLst>
              <a:ext uri="{FF2B5EF4-FFF2-40B4-BE49-F238E27FC236}">
                <a16:creationId xmlns:a16="http://schemas.microsoft.com/office/drawing/2014/main" id="{549165FE-0CF1-4821-BCE2-AF89E8069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11715"/>
              </p:ext>
            </p:extLst>
          </p:nvPr>
        </p:nvGraphicFramePr>
        <p:xfrm>
          <a:off x="915248" y="1696820"/>
          <a:ext cx="4067397" cy="15477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5799">
                  <a:extLst>
                    <a:ext uri="{9D8B030D-6E8A-4147-A177-3AD203B41FA5}">
                      <a16:colId xmlns:a16="http://schemas.microsoft.com/office/drawing/2014/main" val="3270009494"/>
                    </a:ext>
                  </a:extLst>
                </a:gridCol>
                <a:gridCol w="1355799">
                  <a:extLst>
                    <a:ext uri="{9D8B030D-6E8A-4147-A177-3AD203B41FA5}">
                      <a16:colId xmlns:a16="http://schemas.microsoft.com/office/drawing/2014/main" val="1148701354"/>
                    </a:ext>
                  </a:extLst>
                </a:gridCol>
                <a:gridCol w="1355799">
                  <a:extLst>
                    <a:ext uri="{9D8B030D-6E8A-4147-A177-3AD203B41FA5}">
                      <a16:colId xmlns:a16="http://schemas.microsoft.com/office/drawing/2014/main" val="2153923101"/>
                    </a:ext>
                  </a:extLst>
                </a:gridCol>
              </a:tblGrid>
              <a:tr h="475549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  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 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350772"/>
                  </a:ext>
                </a:extLst>
              </a:tr>
              <a:tr h="53610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 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FN = 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033298"/>
                  </a:ext>
                </a:extLst>
              </a:tr>
              <a:tr h="53610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FP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TP = 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26826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CB3763F5-0B49-4270-96C5-3E8734972DF8}"/>
              </a:ext>
            </a:extLst>
          </p:cNvPr>
          <p:cNvSpPr txBox="1"/>
          <p:nvPr/>
        </p:nvSpPr>
        <p:spPr>
          <a:xfrm>
            <a:off x="2095971" y="792684"/>
            <a:ext cx="291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(Matriz de confusión)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CB032DE-BB19-4E3C-BE09-D8A530DD7B07}"/>
              </a:ext>
            </a:extLst>
          </p:cNvPr>
          <p:cNvSpPr txBox="1"/>
          <p:nvPr/>
        </p:nvSpPr>
        <p:spPr>
          <a:xfrm>
            <a:off x="915247" y="3466571"/>
            <a:ext cx="1737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Precisión KNN K = 10</a:t>
            </a:r>
          </a:p>
        </p:txBody>
      </p:sp>
      <p:sp>
        <p:nvSpPr>
          <p:cNvPr id="17" name="Flecha: curvada hacia abajo 16">
            <a:extLst>
              <a:ext uri="{FF2B5EF4-FFF2-40B4-BE49-F238E27FC236}">
                <a16:creationId xmlns:a16="http://schemas.microsoft.com/office/drawing/2014/main" id="{C42E29B2-A40A-4FD0-B58F-A3AFDF3B7295}"/>
              </a:ext>
            </a:extLst>
          </p:cNvPr>
          <p:cNvSpPr/>
          <p:nvPr/>
        </p:nvSpPr>
        <p:spPr>
          <a:xfrm rot="1242104">
            <a:off x="2778877" y="3429319"/>
            <a:ext cx="938682" cy="431057"/>
          </a:xfrm>
          <a:prstGeom prst="curvedDownArrow">
            <a:avLst>
              <a:gd name="adj1" fmla="val 25000"/>
              <a:gd name="adj2" fmla="val 54950"/>
              <a:gd name="adj3" fmla="val 25000"/>
            </a:avLst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446B1E6-0774-4633-AA0C-D7E321FF0EBE}"/>
              </a:ext>
            </a:extLst>
          </p:cNvPr>
          <p:cNvSpPr txBox="1"/>
          <p:nvPr/>
        </p:nvSpPr>
        <p:spPr>
          <a:xfrm>
            <a:off x="3248218" y="3789736"/>
            <a:ext cx="1763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89,57%</a:t>
            </a: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19BE8F5E-EC30-4897-B89D-B1D3E6E30D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515" y="0"/>
            <a:ext cx="969485" cy="969485"/>
          </a:xfrm>
          <a:prstGeom prst="rect">
            <a:avLst/>
          </a:prstGeom>
        </p:spPr>
      </p:pic>
      <p:graphicFrame>
        <p:nvGraphicFramePr>
          <p:cNvPr id="14" name="Tabla 19">
            <a:extLst>
              <a:ext uri="{FF2B5EF4-FFF2-40B4-BE49-F238E27FC236}">
                <a16:creationId xmlns:a16="http://schemas.microsoft.com/office/drawing/2014/main" id="{280E8CA3-3E3E-A649-A48C-7F3062538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26749"/>
              </p:ext>
            </p:extLst>
          </p:nvPr>
        </p:nvGraphicFramePr>
        <p:xfrm>
          <a:off x="6553202" y="1696820"/>
          <a:ext cx="4067397" cy="15477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5799">
                  <a:extLst>
                    <a:ext uri="{9D8B030D-6E8A-4147-A177-3AD203B41FA5}">
                      <a16:colId xmlns:a16="http://schemas.microsoft.com/office/drawing/2014/main" val="3270009494"/>
                    </a:ext>
                  </a:extLst>
                </a:gridCol>
                <a:gridCol w="1355799">
                  <a:extLst>
                    <a:ext uri="{9D8B030D-6E8A-4147-A177-3AD203B41FA5}">
                      <a16:colId xmlns:a16="http://schemas.microsoft.com/office/drawing/2014/main" val="1148701354"/>
                    </a:ext>
                  </a:extLst>
                </a:gridCol>
                <a:gridCol w="1355799">
                  <a:extLst>
                    <a:ext uri="{9D8B030D-6E8A-4147-A177-3AD203B41FA5}">
                      <a16:colId xmlns:a16="http://schemas.microsoft.com/office/drawing/2014/main" val="2153923101"/>
                    </a:ext>
                  </a:extLst>
                </a:gridCol>
              </a:tblGrid>
              <a:tr h="475549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  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 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350772"/>
                  </a:ext>
                </a:extLst>
              </a:tr>
              <a:tr h="53610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 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TN =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FN =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033298"/>
                  </a:ext>
                </a:extLst>
              </a:tr>
              <a:tr h="53610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FP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TP = 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26826"/>
                  </a:ext>
                </a:extLst>
              </a:tr>
            </a:tbl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094D6AAA-3547-3646-8617-BC145437FEE0}"/>
              </a:ext>
            </a:extLst>
          </p:cNvPr>
          <p:cNvSpPr txBox="1"/>
          <p:nvPr/>
        </p:nvSpPr>
        <p:spPr>
          <a:xfrm>
            <a:off x="6553201" y="3466571"/>
            <a:ext cx="1737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Precisión KNN K = 5</a:t>
            </a:r>
          </a:p>
        </p:txBody>
      </p:sp>
      <p:sp>
        <p:nvSpPr>
          <p:cNvPr id="20" name="Flecha: curvada hacia abajo 16">
            <a:extLst>
              <a:ext uri="{FF2B5EF4-FFF2-40B4-BE49-F238E27FC236}">
                <a16:creationId xmlns:a16="http://schemas.microsoft.com/office/drawing/2014/main" id="{F8148B26-D96A-9745-86A6-8AAD1A7E142F}"/>
              </a:ext>
            </a:extLst>
          </p:cNvPr>
          <p:cNvSpPr/>
          <p:nvPr/>
        </p:nvSpPr>
        <p:spPr>
          <a:xfrm rot="1242104">
            <a:off x="8416831" y="3429319"/>
            <a:ext cx="938682" cy="431057"/>
          </a:xfrm>
          <a:prstGeom prst="curvedDownArrow">
            <a:avLst>
              <a:gd name="adj1" fmla="val 25000"/>
              <a:gd name="adj2" fmla="val 54950"/>
              <a:gd name="adj3" fmla="val 25000"/>
            </a:avLst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92A20AF-5F3D-D84A-9906-0888BC134C4F}"/>
              </a:ext>
            </a:extLst>
          </p:cNvPr>
          <p:cNvSpPr txBox="1"/>
          <p:nvPr/>
        </p:nvSpPr>
        <p:spPr>
          <a:xfrm>
            <a:off x="8886172" y="3789736"/>
            <a:ext cx="1763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94,2%</a:t>
            </a:r>
          </a:p>
        </p:txBody>
      </p:sp>
      <p:graphicFrame>
        <p:nvGraphicFramePr>
          <p:cNvPr id="22" name="Tabla 19">
            <a:extLst>
              <a:ext uri="{FF2B5EF4-FFF2-40B4-BE49-F238E27FC236}">
                <a16:creationId xmlns:a16="http://schemas.microsoft.com/office/drawing/2014/main" id="{1C9FDFD9-DA93-FE47-9875-BEAE78BC1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43257"/>
              </p:ext>
            </p:extLst>
          </p:nvPr>
        </p:nvGraphicFramePr>
        <p:xfrm>
          <a:off x="4075406" y="4353921"/>
          <a:ext cx="4295538" cy="11890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31846">
                  <a:extLst>
                    <a:ext uri="{9D8B030D-6E8A-4147-A177-3AD203B41FA5}">
                      <a16:colId xmlns:a16="http://schemas.microsoft.com/office/drawing/2014/main" val="3270009494"/>
                    </a:ext>
                  </a:extLst>
                </a:gridCol>
                <a:gridCol w="1431846">
                  <a:extLst>
                    <a:ext uri="{9D8B030D-6E8A-4147-A177-3AD203B41FA5}">
                      <a16:colId xmlns:a16="http://schemas.microsoft.com/office/drawing/2014/main" val="1148701354"/>
                    </a:ext>
                  </a:extLst>
                </a:gridCol>
                <a:gridCol w="1431846">
                  <a:extLst>
                    <a:ext uri="{9D8B030D-6E8A-4147-A177-3AD203B41FA5}">
                      <a16:colId xmlns:a16="http://schemas.microsoft.com/office/drawing/2014/main" val="2153923101"/>
                    </a:ext>
                  </a:extLst>
                </a:gridCol>
              </a:tblGrid>
              <a:tr h="365142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  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 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350772"/>
                  </a:ext>
                </a:extLst>
              </a:tr>
              <a:tr h="41163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 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TN =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FN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033298"/>
                  </a:ext>
                </a:extLst>
              </a:tr>
              <a:tr h="41163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FP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TP = 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26826"/>
                  </a:ext>
                </a:extLst>
              </a:tr>
            </a:tbl>
          </a:graphicData>
        </a:graphic>
      </p:graphicFrame>
      <p:sp>
        <p:nvSpPr>
          <p:cNvPr id="24" name="CuadroTexto 23">
            <a:extLst>
              <a:ext uri="{FF2B5EF4-FFF2-40B4-BE49-F238E27FC236}">
                <a16:creationId xmlns:a16="http://schemas.microsoft.com/office/drawing/2014/main" id="{6924A041-7427-9D4F-959D-78E6480B216C}"/>
              </a:ext>
            </a:extLst>
          </p:cNvPr>
          <p:cNvSpPr txBox="1"/>
          <p:nvPr/>
        </p:nvSpPr>
        <p:spPr>
          <a:xfrm>
            <a:off x="4075406" y="6123673"/>
            <a:ext cx="1835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Precisión KNN K = 4</a:t>
            </a:r>
          </a:p>
        </p:txBody>
      </p:sp>
      <p:sp>
        <p:nvSpPr>
          <p:cNvPr id="25" name="Flecha: curvada hacia abajo 16">
            <a:extLst>
              <a:ext uri="{FF2B5EF4-FFF2-40B4-BE49-F238E27FC236}">
                <a16:creationId xmlns:a16="http://schemas.microsoft.com/office/drawing/2014/main" id="{944615E4-1B9A-6A4A-BD87-AC815FF65D86}"/>
              </a:ext>
            </a:extLst>
          </p:cNvPr>
          <p:cNvSpPr/>
          <p:nvPr/>
        </p:nvSpPr>
        <p:spPr>
          <a:xfrm rot="1242104">
            <a:off x="5955025" y="6098957"/>
            <a:ext cx="991333" cy="330980"/>
          </a:xfrm>
          <a:prstGeom prst="curvedDownArrow">
            <a:avLst>
              <a:gd name="adj1" fmla="val 25000"/>
              <a:gd name="adj2" fmla="val 54950"/>
              <a:gd name="adj3" fmla="val 25000"/>
            </a:avLst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D3571EC-E2D8-4E42-BF5D-04A01D14C689}"/>
              </a:ext>
            </a:extLst>
          </p:cNvPr>
          <p:cNvSpPr txBox="1"/>
          <p:nvPr/>
        </p:nvSpPr>
        <p:spPr>
          <a:xfrm>
            <a:off x="6408377" y="6446837"/>
            <a:ext cx="18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96,13%</a:t>
            </a:r>
          </a:p>
        </p:txBody>
      </p:sp>
    </p:spTree>
    <p:extLst>
      <p:ext uri="{BB962C8B-B14F-4D97-AF65-F5344CB8AC3E}">
        <p14:creationId xmlns:p14="http://schemas.microsoft.com/office/powerpoint/2010/main" val="3722605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7A89E5B-5403-481B-A9C6-B16D5772C2CD}"/>
              </a:ext>
            </a:extLst>
          </p:cNvPr>
          <p:cNvSpPr txBox="1"/>
          <p:nvPr/>
        </p:nvSpPr>
        <p:spPr>
          <a:xfrm>
            <a:off x="689105" y="589935"/>
            <a:ext cx="4723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6. ÁRBOLES DE DECISIÓN </a:t>
            </a: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7D1153F9-4205-4728-A0AE-AB1C0C8E12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515" y="0"/>
            <a:ext cx="969485" cy="96948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F91A944-4900-604E-9413-E03EC81A6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20" y="977900"/>
            <a:ext cx="3530600" cy="24511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31A20CE-A589-354A-9813-1B6245CE3741}"/>
              </a:ext>
            </a:extLst>
          </p:cNvPr>
          <p:cNvSpPr/>
          <p:nvPr/>
        </p:nvSpPr>
        <p:spPr>
          <a:xfrm>
            <a:off x="3649615" y="1388726"/>
            <a:ext cx="5755642" cy="962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5288004-90B8-3A4B-B3D1-BD7FB76D4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470" y="1479349"/>
            <a:ext cx="5080728" cy="29596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0A3AE18-2ED6-FD48-AF4A-22750D931F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8470" y="1712262"/>
            <a:ext cx="4948464" cy="3821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7E937E4-D417-F046-B80C-2704BBA4E8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8470" y="1971150"/>
            <a:ext cx="3302000" cy="380164"/>
          </a:xfrm>
          <a:prstGeom prst="rect">
            <a:avLst/>
          </a:prstGeom>
        </p:spPr>
      </p:pic>
      <p:graphicFrame>
        <p:nvGraphicFramePr>
          <p:cNvPr id="10" name="Tabla 19">
            <a:extLst>
              <a:ext uri="{FF2B5EF4-FFF2-40B4-BE49-F238E27FC236}">
                <a16:creationId xmlns:a16="http://schemas.microsoft.com/office/drawing/2014/main" id="{506BEB02-A132-184B-8AC2-DBEA0E62F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748872"/>
              </p:ext>
            </p:extLst>
          </p:nvPr>
        </p:nvGraphicFramePr>
        <p:xfrm>
          <a:off x="3138948" y="3630214"/>
          <a:ext cx="5914104" cy="18049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71368">
                  <a:extLst>
                    <a:ext uri="{9D8B030D-6E8A-4147-A177-3AD203B41FA5}">
                      <a16:colId xmlns:a16="http://schemas.microsoft.com/office/drawing/2014/main" val="3270009494"/>
                    </a:ext>
                  </a:extLst>
                </a:gridCol>
                <a:gridCol w="1971368">
                  <a:extLst>
                    <a:ext uri="{9D8B030D-6E8A-4147-A177-3AD203B41FA5}">
                      <a16:colId xmlns:a16="http://schemas.microsoft.com/office/drawing/2014/main" val="1148701354"/>
                    </a:ext>
                  </a:extLst>
                </a:gridCol>
                <a:gridCol w="1971368">
                  <a:extLst>
                    <a:ext uri="{9D8B030D-6E8A-4147-A177-3AD203B41FA5}">
                      <a16:colId xmlns:a16="http://schemas.microsoft.com/office/drawing/2014/main" val="2153923101"/>
                    </a:ext>
                  </a:extLst>
                </a:gridCol>
              </a:tblGrid>
              <a:tr h="554581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  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 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350772"/>
                  </a:ext>
                </a:extLst>
              </a:tr>
              <a:tr h="62519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 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TN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FN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033298"/>
                  </a:ext>
                </a:extLst>
              </a:tr>
              <a:tr h="62519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FP =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TP = 231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26826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AC29A36D-B88B-674A-8E16-67320492747F}"/>
              </a:ext>
            </a:extLst>
          </p:cNvPr>
          <p:cNvSpPr txBox="1"/>
          <p:nvPr/>
        </p:nvSpPr>
        <p:spPr>
          <a:xfrm>
            <a:off x="4704267" y="3062625"/>
            <a:ext cx="2783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Matriz de confusión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F7914DC-FFF0-9F45-A2B2-D83EDC7E7D4B}"/>
              </a:ext>
            </a:extLst>
          </p:cNvPr>
          <p:cNvSpPr txBox="1"/>
          <p:nvPr/>
        </p:nvSpPr>
        <p:spPr>
          <a:xfrm>
            <a:off x="3394930" y="5632604"/>
            <a:ext cx="2618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Precisión árbol decisión</a:t>
            </a:r>
          </a:p>
        </p:txBody>
      </p:sp>
      <p:sp>
        <p:nvSpPr>
          <p:cNvPr id="13" name="Flecha: curvada hacia abajo 16">
            <a:extLst>
              <a:ext uri="{FF2B5EF4-FFF2-40B4-BE49-F238E27FC236}">
                <a16:creationId xmlns:a16="http://schemas.microsoft.com/office/drawing/2014/main" id="{8D96761E-9526-7940-BFB7-FE8DA612CEA6}"/>
              </a:ext>
            </a:extLst>
          </p:cNvPr>
          <p:cNvSpPr/>
          <p:nvPr/>
        </p:nvSpPr>
        <p:spPr>
          <a:xfrm rot="1242104">
            <a:off x="5802411" y="5857619"/>
            <a:ext cx="1364869" cy="502695"/>
          </a:xfrm>
          <a:prstGeom prst="curvedDownArrow">
            <a:avLst>
              <a:gd name="adj1" fmla="val 25000"/>
              <a:gd name="adj2" fmla="val 54950"/>
              <a:gd name="adj3" fmla="val 25000"/>
            </a:avLst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5E81E3F-3EE5-0A42-9D31-DA78E6F6894C}"/>
              </a:ext>
            </a:extLst>
          </p:cNvPr>
          <p:cNvSpPr txBox="1"/>
          <p:nvPr/>
        </p:nvSpPr>
        <p:spPr>
          <a:xfrm>
            <a:off x="7207511" y="6048102"/>
            <a:ext cx="1845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latin typeface="Calibri" panose="020F0502020204030204" pitchFamily="34" charset="0"/>
                <a:cs typeface="Calibri" panose="020F0502020204030204" pitchFamily="34" charset="0"/>
              </a:rPr>
              <a:t>91,11%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833486D-A2DA-1C48-BB31-B0971237A813}"/>
              </a:ext>
            </a:extLst>
          </p:cNvPr>
          <p:cNvSpPr txBox="1"/>
          <p:nvPr/>
        </p:nvSpPr>
        <p:spPr>
          <a:xfrm>
            <a:off x="9737647" y="6201990"/>
            <a:ext cx="1530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C00000"/>
                </a:solidFill>
              </a:rPr>
              <a:t>NO podar</a:t>
            </a:r>
          </a:p>
        </p:txBody>
      </p:sp>
    </p:spTree>
    <p:extLst>
      <p:ext uri="{BB962C8B-B14F-4D97-AF65-F5344CB8AC3E}">
        <p14:creationId xmlns:p14="http://schemas.microsoft.com/office/powerpoint/2010/main" val="2191908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4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4" name="Rectangle 45">
            <a:extLst>
              <a:ext uri="{FF2B5EF4-FFF2-40B4-BE49-F238E27FC236}">
                <a16:creationId xmlns:a16="http://schemas.microsoft.com/office/drawing/2014/main" id="{8EE94D8D-BC47-413E-91AB-A2FCCE172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74CB2AD-7757-42A4-B5C4-74368C7E8E02}"/>
              </a:ext>
            </a:extLst>
          </p:cNvPr>
          <p:cNvSpPr txBox="1"/>
          <p:nvPr/>
        </p:nvSpPr>
        <p:spPr>
          <a:xfrm>
            <a:off x="838200" y="4271749"/>
            <a:ext cx="10515600" cy="1092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>
                <a:latin typeface="+mj-lt"/>
                <a:ea typeface="+mj-ea"/>
                <a:cs typeface="+mj-cs"/>
              </a:rPr>
              <a:t>MUCHAS GRACIAS</a:t>
            </a:r>
            <a:endParaRPr lang="en-US" sz="5200" dirty="0">
              <a:latin typeface="+mj-lt"/>
              <a:ea typeface="+mj-ea"/>
              <a:cs typeface="+mj-cs"/>
            </a:endParaRPr>
          </a:p>
        </p:txBody>
      </p:sp>
      <p:sp useBgFill="1">
        <p:nvSpPr>
          <p:cNvPr id="55" name="Rectangle 47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41771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Graphic 8" descr="Preguntas">
            <a:extLst>
              <a:ext uri="{FF2B5EF4-FFF2-40B4-BE49-F238E27FC236}">
                <a16:creationId xmlns:a16="http://schemas.microsoft.com/office/drawing/2014/main" id="{217FEEFC-E4ED-4C97-98F6-5886FF1A5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156060" y="192009"/>
            <a:ext cx="3879879" cy="3879879"/>
          </a:xfrm>
          <a:prstGeom prst="rect">
            <a:avLst/>
          </a:prstGeom>
        </p:spPr>
      </p:pic>
      <p:sp>
        <p:nvSpPr>
          <p:cNvPr id="56" name="Rectangle 49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5905709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7D1153F9-4205-4728-A0AE-AB1C0C8E127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515" y="0"/>
            <a:ext cx="969485" cy="96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5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55B6D9-90E9-46A1-8470-AEE3AC804149}"/>
              </a:ext>
            </a:extLst>
          </p:cNvPr>
          <p:cNvSpPr txBox="1"/>
          <p:nvPr/>
        </p:nvSpPr>
        <p:spPr>
          <a:xfrm>
            <a:off x="530942" y="589935"/>
            <a:ext cx="471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Calibri" panose="020F0502020204030204" pitchFamily="34" charset="0"/>
                <a:cs typeface="Calibri" panose="020F0502020204030204" pitchFamily="34" charset="0"/>
              </a:rPr>
              <a:t>TABLA DE CONTENIDOS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B6DDDD3-D0E2-4A92-B06E-1F2DBB27781B}"/>
              </a:ext>
            </a:extLst>
          </p:cNvPr>
          <p:cNvSpPr txBox="1"/>
          <p:nvPr/>
        </p:nvSpPr>
        <p:spPr>
          <a:xfrm>
            <a:off x="530942" y="1592826"/>
            <a:ext cx="1110553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Descripción de la base de datos</a:t>
            </a:r>
          </a:p>
          <a:p>
            <a:pPr marL="342900" indent="-342900">
              <a:buFont typeface="+mj-lt"/>
              <a:buAutoNum type="arabicPeriod"/>
            </a:pPr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Análisis exploratorio de los datos</a:t>
            </a:r>
          </a:p>
          <a:p>
            <a:pPr marL="342900" indent="-342900">
              <a:buFont typeface="+mj-lt"/>
              <a:buAutoNum type="arabicPeriod"/>
            </a:pPr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Modelo de Regresión Logística</a:t>
            </a:r>
          </a:p>
          <a:p>
            <a:pPr marL="342900" indent="-342900">
              <a:buFont typeface="+mj-lt"/>
              <a:buAutoNum type="arabicPeriod"/>
            </a:pPr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Análisis discriminante</a:t>
            </a:r>
          </a:p>
          <a:p>
            <a:pPr marL="342900" indent="-342900">
              <a:buFont typeface="+mj-lt"/>
              <a:buAutoNum type="arabicPeriod"/>
            </a:pPr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KNN</a:t>
            </a:r>
          </a:p>
          <a:p>
            <a:pPr marL="342900" indent="-342900">
              <a:buFont typeface="+mj-lt"/>
              <a:buAutoNum type="arabicPeriod"/>
            </a:pPr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Árboles de decisión</a:t>
            </a:r>
          </a:p>
          <a:p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endParaRPr lang="es-ES" dirty="0"/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58FB4105-C936-488F-BEE9-D556993AB5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515" y="0"/>
            <a:ext cx="969485" cy="96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6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6135B1C-C0B6-492E-9B22-5F5EA55BF4D0}"/>
              </a:ext>
            </a:extLst>
          </p:cNvPr>
          <p:cNvSpPr txBox="1"/>
          <p:nvPr/>
        </p:nvSpPr>
        <p:spPr>
          <a:xfrm>
            <a:off x="796413" y="648929"/>
            <a:ext cx="4498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1. DESCRIPCIÓN DEL DATASET</a:t>
            </a: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65BDDC73-9969-4132-A530-FC73DE3A32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515" y="0"/>
            <a:ext cx="969485" cy="96948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D4C28C9-FE80-824E-A3D7-C28A8DA82C6A}"/>
              </a:ext>
            </a:extLst>
          </p:cNvPr>
          <p:cNvSpPr txBox="1"/>
          <p:nvPr/>
        </p:nvSpPr>
        <p:spPr>
          <a:xfrm>
            <a:off x="530942" y="1592826"/>
            <a:ext cx="111055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/>
              <a:t>Variable dependiente: Lesividad (Factor)</a:t>
            </a:r>
          </a:p>
          <a:p>
            <a:endParaRPr lang="es-ES" dirty="0"/>
          </a:p>
          <a:p>
            <a:r>
              <a:rPr lang="es-ES" dirty="0"/>
              <a:t>2.   Limpieza de </a:t>
            </a:r>
            <a:r>
              <a:rPr lang="es-ES" dirty="0" err="1"/>
              <a:t>dataset</a:t>
            </a:r>
            <a:endParaRPr lang="es-ES" dirty="0"/>
          </a:p>
          <a:p>
            <a:endParaRPr lang="es-ES" dirty="0"/>
          </a:p>
          <a:p>
            <a:pPr marL="800100" lvl="1" indent="-342900">
              <a:buAutoNum type="arabicPeriod"/>
            </a:pPr>
            <a:r>
              <a:rPr lang="es-ES" dirty="0"/>
              <a:t>Eliminado columnas</a:t>
            </a:r>
          </a:p>
          <a:p>
            <a:pPr marL="800100" lvl="1" indent="-342900">
              <a:buAutoNum type="arabicPeriod"/>
            </a:pPr>
            <a:r>
              <a:rPr lang="es-ES" dirty="0"/>
              <a:t>Pasar a numéricas las variables categóricas.</a:t>
            </a:r>
          </a:p>
          <a:p>
            <a:pPr marL="800100" lvl="1" indent="-342900">
              <a:buAutoNum type="arabicPeriod"/>
            </a:pPr>
            <a:r>
              <a:rPr lang="es-ES" dirty="0"/>
              <a:t>Nueva columna: Mes  </a:t>
            </a:r>
          </a:p>
          <a:p>
            <a:endParaRPr lang="es-ES" dirty="0"/>
          </a:p>
          <a:p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209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6A61C7A-93C6-474E-B113-83E4C13A7F2D}"/>
              </a:ext>
            </a:extLst>
          </p:cNvPr>
          <p:cNvSpPr txBox="1"/>
          <p:nvPr/>
        </p:nvSpPr>
        <p:spPr>
          <a:xfrm>
            <a:off x="796412" y="648929"/>
            <a:ext cx="5914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2. ANÁLISIS EXPLORATORIO DE DATOS</a:t>
            </a:r>
          </a:p>
        </p:txBody>
      </p:sp>
      <p:pic>
        <p:nvPicPr>
          <p:cNvPr id="6" name="Imagen 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69B0ABD1-059C-4549-83F3-A4075E3B0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235" y="1330924"/>
            <a:ext cx="8485530" cy="5243297"/>
          </a:xfrm>
          <a:prstGeom prst="rect">
            <a:avLst/>
          </a:prstGeom>
        </p:spPr>
      </p:pic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19D400C5-DDFF-4264-973A-32A1243D2F6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515" y="0"/>
            <a:ext cx="969485" cy="96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5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6A61C7A-93C6-474E-B113-83E4C13A7F2D}"/>
              </a:ext>
            </a:extLst>
          </p:cNvPr>
          <p:cNvSpPr txBox="1"/>
          <p:nvPr/>
        </p:nvSpPr>
        <p:spPr>
          <a:xfrm>
            <a:off x="796412" y="648929"/>
            <a:ext cx="5914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2. ANÁLISIS EXPLORATORIO DE DATOS</a:t>
            </a:r>
          </a:p>
        </p:txBody>
      </p:sp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541A85B6-2AEC-4488-BB62-5BC031FC0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149" y="1328382"/>
            <a:ext cx="8597790" cy="5312664"/>
          </a:xfrm>
          <a:prstGeom prst="rect">
            <a:avLst/>
          </a:prstGeom>
        </p:spPr>
      </p:pic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8575B062-2A5F-4233-8CCA-422C652EB7F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515" y="0"/>
            <a:ext cx="969485" cy="9694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FBC53E7-6F47-5D45-B463-6BCA09252752}"/>
              </a:ext>
            </a:extLst>
          </p:cNvPr>
          <p:cNvSpPr/>
          <p:nvPr/>
        </p:nvSpPr>
        <p:spPr>
          <a:xfrm>
            <a:off x="5878286" y="6209070"/>
            <a:ext cx="1071154" cy="431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0802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6A61C7A-93C6-474E-B113-83E4C13A7F2D}"/>
              </a:ext>
            </a:extLst>
          </p:cNvPr>
          <p:cNvSpPr txBox="1"/>
          <p:nvPr/>
        </p:nvSpPr>
        <p:spPr>
          <a:xfrm>
            <a:off x="796412" y="648929"/>
            <a:ext cx="5914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2. ANÁLISIS EXPLORATORIO DE DATOS</a:t>
            </a:r>
          </a:p>
        </p:txBody>
      </p:sp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FBF64740-8453-4F52-B174-68D372B38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994" y="1172149"/>
            <a:ext cx="8460012" cy="5227529"/>
          </a:xfrm>
          <a:prstGeom prst="rect">
            <a:avLst/>
          </a:prstGeom>
        </p:spPr>
      </p:pic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8C49F30E-EC7D-409B-B831-9E15876C464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515" y="0"/>
            <a:ext cx="969485" cy="96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2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6A61C7A-93C6-474E-B113-83E4C13A7F2D}"/>
              </a:ext>
            </a:extLst>
          </p:cNvPr>
          <p:cNvSpPr txBox="1"/>
          <p:nvPr/>
        </p:nvSpPr>
        <p:spPr>
          <a:xfrm>
            <a:off x="796412" y="648929"/>
            <a:ext cx="5914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2. ANÁLISIS EXPLORATORIO DE DATOS</a:t>
            </a:r>
          </a:p>
        </p:txBody>
      </p:sp>
      <p:pic>
        <p:nvPicPr>
          <p:cNvPr id="4" name="Imagen 3" descr="Gráfico, Histograma&#10;&#10;Descripción generada automáticamente">
            <a:extLst>
              <a:ext uri="{FF2B5EF4-FFF2-40B4-BE49-F238E27FC236}">
                <a16:creationId xmlns:a16="http://schemas.microsoft.com/office/drawing/2014/main" id="{EE904EBF-743E-4A34-85FA-06295DB0D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48" y="1172149"/>
            <a:ext cx="9084903" cy="5613656"/>
          </a:xfrm>
          <a:prstGeom prst="rect">
            <a:avLst/>
          </a:prstGeom>
        </p:spPr>
      </p:pic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DA522937-B16B-49E8-912A-1622C069677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515" y="0"/>
            <a:ext cx="969485" cy="96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28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6A61C7A-93C6-474E-B113-83E4C13A7F2D}"/>
              </a:ext>
            </a:extLst>
          </p:cNvPr>
          <p:cNvSpPr txBox="1"/>
          <p:nvPr/>
        </p:nvSpPr>
        <p:spPr>
          <a:xfrm>
            <a:off x="796412" y="648929"/>
            <a:ext cx="5914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2. ANÁLISIS EXPLORATORIO DE DATOS</a:t>
            </a:r>
          </a:p>
        </p:txBody>
      </p:sp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C1A6C9D4-2614-4E86-A3C2-0304D84CC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29" y="1172149"/>
            <a:ext cx="8734541" cy="5397163"/>
          </a:xfrm>
          <a:prstGeom prst="rect">
            <a:avLst/>
          </a:prstGeom>
        </p:spPr>
      </p:pic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7405EB2E-842F-4B11-A9E5-A526F8D669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515" y="0"/>
            <a:ext cx="969485" cy="96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21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6A61C7A-93C6-474E-B113-83E4C13A7F2D}"/>
              </a:ext>
            </a:extLst>
          </p:cNvPr>
          <p:cNvSpPr txBox="1"/>
          <p:nvPr/>
        </p:nvSpPr>
        <p:spPr>
          <a:xfrm>
            <a:off x="796412" y="648929"/>
            <a:ext cx="5914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2. ANÁLISIS EXPLORATORIO DE DATOS</a:t>
            </a:r>
          </a:p>
        </p:txBody>
      </p:sp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C875BDC1-9A08-4307-BB61-5A22D1524B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37"/>
          <a:stretch/>
        </p:blipFill>
        <p:spPr>
          <a:xfrm>
            <a:off x="1585337" y="1172150"/>
            <a:ext cx="9021326" cy="5209990"/>
          </a:xfrm>
          <a:prstGeom prst="rect">
            <a:avLst/>
          </a:prstGeom>
        </p:spPr>
      </p:pic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6DE382D1-E983-4B36-9EB1-E21DD951EDC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515" y="0"/>
            <a:ext cx="969485" cy="96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4183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354</Words>
  <Application>Microsoft Office PowerPoint</Application>
  <PresentationFormat>Panorámica</PresentationFormat>
  <Paragraphs>125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Neue Haas Grotesk Text Pro</vt:lpstr>
      <vt:lpstr>AccentBoxVTI</vt:lpstr>
      <vt:lpstr>ACCIDENTES DE BICICLETAS EN MADRID 2019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ACCIDENTES DE BICICLETAS EN MADRID 2019</dc:title>
  <dc:creator>Isabel Afán de Ribera Olaso</dc:creator>
  <cp:lastModifiedBy>Isabel Afán de Ribera Olaso</cp:lastModifiedBy>
  <cp:revision>10</cp:revision>
  <dcterms:created xsi:type="dcterms:W3CDTF">2020-11-17T09:06:02Z</dcterms:created>
  <dcterms:modified xsi:type="dcterms:W3CDTF">2020-11-17T15:44:10Z</dcterms:modified>
</cp:coreProperties>
</file>