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notesMasterIdLst>
    <p:notesMasterId r:id="rId20"/>
  </p:notesMasterIdLst>
  <p:sldIdLst>
    <p:sldId id="256" r:id="rId4"/>
    <p:sldId id="274" r:id="rId5"/>
    <p:sldId id="277" r:id="rId6"/>
    <p:sldId id="264" r:id="rId7"/>
    <p:sldId id="280" r:id="rId8"/>
    <p:sldId id="324" r:id="rId9"/>
    <p:sldId id="311" r:id="rId10"/>
    <p:sldId id="312" r:id="rId11"/>
    <p:sldId id="313" r:id="rId12"/>
    <p:sldId id="314" r:id="rId13"/>
    <p:sldId id="319" r:id="rId14"/>
    <p:sldId id="320" r:id="rId15"/>
    <p:sldId id="321" r:id="rId16"/>
    <p:sldId id="281" r:id="rId17"/>
    <p:sldId id="325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75A78-A516-4EC6-A7F4-C38332E87B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A1D81AD-5D9F-4484-887D-FFBF1BCA7307}">
      <dgm:prSet phldrT="[Text]" custT="1"/>
      <dgm:spPr/>
      <dgm:t>
        <a:bodyPr/>
        <a:lstStyle/>
        <a:p>
          <a:r>
            <a:rPr lang="ro-RO" sz="2400" kern="1200" dirty="0">
              <a:solidFill>
                <a:prstClr val="white"/>
              </a:solidFill>
              <a:latin typeface="Arial"/>
              <a:ea typeface="Arial Unicode MS"/>
              <a:cs typeface="+mn-cs"/>
            </a:rPr>
            <a:t>Negativ</a:t>
          </a:r>
          <a:endParaRPr lang="en-US" sz="2400" kern="1200" dirty="0">
            <a:solidFill>
              <a:prstClr val="white"/>
            </a:solidFill>
            <a:latin typeface="Arial"/>
            <a:ea typeface="Arial Unicode MS"/>
            <a:cs typeface="+mn-cs"/>
          </a:endParaRPr>
        </a:p>
      </dgm:t>
    </dgm:pt>
    <dgm:pt modelId="{552EE308-EB66-4B3F-8A22-7D4CD87A188D}" type="parTrans" cxnId="{7A9D9E68-A4A2-4E34-A64F-24E19412C76D}">
      <dgm:prSet/>
      <dgm:spPr/>
      <dgm:t>
        <a:bodyPr/>
        <a:lstStyle/>
        <a:p>
          <a:endParaRPr lang="en-US"/>
        </a:p>
      </dgm:t>
    </dgm:pt>
    <dgm:pt modelId="{4FB09601-6890-4E1D-9239-47D32E57986D}" type="sibTrans" cxnId="{7A9D9E68-A4A2-4E34-A64F-24E19412C76D}">
      <dgm:prSet/>
      <dgm:spPr/>
      <dgm:t>
        <a:bodyPr/>
        <a:lstStyle/>
        <a:p>
          <a:endParaRPr lang="en-US"/>
        </a:p>
      </dgm:t>
    </dgm:pt>
    <dgm:pt modelId="{530F3739-E916-47F7-AE63-0FA8EF750515}">
      <dgm:prSet phldrT="[Text]" custT="1"/>
      <dgm:spPr/>
      <dgm:t>
        <a:bodyPr/>
        <a:lstStyle/>
        <a:p>
          <a:r>
            <a:rPr lang="ro-RO" sz="2400" kern="1200" dirty="0">
              <a:solidFill>
                <a:prstClr val="white"/>
              </a:solidFill>
              <a:latin typeface="Arial"/>
              <a:ea typeface="Arial Unicode MS"/>
              <a:cs typeface="+mn-cs"/>
            </a:rPr>
            <a:t>Neutru</a:t>
          </a:r>
          <a:endParaRPr lang="en-US" sz="2400" kern="1200" dirty="0">
            <a:solidFill>
              <a:prstClr val="white"/>
            </a:solidFill>
            <a:latin typeface="Arial"/>
            <a:ea typeface="Arial Unicode MS"/>
            <a:cs typeface="+mn-cs"/>
          </a:endParaRPr>
        </a:p>
      </dgm:t>
    </dgm:pt>
    <dgm:pt modelId="{43AB4E40-40C0-4CC2-9535-54CB272EFC4A}" type="parTrans" cxnId="{24955D56-297F-41AE-A5E4-0E0872831690}">
      <dgm:prSet/>
      <dgm:spPr/>
      <dgm:t>
        <a:bodyPr/>
        <a:lstStyle/>
        <a:p>
          <a:endParaRPr lang="en-US"/>
        </a:p>
      </dgm:t>
    </dgm:pt>
    <dgm:pt modelId="{B7EF6D10-3D6E-46D0-920E-1EDFE23E64CF}" type="sibTrans" cxnId="{24955D56-297F-41AE-A5E4-0E0872831690}">
      <dgm:prSet/>
      <dgm:spPr/>
      <dgm:t>
        <a:bodyPr/>
        <a:lstStyle/>
        <a:p>
          <a:endParaRPr lang="en-US"/>
        </a:p>
      </dgm:t>
    </dgm:pt>
    <dgm:pt modelId="{C5F5BA21-E333-40BE-924E-CE6539342022}">
      <dgm:prSet phldrT="[Text]" custT="1"/>
      <dgm:spPr/>
      <dgm:t>
        <a:bodyPr/>
        <a:lstStyle/>
        <a:p>
          <a:r>
            <a:rPr lang="ro-RO" sz="2400" kern="1200" dirty="0">
              <a:solidFill>
                <a:prstClr val="white"/>
              </a:solidFill>
              <a:latin typeface="Arial"/>
              <a:ea typeface="Arial Unicode MS"/>
              <a:cs typeface="+mn-cs"/>
            </a:rPr>
            <a:t>Pozitiv</a:t>
          </a:r>
          <a:endParaRPr lang="en-US" sz="2400" kern="1200" dirty="0">
            <a:solidFill>
              <a:prstClr val="white"/>
            </a:solidFill>
            <a:latin typeface="Arial"/>
            <a:ea typeface="Arial Unicode MS"/>
            <a:cs typeface="+mn-cs"/>
          </a:endParaRPr>
        </a:p>
      </dgm:t>
    </dgm:pt>
    <dgm:pt modelId="{BB709083-54E6-4409-B106-347E933E195B}" type="parTrans" cxnId="{7801176F-F222-46D5-85F8-6D1C58DD7894}">
      <dgm:prSet/>
      <dgm:spPr/>
      <dgm:t>
        <a:bodyPr/>
        <a:lstStyle/>
        <a:p>
          <a:endParaRPr lang="en-US"/>
        </a:p>
      </dgm:t>
    </dgm:pt>
    <dgm:pt modelId="{87AD8586-0456-4ED6-A5B9-D712429387C2}" type="sibTrans" cxnId="{7801176F-F222-46D5-85F8-6D1C58DD7894}">
      <dgm:prSet/>
      <dgm:spPr/>
      <dgm:t>
        <a:bodyPr/>
        <a:lstStyle/>
        <a:p>
          <a:endParaRPr lang="en-US"/>
        </a:p>
      </dgm:t>
    </dgm:pt>
    <dgm:pt modelId="{F2D879C7-AF49-4749-A7E3-B1DB75B84A90}" type="pres">
      <dgm:prSet presAssocID="{43375A78-A516-4EC6-A7F4-C38332E87B16}" presName="CompostProcess" presStyleCnt="0">
        <dgm:presLayoutVars>
          <dgm:dir/>
          <dgm:resizeHandles val="exact"/>
        </dgm:presLayoutVars>
      </dgm:prSet>
      <dgm:spPr/>
    </dgm:pt>
    <dgm:pt modelId="{BC16B6C1-5C24-4CF6-B2B0-C198E6C1EE3D}" type="pres">
      <dgm:prSet presAssocID="{43375A78-A516-4EC6-A7F4-C38332E87B16}" presName="arrow" presStyleLbl="bgShp" presStyleIdx="0" presStyleCnt="1"/>
      <dgm:spPr/>
    </dgm:pt>
    <dgm:pt modelId="{5E096E3D-0806-436A-887E-942D2FB2D933}" type="pres">
      <dgm:prSet presAssocID="{43375A78-A516-4EC6-A7F4-C38332E87B16}" presName="linearProcess" presStyleCnt="0"/>
      <dgm:spPr/>
    </dgm:pt>
    <dgm:pt modelId="{86850D40-0BC1-44C7-A630-92346402F332}" type="pres">
      <dgm:prSet presAssocID="{AA1D81AD-5D9F-4484-887D-FFBF1BCA7307}" presName="textNode" presStyleLbl="node1" presStyleIdx="0" presStyleCnt="3">
        <dgm:presLayoutVars>
          <dgm:bulletEnabled val="1"/>
        </dgm:presLayoutVars>
      </dgm:prSet>
      <dgm:spPr/>
    </dgm:pt>
    <dgm:pt modelId="{EA2AE610-1FF2-44E0-910F-CDF595EAE6F2}" type="pres">
      <dgm:prSet presAssocID="{4FB09601-6890-4E1D-9239-47D32E57986D}" presName="sibTrans" presStyleCnt="0"/>
      <dgm:spPr/>
    </dgm:pt>
    <dgm:pt modelId="{ED695026-5ED6-4ABE-8B32-BC1F04FC8B42}" type="pres">
      <dgm:prSet presAssocID="{530F3739-E916-47F7-AE63-0FA8EF750515}" presName="textNode" presStyleLbl="node1" presStyleIdx="1" presStyleCnt="3">
        <dgm:presLayoutVars>
          <dgm:bulletEnabled val="1"/>
        </dgm:presLayoutVars>
      </dgm:prSet>
      <dgm:spPr/>
    </dgm:pt>
    <dgm:pt modelId="{B1ACC798-B5D7-4350-A8FB-82D1753367CF}" type="pres">
      <dgm:prSet presAssocID="{B7EF6D10-3D6E-46D0-920E-1EDFE23E64CF}" presName="sibTrans" presStyleCnt="0"/>
      <dgm:spPr/>
    </dgm:pt>
    <dgm:pt modelId="{26CA9057-566A-447D-9041-0977FD9582B5}" type="pres">
      <dgm:prSet presAssocID="{C5F5BA21-E333-40BE-924E-CE653934202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26A3831-43C6-4C68-A8D6-A9C95819BB8F}" type="presOf" srcId="{530F3739-E916-47F7-AE63-0FA8EF750515}" destId="{ED695026-5ED6-4ABE-8B32-BC1F04FC8B42}" srcOrd="0" destOrd="0" presId="urn:microsoft.com/office/officeart/2005/8/layout/hProcess9"/>
    <dgm:cxn modelId="{CDD3CE5C-F78B-4212-83AB-ECD8F002CB49}" type="presOf" srcId="{43375A78-A516-4EC6-A7F4-C38332E87B16}" destId="{F2D879C7-AF49-4749-A7E3-B1DB75B84A90}" srcOrd="0" destOrd="0" presId="urn:microsoft.com/office/officeart/2005/8/layout/hProcess9"/>
    <dgm:cxn modelId="{4B70BD65-7E2A-4A6C-A1A5-9094CAB50728}" type="presOf" srcId="{AA1D81AD-5D9F-4484-887D-FFBF1BCA7307}" destId="{86850D40-0BC1-44C7-A630-92346402F332}" srcOrd="0" destOrd="0" presId="urn:microsoft.com/office/officeart/2005/8/layout/hProcess9"/>
    <dgm:cxn modelId="{7A9D9E68-A4A2-4E34-A64F-24E19412C76D}" srcId="{43375A78-A516-4EC6-A7F4-C38332E87B16}" destId="{AA1D81AD-5D9F-4484-887D-FFBF1BCA7307}" srcOrd="0" destOrd="0" parTransId="{552EE308-EB66-4B3F-8A22-7D4CD87A188D}" sibTransId="{4FB09601-6890-4E1D-9239-47D32E57986D}"/>
    <dgm:cxn modelId="{7801176F-F222-46D5-85F8-6D1C58DD7894}" srcId="{43375A78-A516-4EC6-A7F4-C38332E87B16}" destId="{C5F5BA21-E333-40BE-924E-CE6539342022}" srcOrd="2" destOrd="0" parTransId="{BB709083-54E6-4409-B106-347E933E195B}" sibTransId="{87AD8586-0456-4ED6-A5B9-D712429387C2}"/>
    <dgm:cxn modelId="{24955D56-297F-41AE-A5E4-0E0872831690}" srcId="{43375A78-A516-4EC6-A7F4-C38332E87B16}" destId="{530F3739-E916-47F7-AE63-0FA8EF750515}" srcOrd="1" destOrd="0" parTransId="{43AB4E40-40C0-4CC2-9535-54CB272EFC4A}" sibTransId="{B7EF6D10-3D6E-46D0-920E-1EDFE23E64CF}"/>
    <dgm:cxn modelId="{BFB0E5DC-C75C-46F5-BE39-5EAFE863C3BA}" type="presOf" srcId="{C5F5BA21-E333-40BE-924E-CE6539342022}" destId="{26CA9057-566A-447D-9041-0977FD9582B5}" srcOrd="0" destOrd="0" presId="urn:microsoft.com/office/officeart/2005/8/layout/hProcess9"/>
    <dgm:cxn modelId="{340DF12A-843C-431B-995D-4D8CDF7E7710}" type="presParOf" srcId="{F2D879C7-AF49-4749-A7E3-B1DB75B84A90}" destId="{BC16B6C1-5C24-4CF6-B2B0-C198E6C1EE3D}" srcOrd="0" destOrd="0" presId="urn:microsoft.com/office/officeart/2005/8/layout/hProcess9"/>
    <dgm:cxn modelId="{985FA187-BC28-4DAE-B450-A393348AC4EA}" type="presParOf" srcId="{F2D879C7-AF49-4749-A7E3-B1DB75B84A90}" destId="{5E096E3D-0806-436A-887E-942D2FB2D933}" srcOrd="1" destOrd="0" presId="urn:microsoft.com/office/officeart/2005/8/layout/hProcess9"/>
    <dgm:cxn modelId="{560A1D3B-0722-4940-AB4F-76736881A055}" type="presParOf" srcId="{5E096E3D-0806-436A-887E-942D2FB2D933}" destId="{86850D40-0BC1-44C7-A630-92346402F332}" srcOrd="0" destOrd="0" presId="urn:microsoft.com/office/officeart/2005/8/layout/hProcess9"/>
    <dgm:cxn modelId="{C79EB389-0AD0-4898-BE1C-C68093FCBC5E}" type="presParOf" srcId="{5E096E3D-0806-436A-887E-942D2FB2D933}" destId="{EA2AE610-1FF2-44E0-910F-CDF595EAE6F2}" srcOrd="1" destOrd="0" presId="urn:microsoft.com/office/officeart/2005/8/layout/hProcess9"/>
    <dgm:cxn modelId="{CF0E2DF8-234F-4CF2-9DEB-8AA6B0813DA5}" type="presParOf" srcId="{5E096E3D-0806-436A-887E-942D2FB2D933}" destId="{ED695026-5ED6-4ABE-8B32-BC1F04FC8B42}" srcOrd="2" destOrd="0" presId="urn:microsoft.com/office/officeart/2005/8/layout/hProcess9"/>
    <dgm:cxn modelId="{B077C255-0DD9-4D2F-A9B4-995BBF775916}" type="presParOf" srcId="{5E096E3D-0806-436A-887E-942D2FB2D933}" destId="{B1ACC798-B5D7-4350-A8FB-82D1753367CF}" srcOrd="3" destOrd="0" presId="urn:microsoft.com/office/officeart/2005/8/layout/hProcess9"/>
    <dgm:cxn modelId="{473DBC17-FC6F-40DE-BE81-D36C9432BFA5}" type="presParOf" srcId="{5E096E3D-0806-436A-887E-942D2FB2D933}" destId="{26CA9057-566A-447D-9041-0977FD9582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B6C1-5C24-4CF6-B2B0-C198E6C1EE3D}">
      <dsp:nvSpPr>
        <dsp:cNvPr id="0" name=""/>
        <dsp:cNvSpPr/>
      </dsp:nvSpPr>
      <dsp:spPr>
        <a:xfrm>
          <a:off x="362617" y="0"/>
          <a:ext cx="4109668" cy="216914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50D40-0BC1-44C7-A630-92346402F332}">
      <dsp:nvSpPr>
        <dsp:cNvPr id="0" name=""/>
        <dsp:cNvSpPr/>
      </dsp:nvSpPr>
      <dsp:spPr>
        <a:xfrm>
          <a:off x="0" y="650742"/>
          <a:ext cx="1450471" cy="867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>
              <a:solidFill>
                <a:prstClr val="white"/>
              </a:solidFill>
              <a:latin typeface="Arial"/>
              <a:ea typeface="Arial Unicode MS"/>
              <a:cs typeface="+mn-cs"/>
            </a:rPr>
            <a:t>Negativ</a:t>
          </a:r>
          <a:endParaRPr lang="en-US" sz="2400" kern="1200" dirty="0">
            <a:solidFill>
              <a:prstClr val="white"/>
            </a:solidFill>
            <a:latin typeface="Arial"/>
            <a:ea typeface="Arial Unicode MS"/>
            <a:cs typeface="+mn-cs"/>
          </a:endParaRPr>
        </a:p>
      </dsp:txBody>
      <dsp:txXfrm>
        <a:off x="42355" y="693097"/>
        <a:ext cx="1365761" cy="782946"/>
      </dsp:txXfrm>
    </dsp:sp>
    <dsp:sp modelId="{ED695026-5ED6-4ABE-8B32-BC1F04FC8B42}">
      <dsp:nvSpPr>
        <dsp:cNvPr id="0" name=""/>
        <dsp:cNvSpPr/>
      </dsp:nvSpPr>
      <dsp:spPr>
        <a:xfrm>
          <a:off x="1692216" y="650742"/>
          <a:ext cx="1450471" cy="867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>
              <a:solidFill>
                <a:prstClr val="white"/>
              </a:solidFill>
              <a:latin typeface="Arial"/>
              <a:ea typeface="Arial Unicode MS"/>
              <a:cs typeface="+mn-cs"/>
            </a:rPr>
            <a:t>Neutru</a:t>
          </a:r>
          <a:endParaRPr lang="en-US" sz="2400" kern="1200" dirty="0">
            <a:solidFill>
              <a:prstClr val="white"/>
            </a:solidFill>
            <a:latin typeface="Arial"/>
            <a:ea typeface="Arial Unicode MS"/>
            <a:cs typeface="+mn-cs"/>
          </a:endParaRPr>
        </a:p>
      </dsp:txBody>
      <dsp:txXfrm>
        <a:off x="1734571" y="693097"/>
        <a:ext cx="1365761" cy="782946"/>
      </dsp:txXfrm>
    </dsp:sp>
    <dsp:sp modelId="{26CA9057-566A-447D-9041-0977FD9582B5}">
      <dsp:nvSpPr>
        <dsp:cNvPr id="0" name=""/>
        <dsp:cNvSpPr/>
      </dsp:nvSpPr>
      <dsp:spPr>
        <a:xfrm>
          <a:off x="3384432" y="650742"/>
          <a:ext cx="1450471" cy="867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>
              <a:solidFill>
                <a:prstClr val="white"/>
              </a:solidFill>
              <a:latin typeface="Arial"/>
              <a:ea typeface="Arial Unicode MS"/>
              <a:cs typeface="+mn-cs"/>
            </a:rPr>
            <a:t>Pozitiv</a:t>
          </a:r>
          <a:endParaRPr lang="en-US" sz="2400" kern="1200" dirty="0">
            <a:solidFill>
              <a:prstClr val="white"/>
            </a:solidFill>
            <a:latin typeface="Arial"/>
            <a:ea typeface="Arial Unicode MS"/>
            <a:cs typeface="+mn-cs"/>
          </a:endParaRPr>
        </a:p>
      </dsp:txBody>
      <dsp:txXfrm>
        <a:off x="3426787" y="693097"/>
        <a:ext cx="1365761" cy="782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7C42-C591-450B-B9D4-985D3310CC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46F25-1A64-409C-8CE6-336E6595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0157F-B03D-490C-AF7C-9F6EA327BE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02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2D8D-5904-4A85-852C-C6B27F6D0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67046-EA15-494C-B159-DEEF4E43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7A90-61FC-4E99-9B6B-C6A0D0BB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72EC-72E1-484A-AA8F-79FB32FF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DEBD-6C1E-4D59-9D7F-A849C67B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CCBF-8A9D-47ED-93A7-284D548B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E574F-B1C2-41CC-BED2-3DCCB3B33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21B0-1639-4966-9639-CA0E8A53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A6FF-54EA-403D-9BD7-0BF28150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0477-36A7-40EE-BCD9-B82255C7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ACCAC-B361-4C67-BA9F-60F5877A1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01B5D-A97B-40AD-90BB-FA4C24954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DED1-B4A1-43C9-AE43-378204FB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3F01B-BD96-473B-A242-B4F18453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64EC-B2A3-4B41-88D0-1903BC20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7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5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62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98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083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816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B921-90C3-409C-9425-34FD6766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F20D-EBD0-4E82-B0C3-9D35A831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9003-0A88-432A-97B7-73324FAF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A684-1DE9-40B2-BDAF-994D480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C1A9-FCBB-4AB7-A0BF-802515CA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75636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3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817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721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45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562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926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0391096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4531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1B2E-6080-42E9-88A9-84F84DF1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D63F9-1840-4610-A4A9-1E3247EB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3983-CE1C-4CE6-A8A0-B589BC07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7AFC6-21E9-492B-99D4-44644A2E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DFCE-75BD-414A-8364-1382216C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9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3688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00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97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691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4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3D99-195B-4F0F-92D6-AC8DD8D6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B700-CED0-4C87-BE60-B02E90C0B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35C9-B2BA-46D3-AEFD-971D687E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878AF-D060-4C22-9115-D1850ECA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8B50F-D64D-4E02-88BB-898282B4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3A9D-6466-42E3-B9BB-670D4F06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A99D-6888-4075-A9B9-D654914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55B9-4531-43C0-B523-3DC80419C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E2FC7-EF76-443D-91C9-6E90581FB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C467F-552D-4FAF-AB89-E995FE845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55A30-674D-4BF9-A149-78F2B2CC4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0942F-011E-4AA8-B44C-16F89AD8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5974C-39B6-4835-A36D-7E79FB9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8B276-EA26-435F-AA45-F60A0B5A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3473-2B5C-44F5-B9A3-90B0592A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CA2FE-4904-4981-8EFE-580A5596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E9E5-326D-4138-BB42-AF11FC03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4645-0435-4CE5-97B1-6DBA9B02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D8C28-01D9-4ACB-AE18-E70265EE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2661E-4097-42B6-B4A4-FC32E9B1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5C220-AF2F-4B0E-9CFA-F838FDE3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BD83-E6AC-413D-8CAA-ABAA313A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F70F-17FF-469B-86D4-39610148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7991E-CADB-45B9-9209-B38E91806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DD56E-308F-4E43-8B5D-3D95378A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41CC2-FE19-45AF-BB10-D5DA2C33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1C49-E287-407C-B644-8431C28A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0B55-3807-4E4D-A308-97C9DE4E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3EF7C-BCDF-42C9-BAF2-5A6A1D97A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0FBF-58AE-4DAD-8E6E-8976BE3F6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53CA3-7DFA-4411-B6DB-6385C53A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58251-2ADC-4A45-B948-052FEBD8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76F3E-6CBC-4943-8D58-63CB8EAD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FE2CB-6AFB-4F38-859E-3F51B73B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833F2-54E2-47FE-94F0-8456108B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E7DB9-C560-49C4-AB97-9F840013D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2515-FC84-481E-BD94-42B9DA72ACD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4975-A335-45BA-9052-AF40C05CB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390E-6ECF-427B-B706-CC0C980E5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C3DF-1E1B-4367-AC24-718A4DC3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46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publicdomainpictures.net/en/view-image.php?image=28763&amp;picture=plain-white-backgroun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777616" y="1128282"/>
            <a:ext cx="4764080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IMPACTUL INTELIGENȚEI ARTIFICIALE ÎN AFACERILE INTERNAȚIOANLE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808436" y="3878591"/>
            <a:ext cx="423067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Conducător științific: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Prof. univ. dr. LUPU Radu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Autor: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Enache Valentina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2E59BB84-ACF1-4D3C-A82A-1BC8AFEE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43" y="3855011"/>
            <a:ext cx="6158720" cy="2768429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01BFCDD-3E79-4FCF-8AD1-2F3C4A36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43" y="862948"/>
            <a:ext cx="6158720" cy="27684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95A2CF-87D9-43DE-9002-B148C4ED8315}"/>
              </a:ext>
            </a:extLst>
          </p:cNvPr>
          <p:cNvSpPr/>
          <p:nvPr/>
        </p:nvSpPr>
        <p:spPr>
          <a:xfrm>
            <a:off x="1307689" y="4916059"/>
            <a:ext cx="352797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Industria automobilelor și pieselor de schimb (2015-2019)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6CC9B-8583-4F47-9D09-FA4AE4CAFAD0}"/>
              </a:ext>
            </a:extLst>
          </p:cNvPr>
          <p:cNvSpPr txBox="1"/>
          <p:nvPr/>
        </p:nvSpPr>
        <p:spPr>
          <a:xfrm>
            <a:off x="1307689" y="1923996"/>
            <a:ext cx="352797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Industria comerțului cu amănuntul (2015-2019)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489E8849-A18C-4A3A-B3DD-02D0C4B1446F}"/>
              </a:ext>
            </a:extLst>
          </p:cNvPr>
          <p:cNvSpPr txBox="1">
            <a:spLocks/>
          </p:cNvSpPr>
          <p:nvPr/>
        </p:nvSpPr>
        <p:spPr>
          <a:xfrm>
            <a:off x="0" y="328916"/>
            <a:ext cx="12192000" cy="443569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EVOLU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ȚIA SEMNIFICAȚIEI STATISTICE A SCORULUI MEDIU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7766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5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95A2CF-87D9-43DE-9002-B148C4ED8315}"/>
              </a:ext>
            </a:extLst>
          </p:cNvPr>
          <p:cNvSpPr/>
          <p:nvPr/>
        </p:nvSpPr>
        <p:spPr>
          <a:xfrm>
            <a:off x="1387588" y="4930575"/>
            <a:ext cx="352797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Industria automobilelor și pieselor de schimb (2015-2019)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6CC9B-8583-4F47-9D09-FA4AE4CAFAD0}"/>
              </a:ext>
            </a:extLst>
          </p:cNvPr>
          <p:cNvSpPr txBox="1"/>
          <p:nvPr/>
        </p:nvSpPr>
        <p:spPr>
          <a:xfrm>
            <a:off x="1387588" y="1923602"/>
            <a:ext cx="352797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Industria comerțului cu amănuntul (2015-2019)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489E8849-A18C-4A3A-B3DD-02D0C4B1446F}"/>
              </a:ext>
            </a:extLst>
          </p:cNvPr>
          <p:cNvSpPr txBox="1">
            <a:spLocks/>
          </p:cNvSpPr>
          <p:nvPr/>
        </p:nvSpPr>
        <p:spPr>
          <a:xfrm>
            <a:off x="0" y="328916"/>
            <a:ext cx="12192000" cy="443569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EVOLU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ȚIA SEMNIFICAȚIEI STATISTICE A SCORULUI MINIM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7766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7062F-469A-4338-AA75-74F50B4D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564" y="855380"/>
            <a:ext cx="6161103" cy="2775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08E50C-AE56-4C84-9A11-CB4F04F7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65" y="3865948"/>
            <a:ext cx="6161102" cy="2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95A2CF-87D9-43DE-9002-B148C4ED8315}"/>
              </a:ext>
            </a:extLst>
          </p:cNvPr>
          <p:cNvSpPr/>
          <p:nvPr/>
        </p:nvSpPr>
        <p:spPr>
          <a:xfrm>
            <a:off x="1307689" y="4777559"/>
            <a:ext cx="3527970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Industria semiconductorilor și echipamentelor semiconductoare (2015-2019)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6CC9B-8583-4F47-9D09-FA4AE4CAFAD0}"/>
              </a:ext>
            </a:extLst>
          </p:cNvPr>
          <p:cNvSpPr txBox="1"/>
          <p:nvPr/>
        </p:nvSpPr>
        <p:spPr>
          <a:xfrm>
            <a:off x="1307689" y="1990582"/>
            <a:ext cx="352797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Industria 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comerțului </a:t>
            </a:r>
            <a:r>
              <a:rPr kumimoji="0" lang="ro-RO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cu amănuntul (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2015-2019)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489E8849-A18C-4A3A-B3DD-02D0C4B1446F}"/>
              </a:ext>
            </a:extLst>
          </p:cNvPr>
          <p:cNvSpPr txBox="1">
            <a:spLocks/>
          </p:cNvSpPr>
          <p:nvPr/>
        </p:nvSpPr>
        <p:spPr>
          <a:xfrm>
            <a:off x="0" y="328916"/>
            <a:ext cx="12192000" cy="443569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EVOLU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ȚIA SEMNIFICAȚIEI STATISTICE A SCORULUI MAXIM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7766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E32AE-2223-4C82-8EC0-C6FF326D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43" y="963030"/>
            <a:ext cx="6158719" cy="2701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522F4-5C12-4CC8-9127-F18BB244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44" y="3922005"/>
            <a:ext cx="6158718" cy="27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95A2CF-87D9-43DE-9002-B148C4ED8315}"/>
              </a:ext>
            </a:extLst>
          </p:cNvPr>
          <p:cNvSpPr/>
          <p:nvPr/>
        </p:nvSpPr>
        <p:spPr>
          <a:xfrm>
            <a:off x="1307689" y="4777559"/>
            <a:ext cx="3527970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Industria semiconductorilor și echipamentelor semiconductoare (2015-2019)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6CC9B-8583-4F47-9D09-FA4AE4CAFAD0}"/>
              </a:ext>
            </a:extLst>
          </p:cNvPr>
          <p:cNvSpPr txBox="1"/>
          <p:nvPr/>
        </p:nvSpPr>
        <p:spPr>
          <a:xfrm>
            <a:off x="1307689" y="1990582"/>
            <a:ext cx="352797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Industria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produselor casnice și personale (2015-2019)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489E8849-A18C-4A3A-B3DD-02D0C4B1446F}"/>
              </a:ext>
            </a:extLst>
          </p:cNvPr>
          <p:cNvSpPr txBox="1">
            <a:spLocks/>
          </p:cNvSpPr>
          <p:nvPr/>
        </p:nvSpPr>
        <p:spPr>
          <a:xfrm>
            <a:off x="0" y="328916"/>
            <a:ext cx="12192000" cy="443569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EVOLU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ȚIA SEMNIFICAȚIEI STATISTICE A DIFERENȚEI SCORURILOR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7766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1F4834-2892-4D30-9485-DBD13F14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44" y="948125"/>
            <a:ext cx="6158717" cy="2731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175BF2-E6F0-4983-AF8E-B7AF2846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44" y="3950563"/>
            <a:ext cx="6158717" cy="26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D9BC03-A66F-4414-BF2D-55E8FE6C2D9D}"/>
              </a:ext>
            </a:extLst>
          </p:cNvPr>
          <p:cNvGrpSpPr/>
          <p:nvPr/>
        </p:nvGrpSpPr>
        <p:grpSpPr>
          <a:xfrm>
            <a:off x="2954125" y="1620096"/>
            <a:ext cx="6283750" cy="1723437"/>
            <a:chOff x="2917623" y="2190046"/>
            <a:chExt cx="6283750" cy="172343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225A7E-3449-49D2-B5A2-5D0528A26414}"/>
                </a:ext>
              </a:extLst>
            </p:cNvPr>
            <p:cNvSpPr/>
            <p:nvPr/>
          </p:nvSpPr>
          <p:spPr>
            <a:xfrm rot="2700000">
              <a:off x="7481162" y="2193272"/>
              <a:ext cx="1723431" cy="1716991"/>
            </a:xfrm>
            <a:custGeom>
              <a:avLst/>
              <a:gdLst>
                <a:gd name="connsiteX0" fmla="*/ 455043 w 1723431"/>
                <a:gd name="connsiteY0" fmla="*/ 72148 h 1716991"/>
                <a:gd name="connsiteX1" fmla="*/ 568072 w 1723431"/>
                <a:gd name="connsiteY1" fmla="*/ 4028 h 1716991"/>
                <a:gd name="connsiteX2" fmla="*/ 608028 w 1723431"/>
                <a:gd name="connsiteY2" fmla="*/ 0 h 1716991"/>
                <a:gd name="connsiteX3" fmla="*/ 1523502 w 1723431"/>
                <a:gd name="connsiteY3" fmla="*/ 1 h 1716991"/>
                <a:gd name="connsiteX4" fmla="*/ 1717732 w 1723431"/>
                <a:gd name="connsiteY4" fmla="*/ 158303 h 1716991"/>
                <a:gd name="connsiteX5" fmla="*/ 1717859 w 1723431"/>
                <a:gd name="connsiteY5" fmla="*/ 159564 h 1716991"/>
                <a:gd name="connsiteX6" fmla="*/ 1719404 w 1723431"/>
                <a:gd name="connsiteY6" fmla="*/ 164538 h 1716991"/>
                <a:gd name="connsiteX7" fmla="*/ 1723431 w 1723431"/>
                <a:gd name="connsiteY7" fmla="*/ 204494 h 1716991"/>
                <a:gd name="connsiteX8" fmla="*/ 1723431 w 1723431"/>
                <a:gd name="connsiteY8" fmla="*/ 1119968 h 1716991"/>
                <a:gd name="connsiteX9" fmla="*/ 1525173 w 1723431"/>
                <a:gd name="connsiteY9" fmla="*/ 1318226 h 1716991"/>
                <a:gd name="connsiteX10" fmla="*/ 1384983 w 1723431"/>
                <a:gd name="connsiteY10" fmla="*/ 1260157 h 1716991"/>
                <a:gd name="connsiteX11" fmla="*/ 1376492 w 1723431"/>
                <a:gd name="connsiteY11" fmla="*/ 1249866 h 1716991"/>
                <a:gd name="connsiteX12" fmla="*/ 1375540 w 1723431"/>
                <a:gd name="connsiteY12" fmla="*/ 1249088 h 1716991"/>
                <a:gd name="connsiteX13" fmla="*/ 1269469 w 1723431"/>
                <a:gd name="connsiteY13" fmla="*/ 1143017 h 1716991"/>
                <a:gd name="connsiteX14" fmla="*/ 795448 w 1723431"/>
                <a:gd name="connsiteY14" fmla="*/ 1617038 h 1716991"/>
                <a:gd name="connsiteX15" fmla="*/ 636611 w 1723431"/>
                <a:gd name="connsiteY15" fmla="*/ 1715459 h 1716991"/>
                <a:gd name="connsiteX16" fmla="*/ 505408 w 1723431"/>
                <a:gd name="connsiteY16" fmla="*/ 1584256 h 1716991"/>
                <a:gd name="connsiteX17" fmla="*/ 505408 w 1723431"/>
                <a:gd name="connsiteY17" fmla="*/ 1212365 h 1716991"/>
                <a:gd name="connsiteX18" fmla="*/ 133517 w 1723431"/>
                <a:gd name="connsiteY18" fmla="*/ 1212365 h 1716991"/>
                <a:gd name="connsiteX19" fmla="*/ 2314 w 1723431"/>
                <a:gd name="connsiteY19" fmla="*/ 1081162 h 1716991"/>
                <a:gd name="connsiteX20" fmla="*/ 98665 w 1723431"/>
                <a:gd name="connsiteY20" fmla="*/ 920256 h 1716991"/>
                <a:gd name="connsiteX21" fmla="*/ 572686 w 1723431"/>
                <a:gd name="connsiteY21" fmla="*/ 446235 h 1716991"/>
                <a:gd name="connsiteX22" fmla="*/ 473014 w 1723431"/>
                <a:gd name="connsiteY22" fmla="*/ 346563 h 1716991"/>
                <a:gd name="connsiteX23" fmla="*/ 447609 w 1723431"/>
                <a:gd name="connsiteY23" fmla="*/ 315462 h 1716991"/>
                <a:gd name="connsiteX24" fmla="*/ 445386 w 1723431"/>
                <a:gd name="connsiteY24" fmla="*/ 311236 h 1716991"/>
                <a:gd name="connsiteX25" fmla="*/ 443629 w 1723431"/>
                <a:gd name="connsiteY25" fmla="*/ 309107 h 1716991"/>
                <a:gd name="connsiteX26" fmla="*/ 409770 w 1723431"/>
                <a:gd name="connsiteY26" fmla="*/ 198258 h 1716991"/>
                <a:gd name="connsiteX27" fmla="*/ 455043 w 1723431"/>
                <a:gd name="connsiteY27" fmla="*/ 72148 h 171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3431" h="1716991">
                  <a:moveTo>
                    <a:pt x="455043" y="72148"/>
                  </a:moveTo>
                  <a:cubicBezTo>
                    <a:pt x="483325" y="37878"/>
                    <a:pt x="522901" y="13272"/>
                    <a:pt x="568072" y="4028"/>
                  </a:cubicBezTo>
                  <a:cubicBezTo>
                    <a:pt x="580978" y="1388"/>
                    <a:pt x="594341" y="1"/>
                    <a:pt x="608028" y="0"/>
                  </a:cubicBezTo>
                  <a:lnTo>
                    <a:pt x="1523502" y="1"/>
                  </a:lnTo>
                  <a:cubicBezTo>
                    <a:pt x="1619310" y="0"/>
                    <a:pt x="1699246" y="67960"/>
                    <a:pt x="1717732" y="158303"/>
                  </a:cubicBezTo>
                  <a:lnTo>
                    <a:pt x="1717859" y="159564"/>
                  </a:lnTo>
                  <a:lnTo>
                    <a:pt x="1719404" y="164538"/>
                  </a:lnTo>
                  <a:cubicBezTo>
                    <a:pt x="1722044" y="177444"/>
                    <a:pt x="1723431" y="190806"/>
                    <a:pt x="1723431" y="204494"/>
                  </a:cubicBezTo>
                  <a:lnTo>
                    <a:pt x="1723431" y="1119968"/>
                  </a:lnTo>
                  <a:cubicBezTo>
                    <a:pt x="1723431" y="1229462"/>
                    <a:pt x="1634668" y="1318226"/>
                    <a:pt x="1525173" y="1318226"/>
                  </a:cubicBezTo>
                  <a:cubicBezTo>
                    <a:pt x="1470426" y="1318226"/>
                    <a:pt x="1420861" y="1296035"/>
                    <a:pt x="1384983" y="1260157"/>
                  </a:cubicBezTo>
                  <a:lnTo>
                    <a:pt x="1376492" y="1249866"/>
                  </a:lnTo>
                  <a:lnTo>
                    <a:pt x="1375540" y="1249088"/>
                  </a:lnTo>
                  <a:lnTo>
                    <a:pt x="1269469" y="1143017"/>
                  </a:lnTo>
                  <a:lnTo>
                    <a:pt x="795448" y="1617038"/>
                  </a:lnTo>
                  <a:cubicBezTo>
                    <a:pt x="753387" y="1665084"/>
                    <a:pt x="709151" y="1702246"/>
                    <a:pt x="636611" y="1715459"/>
                  </a:cubicBezTo>
                  <a:cubicBezTo>
                    <a:pt x="565323" y="1728444"/>
                    <a:pt x="505408" y="1656717"/>
                    <a:pt x="505408" y="1584256"/>
                  </a:cubicBezTo>
                  <a:lnTo>
                    <a:pt x="505408" y="1212365"/>
                  </a:lnTo>
                  <a:lnTo>
                    <a:pt x="133517" y="1212365"/>
                  </a:lnTo>
                  <a:cubicBezTo>
                    <a:pt x="61055" y="1212365"/>
                    <a:pt x="2314" y="1153623"/>
                    <a:pt x="2314" y="1081162"/>
                  </a:cubicBezTo>
                  <a:cubicBezTo>
                    <a:pt x="-3495" y="1032477"/>
                    <a:pt x="-6519" y="1036199"/>
                    <a:pt x="98665" y="920256"/>
                  </a:cubicBezTo>
                  <a:lnTo>
                    <a:pt x="572686" y="446235"/>
                  </a:lnTo>
                  <a:lnTo>
                    <a:pt x="473014" y="346563"/>
                  </a:lnTo>
                  <a:cubicBezTo>
                    <a:pt x="463336" y="336885"/>
                    <a:pt x="454868" y="326455"/>
                    <a:pt x="447609" y="315462"/>
                  </a:cubicBezTo>
                  <a:lnTo>
                    <a:pt x="445386" y="311236"/>
                  </a:lnTo>
                  <a:lnTo>
                    <a:pt x="443629" y="309107"/>
                  </a:lnTo>
                  <a:cubicBezTo>
                    <a:pt x="422252" y="277464"/>
                    <a:pt x="409770" y="239319"/>
                    <a:pt x="409770" y="198258"/>
                  </a:cubicBezTo>
                  <a:cubicBezTo>
                    <a:pt x="409770" y="150355"/>
                    <a:pt x="426760" y="106419"/>
                    <a:pt x="455043" y="72148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F34825-D18B-448E-AC5F-0876F69DB94B}"/>
                </a:ext>
              </a:extLst>
            </p:cNvPr>
            <p:cNvSpPr/>
            <p:nvPr/>
          </p:nvSpPr>
          <p:spPr>
            <a:xfrm rot="2700000">
              <a:off x="5958909" y="2193270"/>
              <a:ext cx="1723431" cy="1716991"/>
            </a:xfrm>
            <a:custGeom>
              <a:avLst/>
              <a:gdLst>
                <a:gd name="connsiteX0" fmla="*/ 455043 w 1723431"/>
                <a:gd name="connsiteY0" fmla="*/ 72148 h 1716991"/>
                <a:gd name="connsiteX1" fmla="*/ 568072 w 1723431"/>
                <a:gd name="connsiteY1" fmla="*/ 4028 h 1716991"/>
                <a:gd name="connsiteX2" fmla="*/ 608028 w 1723431"/>
                <a:gd name="connsiteY2" fmla="*/ 0 h 1716991"/>
                <a:gd name="connsiteX3" fmla="*/ 1523502 w 1723431"/>
                <a:gd name="connsiteY3" fmla="*/ 1 h 1716991"/>
                <a:gd name="connsiteX4" fmla="*/ 1717732 w 1723431"/>
                <a:gd name="connsiteY4" fmla="*/ 158303 h 1716991"/>
                <a:gd name="connsiteX5" fmla="*/ 1717859 w 1723431"/>
                <a:gd name="connsiteY5" fmla="*/ 159564 h 1716991"/>
                <a:gd name="connsiteX6" fmla="*/ 1719404 w 1723431"/>
                <a:gd name="connsiteY6" fmla="*/ 164538 h 1716991"/>
                <a:gd name="connsiteX7" fmla="*/ 1723431 w 1723431"/>
                <a:gd name="connsiteY7" fmla="*/ 204494 h 1716991"/>
                <a:gd name="connsiteX8" fmla="*/ 1723431 w 1723431"/>
                <a:gd name="connsiteY8" fmla="*/ 1119968 h 1716991"/>
                <a:gd name="connsiteX9" fmla="*/ 1525173 w 1723431"/>
                <a:gd name="connsiteY9" fmla="*/ 1318226 h 1716991"/>
                <a:gd name="connsiteX10" fmla="*/ 1384983 w 1723431"/>
                <a:gd name="connsiteY10" fmla="*/ 1260157 h 1716991"/>
                <a:gd name="connsiteX11" fmla="*/ 1376492 w 1723431"/>
                <a:gd name="connsiteY11" fmla="*/ 1249866 h 1716991"/>
                <a:gd name="connsiteX12" fmla="*/ 1375540 w 1723431"/>
                <a:gd name="connsiteY12" fmla="*/ 1249088 h 1716991"/>
                <a:gd name="connsiteX13" fmla="*/ 1269469 w 1723431"/>
                <a:gd name="connsiteY13" fmla="*/ 1143017 h 1716991"/>
                <a:gd name="connsiteX14" fmla="*/ 795448 w 1723431"/>
                <a:gd name="connsiteY14" fmla="*/ 1617038 h 1716991"/>
                <a:gd name="connsiteX15" fmla="*/ 636611 w 1723431"/>
                <a:gd name="connsiteY15" fmla="*/ 1715459 h 1716991"/>
                <a:gd name="connsiteX16" fmla="*/ 505408 w 1723431"/>
                <a:gd name="connsiteY16" fmla="*/ 1584256 h 1716991"/>
                <a:gd name="connsiteX17" fmla="*/ 505408 w 1723431"/>
                <a:gd name="connsiteY17" fmla="*/ 1212365 h 1716991"/>
                <a:gd name="connsiteX18" fmla="*/ 133517 w 1723431"/>
                <a:gd name="connsiteY18" fmla="*/ 1212365 h 1716991"/>
                <a:gd name="connsiteX19" fmla="*/ 2314 w 1723431"/>
                <a:gd name="connsiteY19" fmla="*/ 1081162 h 1716991"/>
                <a:gd name="connsiteX20" fmla="*/ 98665 w 1723431"/>
                <a:gd name="connsiteY20" fmla="*/ 920256 h 1716991"/>
                <a:gd name="connsiteX21" fmla="*/ 572686 w 1723431"/>
                <a:gd name="connsiteY21" fmla="*/ 446235 h 1716991"/>
                <a:gd name="connsiteX22" fmla="*/ 473014 w 1723431"/>
                <a:gd name="connsiteY22" fmla="*/ 346563 h 1716991"/>
                <a:gd name="connsiteX23" fmla="*/ 447609 w 1723431"/>
                <a:gd name="connsiteY23" fmla="*/ 315462 h 1716991"/>
                <a:gd name="connsiteX24" fmla="*/ 445386 w 1723431"/>
                <a:gd name="connsiteY24" fmla="*/ 311236 h 1716991"/>
                <a:gd name="connsiteX25" fmla="*/ 443629 w 1723431"/>
                <a:gd name="connsiteY25" fmla="*/ 309107 h 1716991"/>
                <a:gd name="connsiteX26" fmla="*/ 409770 w 1723431"/>
                <a:gd name="connsiteY26" fmla="*/ 198258 h 1716991"/>
                <a:gd name="connsiteX27" fmla="*/ 455043 w 1723431"/>
                <a:gd name="connsiteY27" fmla="*/ 72148 h 171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3431" h="1716991">
                  <a:moveTo>
                    <a:pt x="455043" y="72148"/>
                  </a:moveTo>
                  <a:cubicBezTo>
                    <a:pt x="483325" y="37878"/>
                    <a:pt x="522901" y="13272"/>
                    <a:pt x="568072" y="4028"/>
                  </a:cubicBezTo>
                  <a:cubicBezTo>
                    <a:pt x="580978" y="1388"/>
                    <a:pt x="594341" y="1"/>
                    <a:pt x="608028" y="0"/>
                  </a:cubicBezTo>
                  <a:lnTo>
                    <a:pt x="1523502" y="1"/>
                  </a:lnTo>
                  <a:cubicBezTo>
                    <a:pt x="1619310" y="0"/>
                    <a:pt x="1699246" y="67960"/>
                    <a:pt x="1717732" y="158303"/>
                  </a:cubicBezTo>
                  <a:lnTo>
                    <a:pt x="1717859" y="159564"/>
                  </a:lnTo>
                  <a:lnTo>
                    <a:pt x="1719404" y="164538"/>
                  </a:lnTo>
                  <a:cubicBezTo>
                    <a:pt x="1722044" y="177444"/>
                    <a:pt x="1723431" y="190806"/>
                    <a:pt x="1723431" y="204494"/>
                  </a:cubicBezTo>
                  <a:lnTo>
                    <a:pt x="1723431" y="1119968"/>
                  </a:lnTo>
                  <a:cubicBezTo>
                    <a:pt x="1723431" y="1229462"/>
                    <a:pt x="1634668" y="1318226"/>
                    <a:pt x="1525173" y="1318226"/>
                  </a:cubicBezTo>
                  <a:cubicBezTo>
                    <a:pt x="1470426" y="1318226"/>
                    <a:pt x="1420861" y="1296035"/>
                    <a:pt x="1384983" y="1260157"/>
                  </a:cubicBezTo>
                  <a:lnTo>
                    <a:pt x="1376492" y="1249866"/>
                  </a:lnTo>
                  <a:lnTo>
                    <a:pt x="1375540" y="1249088"/>
                  </a:lnTo>
                  <a:lnTo>
                    <a:pt x="1269469" y="1143017"/>
                  </a:lnTo>
                  <a:lnTo>
                    <a:pt x="795448" y="1617038"/>
                  </a:lnTo>
                  <a:cubicBezTo>
                    <a:pt x="753387" y="1665084"/>
                    <a:pt x="709151" y="1702246"/>
                    <a:pt x="636611" y="1715459"/>
                  </a:cubicBezTo>
                  <a:cubicBezTo>
                    <a:pt x="565323" y="1728444"/>
                    <a:pt x="505408" y="1656717"/>
                    <a:pt x="505408" y="1584256"/>
                  </a:cubicBezTo>
                  <a:lnTo>
                    <a:pt x="505408" y="1212365"/>
                  </a:lnTo>
                  <a:lnTo>
                    <a:pt x="133517" y="1212365"/>
                  </a:lnTo>
                  <a:cubicBezTo>
                    <a:pt x="61055" y="1212365"/>
                    <a:pt x="2314" y="1153623"/>
                    <a:pt x="2314" y="1081162"/>
                  </a:cubicBezTo>
                  <a:cubicBezTo>
                    <a:pt x="-3495" y="1032477"/>
                    <a:pt x="-6519" y="1036199"/>
                    <a:pt x="98665" y="920256"/>
                  </a:cubicBezTo>
                  <a:lnTo>
                    <a:pt x="572686" y="446235"/>
                  </a:lnTo>
                  <a:lnTo>
                    <a:pt x="473014" y="346563"/>
                  </a:lnTo>
                  <a:cubicBezTo>
                    <a:pt x="463336" y="336885"/>
                    <a:pt x="454868" y="326455"/>
                    <a:pt x="447609" y="315462"/>
                  </a:cubicBezTo>
                  <a:lnTo>
                    <a:pt x="445386" y="311236"/>
                  </a:lnTo>
                  <a:lnTo>
                    <a:pt x="443629" y="309107"/>
                  </a:lnTo>
                  <a:cubicBezTo>
                    <a:pt x="422252" y="277464"/>
                    <a:pt x="409770" y="239319"/>
                    <a:pt x="409770" y="198258"/>
                  </a:cubicBezTo>
                  <a:cubicBezTo>
                    <a:pt x="409770" y="150355"/>
                    <a:pt x="426760" y="106419"/>
                    <a:pt x="455043" y="72148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6003AE-E7AF-480D-AAD0-08463D7C93AF}"/>
                </a:ext>
              </a:extLst>
            </p:cNvPr>
            <p:cNvSpPr/>
            <p:nvPr/>
          </p:nvSpPr>
          <p:spPr>
            <a:xfrm rot="2700000">
              <a:off x="4436656" y="2193268"/>
              <a:ext cx="1723431" cy="1716991"/>
            </a:xfrm>
            <a:custGeom>
              <a:avLst/>
              <a:gdLst>
                <a:gd name="connsiteX0" fmla="*/ 455043 w 1723431"/>
                <a:gd name="connsiteY0" fmla="*/ 72148 h 1716991"/>
                <a:gd name="connsiteX1" fmla="*/ 568072 w 1723431"/>
                <a:gd name="connsiteY1" fmla="*/ 4028 h 1716991"/>
                <a:gd name="connsiteX2" fmla="*/ 608028 w 1723431"/>
                <a:gd name="connsiteY2" fmla="*/ 0 h 1716991"/>
                <a:gd name="connsiteX3" fmla="*/ 1523502 w 1723431"/>
                <a:gd name="connsiteY3" fmla="*/ 1 h 1716991"/>
                <a:gd name="connsiteX4" fmla="*/ 1717732 w 1723431"/>
                <a:gd name="connsiteY4" fmla="*/ 158303 h 1716991"/>
                <a:gd name="connsiteX5" fmla="*/ 1717859 w 1723431"/>
                <a:gd name="connsiteY5" fmla="*/ 159564 h 1716991"/>
                <a:gd name="connsiteX6" fmla="*/ 1719404 w 1723431"/>
                <a:gd name="connsiteY6" fmla="*/ 164538 h 1716991"/>
                <a:gd name="connsiteX7" fmla="*/ 1723431 w 1723431"/>
                <a:gd name="connsiteY7" fmla="*/ 204494 h 1716991"/>
                <a:gd name="connsiteX8" fmla="*/ 1723431 w 1723431"/>
                <a:gd name="connsiteY8" fmla="*/ 1119968 h 1716991"/>
                <a:gd name="connsiteX9" fmla="*/ 1525173 w 1723431"/>
                <a:gd name="connsiteY9" fmla="*/ 1318226 h 1716991"/>
                <a:gd name="connsiteX10" fmla="*/ 1384983 w 1723431"/>
                <a:gd name="connsiteY10" fmla="*/ 1260157 h 1716991"/>
                <a:gd name="connsiteX11" fmla="*/ 1376492 w 1723431"/>
                <a:gd name="connsiteY11" fmla="*/ 1249866 h 1716991"/>
                <a:gd name="connsiteX12" fmla="*/ 1375540 w 1723431"/>
                <a:gd name="connsiteY12" fmla="*/ 1249088 h 1716991"/>
                <a:gd name="connsiteX13" fmla="*/ 1269469 w 1723431"/>
                <a:gd name="connsiteY13" fmla="*/ 1143017 h 1716991"/>
                <a:gd name="connsiteX14" fmla="*/ 795448 w 1723431"/>
                <a:gd name="connsiteY14" fmla="*/ 1617038 h 1716991"/>
                <a:gd name="connsiteX15" fmla="*/ 636611 w 1723431"/>
                <a:gd name="connsiteY15" fmla="*/ 1715459 h 1716991"/>
                <a:gd name="connsiteX16" fmla="*/ 505408 w 1723431"/>
                <a:gd name="connsiteY16" fmla="*/ 1584256 h 1716991"/>
                <a:gd name="connsiteX17" fmla="*/ 505408 w 1723431"/>
                <a:gd name="connsiteY17" fmla="*/ 1212365 h 1716991"/>
                <a:gd name="connsiteX18" fmla="*/ 133517 w 1723431"/>
                <a:gd name="connsiteY18" fmla="*/ 1212365 h 1716991"/>
                <a:gd name="connsiteX19" fmla="*/ 2314 w 1723431"/>
                <a:gd name="connsiteY19" fmla="*/ 1081162 h 1716991"/>
                <a:gd name="connsiteX20" fmla="*/ 98665 w 1723431"/>
                <a:gd name="connsiteY20" fmla="*/ 920256 h 1716991"/>
                <a:gd name="connsiteX21" fmla="*/ 572686 w 1723431"/>
                <a:gd name="connsiteY21" fmla="*/ 446235 h 1716991"/>
                <a:gd name="connsiteX22" fmla="*/ 473014 w 1723431"/>
                <a:gd name="connsiteY22" fmla="*/ 346563 h 1716991"/>
                <a:gd name="connsiteX23" fmla="*/ 447609 w 1723431"/>
                <a:gd name="connsiteY23" fmla="*/ 315462 h 1716991"/>
                <a:gd name="connsiteX24" fmla="*/ 445386 w 1723431"/>
                <a:gd name="connsiteY24" fmla="*/ 311236 h 1716991"/>
                <a:gd name="connsiteX25" fmla="*/ 443629 w 1723431"/>
                <a:gd name="connsiteY25" fmla="*/ 309107 h 1716991"/>
                <a:gd name="connsiteX26" fmla="*/ 409770 w 1723431"/>
                <a:gd name="connsiteY26" fmla="*/ 198258 h 1716991"/>
                <a:gd name="connsiteX27" fmla="*/ 455043 w 1723431"/>
                <a:gd name="connsiteY27" fmla="*/ 72148 h 171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3431" h="1716991">
                  <a:moveTo>
                    <a:pt x="455043" y="72148"/>
                  </a:moveTo>
                  <a:cubicBezTo>
                    <a:pt x="483325" y="37878"/>
                    <a:pt x="522901" y="13272"/>
                    <a:pt x="568072" y="4028"/>
                  </a:cubicBezTo>
                  <a:cubicBezTo>
                    <a:pt x="580978" y="1388"/>
                    <a:pt x="594341" y="1"/>
                    <a:pt x="608028" y="0"/>
                  </a:cubicBezTo>
                  <a:lnTo>
                    <a:pt x="1523502" y="1"/>
                  </a:lnTo>
                  <a:cubicBezTo>
                    <a:pt x="1619310" y="0"/>
                    <a:pt x="1699246" y="67960"/>
                    <a:pt x="1717732" y="158303"/>
                  </a:cubicBezTo>
                  <a:lnTo>
                    <a:pt x="1717859" y="159564"/>
                  </a:lnTo>
                  <a:lnTo>
                    <a:pt x="1719404" y="164538"/>
                  </a:lnTo>
                  <a:cubicBezTo>
                    <a:pt x="1722044" y="177444"/>
                    <a:pt x="1723431" y="190806"/>
                    <a:pt x="1723431" y="204494"/>
                  </a:cubicBezTo>
                  <a:lnTo>
                    <a:pt x="1723431" y="1119968"/>
                  </a:lnTo>
                  <a:cubicBezTo>
                    <a:pt x="1723431" y="1229462"/>
                    <a:pt x="1634668" y="1318226"/>
                    <a:pt x="1525173" y="1318226"/>
                  </a:cubicBezTo>
                  <a:cubicBezTo>
                    <a:pt x="1470426" y="1318226"/>
                    <a:pt x="1420861" y="1296035"/>
                    <a:pt x="1384983" y="1260157"/>
                  </a:cubicBezTo>
                  <a:lnTo>
                    <a:pt x="1376492" y="1249866"/>
                  </a:lnTo>
                  <a:lnTo>
                    <a:pt x="1375540" y="1249088"/>
                  </a:lnTo>
                  <a:lnTo>
                    <a:pt x="1269469" y="1143017"/>
                  </a:lnTo>
                  <a:lnTo>
                    <a:pt x="795448" y="1617038"/>
                  </a:lnTo>
                  <a:cubicBezTo>
                    <a:pt x="753387" y="1665084"/>
                    <a:pt x="709151" y="1702246"/>
                    <a:pt x="636611" y="1715459"/>
                  </a:cubicBezTo>
                  <a:cubicBezTo>
                    <a:pt x="565323" y="1728444"/>
                    <a:pt x="505408" y="1656717"/>
                    <a:pt x="505408" y="1584256"/>
                  </a:cubicBezTo>
                  <a:lnTo>
                    <a:pt x="505408" y="1212365"/>
                  </a:lnTo>
                  <a:lnTo>
                    <a:pt x="133517" y="1212365"/>
                  </a:lnTo>
                  <a:cubicBezTo>
                    <a:pt x="61055" y="1212365"/>
                    <a:pt x="2314" y="1153623"/>
                    <a:pt x="2314" y="1081162"/>
                  </a:cubicBezTo>
                  <a:cubicBezTo>
                    <a:pt x="-3495" y="1032477"/>
                    <a:pt x="-6519" y="1036199"/>
                    <a:pt x="98665" y="920256"/>
                  </a:cubicBezTo>
                  <a:lnTo>
                    <a:pt x="572686" y="446235"/>
                  </a:lnTo>
                  <a:lnTo>
                    <a:pt x="473014" y="346563"/>
                  </a:lnTo>
                  <a:cubicBezTo>
                    <a:pt x="463336" y="336885"/>
                    <a:pt x="454868" y="326455"/>
                    <a:pt x="447609" y="315462"/>
                  </a:cubicBezTo>
                  <a:lnTo>
                    <a:pt x="445386" y="311236"/>
                  </a:lnTo>
                  <a:lnTo>
                    <a:pt x="443629" y="309107"/>
                  </a:lnTo>
                  <a:cubicBezTo>
                    <a:pt x="422252" y="277464"/>
                    <a:pt x="409770" y="239319"/>
                    <a:pt x="409770" y="198258"/>
                  </a:cubicBezTo>
                  <a:cubicBezTo>
                    <a:pt x="409770" y="150355"/>
                    <a:pt x="426760" y="106419"/>
                    <a:pt x="455043" y="72148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D5A8EB-6B64-4AFB-A761-054CC96A8984}"/>
                </a:ext>
              </a:extLst>
            </p:cNvPr>
            <p:cNvSpPr/>
            <p:nvPr/>
          </p:nvSpPr>
          <p:spPr>
            <a:xfrm rot="2700000">
              <a:off x="2914403" y="2193266"/>
              <a:ext cx="1723431" cy="1716991"/>
            </a:xfrm>
            <a:custGeom>
              <a:avLst/>
              <a:gdLst>
                <a:gd name="connsiteX0" fmla="*/ 455043 w 1723431"/>
                <a:gd name="connsiteY0" fmla="*/ 72148 h 1716991"/>
                <a:gd name="connsiteX1" fmla="*/ 568072 w 1723431"/>
                <a:gd name="connsiteY1" fmla="*/ 4028 h 1716991"/>
                <a:gd name="connsiteX2" fmla="*/ 608028 w 1723431"/>
                <a:gd name="connsiteY2" fmla="*/ 0 h 1716991"/>
                <a:gd name="connsiteX3" fmla="*/ 1523502 w 1723431"/>
                <a:gd name="connsiteY3" fmla="*/ 1 h 1716991"/>
                <a:gd name="connsiteX4" fmla="*/ 1717732 w 1723431"/>
                <a:gd name="connsiteY4" fmla="*/ 158303 h 1716991"/>
                <a:gd name="connsiteX5" fmla="*/ 1717859 w 1723431"/>
                <a:gd name="connsiteY5" fmla="*/ 159564 h 1716991"/>
                <a:gd name="connsiteX6" fmla="*/ 1719404 w 1723431"/>
                <a:gd name="connsiteY6" fmla="*/ 164538 h 1716991"/>
                <a:gd name="connsiteX7" fmla="*/ 1723431 w 1723431"/>
                <a:gd name="connsiteY7" fmla="*/ 204494 h 1716991"/>
                <a:gd name="connsiteX8" fmla="*/ 1723431 w 1723431"/>
                <a:gd name="connsiteY8" fmla="*/ 1119968 h 1716991"/>
                <a:gd name="connsiteX9" fmla="*/ 1525173 w 1723431"/>
                <a:gd name="connsiteY9" fmla="*/ 1318226 h 1716991"/>
                <a:gd name="connsiteX10" fmla="*/ 1384983 w 1723431"/>
                <a:gd name="connsiteY10" fmla="*/ 1260157 h 1716991"/>
                <a:gd name="connsiteX11" fmla="*/ 1376492 w 1723431"/>
                <a:gd name="connsiteY11" fmla="*/ 1249866 h 1716991"/>
                <a:gd name="connsiteX12" fmla="*/ 1375540 w 1723431"/>
                <a:gd name="connsiteY12" fmla="*/ 1249088 h 1716991"/>
                <a:gd name="connsiteX13" fmla="*/ 1269469 w 1723431"/>
                <a:gd name="connsiteY13" fmla="*/ 1143017 h 1716991"/>
                <a:gd name="connsiteX14" fmla="*/ 795448 w 1723431"/>
                <a:gd name="connsiteY14" fmla="*/ 1617038 h 1716991"/>
                <a:gd name="connsiteX15" fmla="*/ 636611 w 1723431"/>
                <a:gd name="connsiteY15" fmla="*/ 1715459 h 1716991"/>
                <a:gd name="connsiteX16" fmla="*/ 505408 w 1723431"/>
                <a:gd name="connsiteY16" fmla="*/ 1584256 h 1716991"/>
                <a:gd name="connsiteX17" fmla="*/ 505408 w 1723431"/>
                <a:gd name="connsiteY17" fmla="*/ 1212365 h 1716991"/>
                <a:gd name="connsiteX18" fmla="*/ 133517 w 1723431"/>
                <a:gd name="connsiteY18" fmla="*/ 1212365 h 1716991"/>
                <a:gd name="connsiteX19" fmla="*/ 2314 w 1723431"/>
                <a:gd name="connsiteY19" fmla="*/ 1081162 h 1716991"/>
                <a:gd name="connsiteX20" fmla="*/ 98665 w 1723431"/>
                <a:gd name="connsiteY20" fmla="*/ 920256 h 1716991"/>
                <a:gd name="connsiteX21" fmla="*/ 572686 w 1723431"/>
                <a:gd name="connsiteY21" fmla="*/ 446235 h 1716991"/>
                <a:gd name="connsiteX22" fmla="*/ 473014 w 1723431"/>
                <a:gd name="connsiteY22" fmla="*/ 346563 h 1716991"/>
                <a:gd name="connsiteX23" fmla="*/ 447609 w 1723431"/>
                <a:gd name="connsiteY23" fmla="*/ 315462 h 1716991"/>
                <a:gd name="connsiteX24" fmla="*/ 445386 w 1723431"/>
                <a:gd name="connsiteY24" fmla="*/ 311236 h 1716991"/>
                <a:gd name="connsiteX25" fmla="*/ 443629 w 1723431"/>
                <a:gd name="connsiteY25" fmla="*/ 309107 h 1716991"/>
                <a:gd name="connsiteX26" fmla="*/ 409770 w 1723431"/>
                <a:gd name="connsiteY26" fmla="*/ 198258 h 1716991"/>
                <a:gd name="connsiteX27" fmla="*/ 455043 w 1723431"/>
                <a:gd name="connsiteY27" fmla="*/ 72148 h 171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3431" h="1716991">
                  <a:moveTo>
                    <a:pt x="455043" y="72148"/>
                  </a:moveTo>
                  <a:cubicBezTo>
                    <a:pt x="483325" y="37878"/>
                    <a:pt x="522901" y="13272"/>
                    <a:pt x="568072" y="4028"/>
                  </a:cubicBezTo>
                  <a:cubicBezTo>
                    <a:pt x="580978" y="1388"/>
                    <a:pt x="594341" y="1"/>
                    <a:pt x="608028" y="0"/>
                  </a:cubicBezTo>
                  <a:lnTo>
                    <a:pt x="1523502" y="1"/>
                  </a:lnTo>
                  <a:cubicBezTo>
                    <a:pt x="1619310" y="0"/>
                    <a:pt x="1699246" y="67960"/>
                    <a:pt x="1717732" y="158303"/>
                  </a:cubicBezTo>
                  <a:lnTo>
                    <a:pt x="1717859" y="159564"/>
                  </a:lnTo>
                  <a:lnTo>
                    <a:pt x="1719404" y="164538"/>
                  </a:lnTo>
                  <a:cubicBezTo>
                    <a:pt x="1722044" y="177444"/>
                    <a:pt x="1723431" y="190806"/>
                    <a:pt x="1723431" y="204494"/>
                  </a:cubicBezTo>
                  <a:lnTo>
                    <a:pt x="1723431" y="1119968"/>
                  </a:lnTo>
                  <a:cubicBezTo>
                    <a:pt x="1723431" y="1229462"/>
                    <a:pt x="1634668" y="1318226"/>
                    <a:pt x="1525173" y="1318226"/>
                  </a:cubicBezTo>
                  <a:cubicBezTo>
                    <a:pt x="1470426" y="1318226"/>
                    <a:pt x="1420861" y="1296035"/>
                    <a:pt x="1384983" y="1260157"/>
                  </a:cubicBezTo>
                  <a:lnTo>
                    <a:pt x="1376492" y="1249866"/>
                  </a:lnTo>
                  <a:lnTo>
                    <a:pt x="1375540" y="1249088"/>
                  </a:lnTo>
                  <a:lnTo>
                    <a:pt x="1269469" y="1143017"/>
                  </a:lnTo>
                  <a:lnTo>
                    <a:pt x="795448" y="1617038"/>
                  </a:lnTo>
                  <a:cubicBezTo>
                    <a:pt x="753387" y="1665084"/>
                    <a:pt x="709151" y="1702246"/>
                    <a:pt x="636611" y="1715459"/>
                  </a:cubicBezTo>
                  <a:cubicBezTo>
                    <a:pt x="565323" y="1728444"/>
                    <a:pt x="505408" y="1656717"/>
                    <a:pt x="505408" y="1584256"/>
                  </a:cubicBezTo>
                  <a:lnTo>
                    <a:pt x="505408" y="1212365"/>
                  </a:lnTo>
                  <a:lnTo>
                    <a:pt x="133517" y="1212365"/>
                  </a:lnTo>
                  <a:cubicBezTo>
                    <a:pt x="61055" y="1212365"/>
                    <a:pt x="2314" y="1153623"/>
                    <a:pt x="2314" y="1081162"/>
                  </a:cubicBezTo>
                  <a:cubicBezTo>
                    <a:pt x="-3495" y="1032477"/>
                    <a:pt x="-6519" y="1036199"/>
                    <a:pt x="98665" y="920256"/>
                  </a:cubicBezTo>
                  <a:lnTo>
                    <a:pt x="572686" y="446235"/>
                  </a:lnTo>
                  <a:lnTo>
                    <a:pt x="473014" y="346563"/>
                  </a:lnTo>
                  <a:cubicBezTo>
                    <a:pt x="463336" y="336885"/>
                    <a:pt x="454868" y="326455"/>
                    <a:pt x="447609" y="315462"/>
                  </a:cubicBezTo>
                  <a:lnTo>
                    <a:pt x="445386" y="311236"/>
                  </a:lnTo>
                  <a:lnTo>
                    <a:pt x="443629" y="309107"/>
                  </a:lnTo>
                  <a:cubicBezTo>
                    <a:pt x="422252" y="277464"/>
                    <a:pt x="409770" y="239319"/>
                    <a:pt x="409770" y="198258"/>
                  </a:cubicBezTo>
                  <a:cubicBezTo>
                    <a:pt x="409770" y="150355"/>
                    <a:pt x="426760" y="106419"/>
                    <a:pt x="455043" y="72148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b="1" dirty="0"/>
              <a:t>CONCLUZII</a:t>
            </a:r>
            <a:endParaRPr lang="en-US" b="1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66036" y="3899867"/>
            <a:ext cx="11822270" cy="870503"/>
            <a:chOff x="3189316" y="4278550"/>
            <a:chExt cx="2736304" cy="8705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278550"/>
              <a:ext cx="2736304" cy="338554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Legătură pozitivă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58477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erviciile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pentru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consumatori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comerțul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cu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amănuntul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energia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produsele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casnice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și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personale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tehnologia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și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echipamentele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hardware,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transportul</a:t>
              </a:r>
              <a:r>
                <a:rPr kumimoji="0" lang="ro-RO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.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266036" y="5161533"/>
            <a:ext cx="11322651" cy="624282"/>
            <a:chOff x="7040896" y="4278550"/>
            <a:chExt cx="2736304" cy="624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278550"/>
              <a:ext cx="2736304" cy="338554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Legătură inversă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Industria automobilelor și piesele de schimb, industria semiconductorilor și echipamentelor semiconductoare.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D9BC03-A66F-4414-BF2D-55E8FE6C2D9D}"/>
              </a:ext>
            </a:extLst>
          </p:cNvPr>
          <p:cNvGrpSpPr/>
          <p:nvPr/>
        </p:nvGrpSpPr>
        <p:grpSpPr>
          <a:xfrm>
            <a:off x="2954125" y="1652008"/>
            <a:ext cx="6283750" cy="1723437"/>
            <a:chOff x="2917623" y="2190046"/>
            <a:chExt cx="6283750" cy="172343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225A7E-3449-49D2-B5A2-5D0528A26414}"/>
                </a:ext>
              </a:extLst>
            </p:cNvPr>
            <p:cNvSpPr/>
            <p:nvPr/>
          </p:nvSpPr>
          <p:spPr>
            <a:xfrm rot="2700000">
              <a:off x="7481162" y="2193272"/>
              <a:ext cx="1723431" cy="1716991"/>
            </a:xfrm>
            <a:custGeom>
              <a:avLst/>
              <a:gdLst>
                <a:gd name="connsiteX0" fmla="*/ 455043 w 1723431"/>
                <a:gd name="connsiteY0" fmla="*/ 72148 h 1716991"/>
                <a:gd name="connsiteX1" fmla="*/ 568072 w 1723431"/>
                <a:gd name="connsiteY1" fmla="*/ 4028 h 1716991"/>
                <a:gd name="connsiteX2" fmla="*/ 608028 w 1723431"/>
                <a:gd name="connsiteY2" fmla="*/ 0 h 1716991"/>
                <a:gd name="connsiteX3" fmla="*/ 1523502 w 1723431"/>
                <a:gd name="connsiteY3" fmla="*/ 1 h 1716991"/>
                <a:gd name="connsiteX4" fmla="*/ 1717732 w 1723431"/>
                <a:gd name="connsiteY4" fmla="*/ 158303 h 1716991"/>
                <a:gd name="connsiteX5" fmla="*/ 1717859 w 1723431"/>
                <a:gd name="connsiteY5" fmla="*/ 159564 h 1716991"/>
                <a:gd name="connsiteX6" fmla="*/ 1719404 w 1723431"/>
                <a:gd name="connsiteY6" fmla="*/ 164538 h 1716991"/>
                <a:gd name="connsiteX7" fmla="*/ 1723431 w 1723431"/>
                <a:gd name="connsiteY7" fmla="*/ 204494 h 1716991"/>
                <a:gd name="connsiteX8" fmla="*/ 1723431 w 1723431"/>
                <a:gd name="connsiteY8" fmla="*/ 1119968 h 1716991"/>
                <a:gd name="connsiteX9" fmla="*/ 1525173 w 1723431"/>
                <a:gd name="connsiteY9" fmla="*/ 1318226 h 1716991"/>
                <a:gd name="connsiteX10" fmla="*/ 1384983 w 1723431"/>
                <a:gd name="connsiteY10" fmla="*/ 1260157 h 1716991"/>
                <a:gd name="connsiteX11" fmla="*/ 1376492 w 1723431"/>
                <a:gd name="connsiteY11" fmla="*/ 1249866 h 1716991"/>
                <a:gd name="connsiteX12" fmla="*/ 1375540 w 1723431"/>
                <a:gd name="connsiteY12" fmla="*/ 1249088 h 1716991"/>
                <a:gd name="connsiteX13" fmla="*/ 1269469 w 1723431"/>
                <a:gd name="connsiteY13" fmla="*/ 1143017 h 1716991"/>
                <a:gd name="connsiteX14" fmla="*/ 795448 w 1723431"/>
                <a:gd name="connsiteY14" fmla="*/ 1617038 h 1716991"/>
                <a:gd name="connsiteX15" fmla="*/ 636611 w 1723431"/>
                <a:gd name="connsiteY15" fmla="*/ 1715459 h 1716991"/>
                <a:gd name="connsiteX16" fmla="*/ 505408 w 1723431"/>
                <a:gd name="connsiteY16" fmla="*/ 1584256 h 1716991"/>
                <a:gd name="connsiteX17" fmla="*/ 505408 w 1723431"/>
                <a:gd name="connsiteY17" fmla="*/ 1212365 h 1716991"/>
                <a:gd name="connsiteX18" fmla="*/ 133517 w 1723431"/>
                <a:gd name="connsiteY18" fmla="*/ 1212365 h 1716991"/>
                <a:gd name="connsiteX19" fmla="*/ 2314 w 1723431"/>
                <a:gd name="connsiteY19" fmla="*/ 1081162 h 1716991"/>
                <a:gd name="connsiteX20" fmla="*/ 98665 w 1723431"/>
                <a:gd name="connsiteY20" fmla="*/ 920256 h 1716991"/>
                <a:gd name="connsiteX21" fmla="*/ 572686 w 1723431"/>
                <a:gd name="connsiteY21" fmla="*/ 446235 h 1716991"/>
                <a:gd name="connsiteX22" fmla="*/ 473014 w 1723431"/>
                <a:gd name="connsiteY22" fmla="*/ 346563 h 1716991"/>
                <a:gd name="connsiteX23" fmla="*/ 447609 w 1723431"/>
                <a:gd name="connsiteY23" fmla="*/ 315462 h 1716991"/>
                <a:gd name="connsiteX24" fmla="*/ 445386 w 1723431"/>
                <a:gd name="connsiteY24" fmla="*/ 311236 h 1716991"/>
                <a:gd name="connsiteX25" fmla="*/ 443629 w 1723431"/>
                <a:gd name="connsiteY25" fmla="*/ 309107 h 1716991"/>
                <a:gd name="connsiteX26" fmla="*/ 409770 w 1723431"/>
                <a:gd name="connsiteY26" fmla="*/ 198258 h 1716991"/>
                <a:gd name="connsiteX27" fmla="*/ 455043 w 1723431"/>
                <a:gd name="connsiteY27" fmla="*/ 72148 h 171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3431" h="1716991">
                  <a:moveTo>
                    <a:pt x="455043" y="72148"/>
                  </a:moveTo>
                  <a:cubicBezTo>
                    <a:pt x="483325" y="37878"/>
                    <a:pt x="522901" y="13272"/>
                    <a:pt x="568072" y="4028"/>
                  </a:cubicBezTo>
                  <a:cubicBezTo>
                    <a:pt x="580978" y="1388"/>
                    <a:pt x="594341" y="1"/>
                    <a:pt x="608028" y="0"/>
                  </a:cubicBezTo>
                  <a:lnTo>
                    <a:pt x="1523502" y="1"/>
                  </a:lnTo>
                  <a:cubicBezTo>
                    <a:pt x="1619310" y="0"/>
                    <a:pt x="1699246" y="67960"/>
                    <a:pt x="1717732" y="158303"/>
                  </a:cubicBezTo>
                  <a:lnTo>
                    <a:pt x="1717859" y="159564"/>
                  </a:lnTo>
                  <a:lnTo>
                    <a:pt x="1719404" y="164538"/>
                  </a:lnTo>
                  <a:cubicBezTo>
                    <a:pt x="1722044" y="177444"/>
                    <a:pt x="1723431" y="190806"/>
                    <a:pt x="1723431" y="204494"/>
                  </a:cubicBezTo>
                  <a:lnTo>
                    <a:pt x="1723431" y="1119968"/>
                  </a:lnTo>
                  <a:cubicBezTo>
                    <a:pt x="1723431" y="1229462"/>
                    <a:pt x="1634668" y="1318226"/>
                    <a:pt x="1525173" y="1318226"/>
                  </a:cubicBezTo>
                  <a:cubicBezTo>
                    <a:pt x="1470426" y="1318226"/>
                    <a:pt x="1420861" y="1296035"/>
                    <a:pt x="1384983" y="1260157"/>
                  </a:cubicBezTo>
                  <a:lnTo>
                    <a:pt x="1376492" y="1249866"/>
                  </a:lnTo>
                  <a:lnTo>
                    <a:pt x="1375540" y="1249088"/>
                  </a:lnTo>
                  <a:lnTo>
                    <a:pt x="1269469" y="1143017"/>
                  </a:lnTo>
                  <a:lnTo>
                    <a:pt x="795448" y="1617038"/>
                  </a:lnTo>
                  <a:cubicBezTo>
                    <a:pt x="753387" y="1665084"/>
                    <a:pt x="709151" y="1702246"/>
                    <a:pt x="636611" y="1715459"/>
                  </a:cubicBezTo>
                  <a:cubicBezTo>
                    <a:pt x="565323" y="1728444"/>
                    <a:pt x="505408" y="1656717"/>
                    <a:pt x="505408" y="1584256"/>
                  </a:cubicBezTo>
                  <a:lnTo>
                    <a:pt x="505408" y="1212365"/>
                  </a:lnTo>
                  <a:lnTo>
                    <a:pt x="133517" y="1212365"/>
                  </a:lnTo>
                  <a:cubicBezTo>
                    <a:pt x="61055" y="1212365"/>
                    <a:pt x="2314" y="1153623"/>
                    <a:pt x="2314" y="1081162"/>
                  </a:cubicBezTo>
                  <a:cubicBezTo>
                    <a:pt x="-3495" y="1032477"/>
                    <a:pt x="-6519" y="1036199"/>
                    <a:pt x="98665" y="920256"/>
                  </a:cubicBezTo>
                  <a:lnTo>
                    <a:pt x="572686" y="446235"/>
                  </a:lnTo>
                  <a:lnTo>
                    <a:pt x="473014" y="346563"/>
                  </a:lnTo>
                  <a:cubicBezTo>
                    <a:pt x="463336" y="336885"/>
                    <a:pt x="454868" y="326455"/>
                    <a:pt x="447609" y="315462"/>
                  </a:cubicBezTo>
                  <a:lnTo>
                    <a:pt x="445386" y="311236"/>
                  </a:lnTo>
                  <a:lnTo>
                    <a:pt x="443629" y="309107"/>
                  </a:lnTo>
                  <a:cubicBezTo>
                    <a:pt x="422252" y="277464"/>
                    <a:pt x="409770" y="239319"/>
                    <a:pt x="409770" y="198258"/>
                  </a:cubicBezTo>
                  <a:cubicBezTo>
                    <a:pt x="409770" y="150355"/>
                    <a:pt x="426760" y="106419"/>
                    <a:pt x="455043" y="72148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F34825-D18B-448E-AC5F-0876F69DB94B}"/>
                </a:ext>
              </a:extLst>
            </p:cNvPr>
            <p:cNvSpPr/>
            <p:nvPr/>
          </p:nvSpPr>
          <p:spPr>
            <a:xfrm rot="2700000">
              <a:off x="5958909" y="2193270"/>
              <a:ext cx="1723431" cy="1716991"/>
            </a:xfrm>
            <a:custGeom>
              <a:avLst/>
              <a:gdLst>
                <a:gd name="connsiteX0" fmla="*/ 455043 w 1723431"/>
                <a:gd name="connsiteY0" fmla="*/ 72148 h 1716991"/>
                <a:gd name="connsiteX1" fmla="*/ 568072 w 1723431"/>
                <a:gd name="connsiteY1" fmla="*/ 4028 h 1716991"/>
                <a:gd name="connsiteX2" fmla="*/ 608028 w 1723431"/>
                <a:gd name="connsiteY2" fmla="*/ 0 h 1716991"/>
                <a:gd name="connsiteX3" fmla="*/ 1523502 w 1723431"/>
                <a:gd name="connsiteY3" fmla="*/ 1 h 1716991"/>
                <a:gd name="connsiteX4" fmla="*/ 1717732 w 1723431"/>
                <a:gd name="connsiteY4" fmla="*/ 158303 h 1716991"/>
                <a:gd name="connsiteX5" fmla="*/ 1717859 w 1723431"/>
                <a:gd name="connsiteY5" fmla="*/ 159564 h 1716991"/>
                <a:gd name="connsiteX6" fmla="*/ 1719404 w 1723431"/>
                <a:gd name="connsiteY6" fmla="*/ 164538 h 1716991"/>
                <a:gd name="connsiteX7" fmla="*/ 1723431 w 1723431"/>
                <a:gd name="connsiteY7" fmla="*/ 204494 h 1716991"/>
                <a:gd name="connsiteX8" fmla="*/ 1723431 w 1723431"/>
                <a:gd name="connsiteY8" fmla="*/ 1119968 h 1716991"/>
                <a:gd name="connsiteX9" fmla="*/ 1525173 w 1723431"/>
                <a:gd name="connsiteY9" fmla="*/ 1318226 h 1716991"/>
                <a:gd name="connsiteX10" fmla="*/ 1384983 w 1723431"/>
                <a:gd name="connsiteY10" fmla="*/ 1260157 h 1716991"/>
                <a:gd name="connsiteX11" fmla="*/ 1376492 w 1723431"/>
                <a:gd name="connsiteY11" fmla="*/ 1249866 h 1716991"/>
                <a:gd name="connsiteX12" fmla="*/ 1375540 w 1723431"/>
                <a:gd name="connsiteY12" fmla="*/ 1249088 h 1716991"/>
                <a:gd name="connsiteX13" fmla="*/ 1269469 w 1723431"/>
                <a:gd name="connsiteY13" fmla="*/ 1143017 h 1716991"/>
                <a:gd name="connsiteX14" fmla="*/ 795448 w 1723431"/>
                <a:gd name="connsiteY14" fmla="*/ 1617038 h 1716991"/>
                <a:gd name="connsiteX15" fmla="*/ 636611 w 1723431"/>
                <a:gd name="connsiteY15" fmla="*/ 1715459 h 1716991"/>
                <a:gd name="connsiteX16" fmla="*/ 505408 w 1723431"/>
                <a:gd name="connsiteY16" fmla="*/ 1584256 h 1716991"/>
                <a:gd name="connsiteX17" fmla="*/ 505408 w 1723431"/>
                <a:gd name="connsiteY17" fmla="*/ 1212365 h 1716991"/>
                <a:gd name="connsiteX18" fmla="*/ 133517 w 1723431"/>
                <a:gd name="connsiteY18" fmla="*/ 1212365 h 1716991"/>
                <a:gd name="connsiteX19" fmla="*/ 2314 w 1723431"/>
                <a:gd name="connsiteY19" fmla="*/ 1081162 h 1716991"/>
                <a:gd name="connsiteX20" fmla="*/ 98665 w 1723431"/>
                <a:gd name="connsiteY20" fmla="*/ 920256 h 1716991"/>
                <a:gd name="connsiteX21" fmla="*/ 572686 w 1723431"/>
                <a:gd name="connsiteY21" fmla="*/ 446235 h 1716991"/>
                <a:gd name="connsiteX22" fmla="*/ 473014 w 1723431"/>
                <a:gd name="connsiteY22" fmla="*/ 346563 h 1716991"/>
                <a:gd name="connsiteX23" fmla="*/ 447609 w 1723431"/>
                <a:gd name="connsiteY23" fmla="*/ 315462 h 1716991"/>
                <a:gd name="connsiteX24" fmla="*/ 445386 w 1723431"/>
                <a:gd name="connsiteY24" fmla="*/ 311236 h 1716991"/>
                <a:gd name="connsiteX25" fmla="*/ 443629 w 1723431"/>
                <a:gd name="connsiteY25" fmla="*/ 309107 h 1716991"/>
                <a:gd name="connsiteX26" fmla="*/ 409770 w 1723431"/>
                <a:gd name="connsiteY26" fmla="*/ 198258 h 1716991"/>
                <a:gd name="connsiteX27" fmla="*/ 455043 w 1723431"/>
                <a:gd name="connsiteY27" fmla="*/ 72148 h 171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3431" h="1716991">
                  <a:moveTo>
                    <a:pt x="455043" y="72148"/>
                  </a:moveTo>
                  <a:cubicBezTo>
                    <a:pt x="483325" y="37878"/>
                    <a:pt x="522901" y="13272"/>
                    <a:pt x="568072" y="4028"/>
                  </a:cubicBezTo>
                  <a:cubicBezTo>
                    <a:pt x="580978" y="1388"/>
                    <a:pt x="594341" y="1"/>
                    <a:pt x="608028" y="0"/>
                  </a:cubicBezTo>
                  <a:lnTo>
                    <a:pt x="1523502" y="1"/>
                  </a:lnTo>
                  <a:cubicBezTo>
                    <a:pt x="1619310" y="0"/>
                    <a:pt x="1699246" y="67960"/>
                    <a:pt x="1717732" y="158303"/>
                  </a:cubicBezTo>
                  <a:lnTo>
                    <a:pt x="1717859" y="159564"/>
                  </a:lnTo>
                  <a:lnTo>
                    <a:pt x="1719404" y="164538"/>
                  </a:lnTo>
                  <a:cubicBezTo>
                    <a:pt x="1722044" y="177444"/>
                    <a:pt x="1723431" y="190806"/>
                    <a:pt x="1723431" y="204494"/>
                  </a:cubicBezTo>
                  <a:lnTo>
                    <a:pt x="1723431" y="1119968"/>
                  </a:lnTo>
                  <a:cubicBezTo>
                    <a:pt x="1723431" y="1229462"/>
                    <a:pt x="1634668" y="1318226"/>
                    <a:pt x="1525173" y="1318226"/>
                  </a:cubicBezTo>
                  <a:cubicBezTo>
                    <a:pt x="1470426" y="1318226"/>
                    <a:pt x="1420861" y="1296035"/>
                    <a:pt x="1384983" y="1260157"/>
                  </a:cubicBezTo>
                  <a:lnTo>
                    <a:pt x="1376492" y="1249866"/>
                  </a:lnTo>
                  <a:lnTo>
                    <a:pt x="1375540" y="1249088"/>
                  </a:lnTo>
                  <a:lnTo>
                    <a:pt x="1269469" y="1143017"/>
                  </a:lnTo>
                  <a:lnTo>
                    <a:pt x="795448" y="1617038"/>
                  </a:lnTo>
                  <a:cubicBezTo>
                    <a:pt x="753387" y="1665084"/>
                    <a:pt x="709151" y="1702246"/>
                    <a:pt x="636611" y="1715459"/>
                  </a:cubicBezTo>
                  <a:cubicBezTo>
                    <a:pt x="565323" y="1728444"/>
                    <a:pt x="505408" y="1656717"/>
                    <a:pt x="505408" y="1584256"/>
                  </a:cubicBezTo>
                  <a:lnTo>
                    <a:pt x="505408" y="1212365"/>
                  </a:lnTo>
                  <a:lnTo>
                    <a:pt x="133517" y="1212365"/>
                  </a:lnTo>
                  <a:cubicBezTo>
                    <a:pt x="61055" y="1212365"/>
                    <a:pt x="2314" y="1153623"/>
                    <a:pt x="2314" y="1081162"/>
                  </a:cubicBezTo>
                  <a:cubicBezTo>
                    <a:pt x="-3495" y="1032477"/>
                    <a:pt x="-6519" y="1036199"/>
                    <a:pt x="98665" y="920256"/>
                  </a:cubicBezTo>
                  <a:lnTo>
                    <a:pt x="572686" y="446235"/>
                  </a:lnTo>
                  <a:lnTo>
                    <a:pt x="473014" y="346563"/>
                  </a:lnTo>
                  <a:cubicBezTo>
                    <a:pt x="463336" y="336885"/>
                    <a:pt x="454868" y="326455"/>
                    <a:pt x="447609" y="315462"/>
                  </a:cubicBezTo>
                  <a:lnTo>
                    <a:pt x="445386" y="311236"/>
                  </a:lnTo>
                  <a:lnTo>
                    <a:pt x="443629" y="309107"/>
                  </a:lnTo>
                  <a:cubicBezTo>
                    <a:pt x="422252" y="277464"/>
                    <a:pt x="409770" y="239319"/>
                    <a:pt x="409770" y="198258"/>
                  </a:cubicBezTo>
                  <a:cubicBezTo>
                    <a:pt x="409770" y="150355"/>
                    <a:pt x="426760" y="106419"/>
                    <a:pt x="455043" y="72148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6003AE-E7AF-480D-AAD0-08463D7C93AF}"/>
                </a:ext>
              </a:extLst>
            </p:cNvPr>
            <p:cNvSpPr/>
            <p:nvPr/>
          </p:nvSpPr>
          <p:spPr>
            <a:xfrm rot="2700000">
              <a:off x="4436656" y="2193268"/>
              <a:ext cx="1723431" cy="1716991"/>
            </a:xfrm>
            <a:custGeom>
              <a:avLst/>
              <a:gdLst>
                <a:gd name="connsiteX0" fmla="*/ 455043 w 1723431"/>
                <a:gd name="connsiteY0" fmla="*/ 72148 h 1716991"/>
                <a:gd name="connsiteX1" fmla="*/ 568072 w 1723431"/>
                <a:gd name="connsiteY1" fmla="*/ 4028 h 1716991"/>
                <a:gd name="connsiteX2" fmla="*/ 608028 w 1723431"/>
                <a:gd name="connsiteY2" fmla="*/ 0 h 1716991"/>
                <a:gd name="connsiteX3" fmla="*/ 1523502 w 1723431"/>
                <a:gd name="connsiteY3" fmla="*/ 1 h 1716991"/>
                <a:gd name="connsiteX4" fmla="*/ 1717732 w 1723431"/>
                <a:gd name="connsiteY4" fmla="*/ 158303 h 1716991"/>
                <a:gd name="connsiteX5" fmla="*/ 1717859 w 1723431"/>
                <a:gd name="connsiteY5" fmla="*/ 159564 h 1716991"/>
                <a:gd name="connsiteX6" fmla="*/ 1719404 w 1723431"/>
                <a:gd name="connsiteY6" fmla="*/ 164538 h 1716991"/>
                <a:gd name="connsiteX7" fmla="*/ 1723431 w 1723431"/>
                <a:gd name="connsiteY7" fmla="*/ 204494 h 1716991"/>
                <a:gd name="connsiteX8" fmla="*/ 1723431 w 1723431"/>
                <a:gd name="connsiteY8" fmla="*/ 1119968 h 1716991"/>
                <a:gd name="connsiteX9" fmla="*/ 1525173 w 1723431"/>
                <a:gd name="connsiteY9" fmla="*/ 1318226 h 1716991"/>
                <a:gd name="connsiteX10" fmla="*/ 1384983 w 1723431"/>
                <a:gd name="connsiteY10" fmla="*/ 1260157 h 1716991"/>
                <a:gd name="connsiteX11" fmla="*/ 1376492 w 1723431"/>
                <a:gd name="connsiteY11" fmla="*/ 1249866 h 1716991"/>
                <a:gd name="connsiteX12" fmla="*/ 1375540 w 1723431"/>
                <a:gd name="connsiteY12" fmla="*/ 1249088 h 1716991"/>
                <a:gd name="connsiteX13" fmla="*/ 1269469 w 1723431"/>
                <a:gd name="connsiteY13" fmla="*/ 1143017 h 1716991"/>
                <a:gd name="connsiteX14" fmla="*/ 795448 w 1723431"/>
                <a:gd name="connsiteY14" fmla="*/ 1617038 h 1716991"/>
                <a:gd name="connsiteX15" fmla="*/ 636611 w 1723431"/>
                <a:gd name="connsiteY15" fmla="*/ 1715459 h 1716991"/>
                <a:gd name="connsiteX16" fmla="*/ 505408 w 1723431"/>
                <a:gd name="connsiteY16" fmla="*/ 1584256 h 1716991"/>
                <a:gd name="connsiteX17" fmla="*/ 505408 w 1723431"/>
                <a:gd name="connsiteY17" fmla="*/ 1212365 h 1716991"/>
                <a:gd name="connsiteX18" fmla="*/ 133517 w 1723431"/>
                <a:gd name="connsiteY18" fmla="*/ 1212365 h 1716991"/>
                <a:gd name="connsiteX19" fmla="*/ 2314 w 1723431"/>
                <a:gd name="connsiteY19" fmla="*/ 1081162 h 1716991"/>
                <a:gd name="connsiteX20" fmla="*/ 98665 w 1723431"/>
                <a:gd name="connsiteY20" fmla="*/ 920256 h 1716991"/>
                <a:gd name="connsiteX21" fmla="*/ 572686 w 1723431"/>
                <a:gd name="connsiteY21" fmla="*/ 446235 h 1716991"/>
                <a:gd name="connsiteX22" fmla="*/ 473014 w 1723431"/>
                <a:gd name="connsiteY22" fmla="*/ 346563 h 1716991"/>
                <a:gd name="connsiteX23" fmla="*/ 447609 w 1723431"/>
                <a:gd name="connsiteY23" fmla="*/ 315462 h 1716991"/>
                <a:gd name="connsiteX24" fmla="*/ 445386 w 1723431"/>
                <a:gd name="connsiteY24" fmla="*/ 311236 h 1716991"/>
                <a:gd name="connsiteX25" fmla="*/ 443629 w 1723431"/>
                <a:gd name="connsiteY25" fmla="*/ 309107 h 1716991"/>
                <a:gd name="connsiteX26" fmla="*/ 409770 w 1723431"/>
                <a:gd name="connsiteY26" fmla="*/ 198258 h 1716991"/>
                <a:gd name="connsiteX27" fmla="*/ 455043 w 1723431"/>
                <a:gd name="connsiteY27" fmla="*/ 72148 h 171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3431" h="1716991">
                  <a:moveTo>
                    <a:pt x="455043" y="72148"/>
                  </a:moveTo>
                  <a:cubicBezTo>
                    <a:pt x="483325" y="37878"/>
                    <a:pt x="522901" y="13272"/>
                    <a:pt x="568072" y="4028"/>
                  </a:cubicBezTo>
                  <a:cubicBezTo>
                    <a:pt x="580978" y="1388"/>
                    <a:pt x="594341" y="1"/>
                    <a:pt x="608028" y="0"/>
                  </a:cubicBezTo>
                  <a:lnTo>
                    <a:pt x="1523502" y="1"/>
                  </a:lnTo>
                  <a:cubicBezTo>
                    <a:pt x="1619310" y="0"/>
                    <a:pt x="1699246" y="67960"/>
                    <a:pt x="1717732" y="158303"/>
                  </a:cubicBezTo>
                  <a:lnTo>
                    <a:pt x="1717859" y="159564"/>
                  </a:lnTo>
                  <a:lnTo>
                    <a:pt x="1719404" y="164538"/>
                  </a:lnTo>
                  <a:cubicBezTo>
                    <a:pt x="1722044" y="177444"/>
                    <a:pt x="1723431" y="190806"/>
                    <a:pt x="1723431" y="204494"/>
                  </a:cubicBezTo>
                  <a:lnTo>
                    <a:pt x="1723431" y="1119968"/>
                  </a:lnTo>
                  <a:cubicBezTo>
                    <a:pt x="1723431" y="1229462"/>
                    <a:pt x="1634668" y="1318226"/>
                    <a:pt x="1525173" y="1318226"/>
                  </a:cubicBezTo>
                  <a:cubicBezTo>
                    <a:pt x="1470426" y="1318226"/>
                    <a:pt x="1420861" y="1296035"/>
                    <a:pt x="1384983" y="1260157"/>
                  </a:cubicBezTo>
                  <a:lnTo>
                    <a:pt x="1376492" y="1249866"/>
                  </a:lnTo>
                  <a:lnTo>
                    <a:pt x="1375540" y="1249088"/>
                  </a:lnTo>
                  <a:lnTo>
                    <a:pt x="1269469" y="1143017"/>
                  </a:lnTo>
                  <a:lnTo>
                    <a:pt x="795448" y="1617038"/>
                  </a:lnTo>
                  <a:cubicBezTo>
                    <a:pt x="753387" y="1665084"/>
                    <a:pt x="709151" y="1702246"/>
                    <a:pt x="636611" y="1715459"/>
                  </a:cubicBezTo>
                  <a:cubicBezTo>
                    <a:pt x="565323" y="1728444"/>
                    <a:pt x="505408" y="1656717"/>
                    <a:pt x="505408" y="1584256"/>
                  </a:cubicBezTo>
                  <a:lnTo>
                    <a:pt x="505408" y="1212365"/>
                  </a:lnTo>
                  <a:lnTo>
                    <a:pt x="133517" y="1212365"/>
                  </a:lnTo>
                  <a:cubicBezTo>
                    <a:pt x="61055" y="1212365"/>
                    <a:pt x="2314" y="1153623"/>
                    <a:pt x="2314" y="1081162"/>
                  </a:cubicBezTo>
                  <a:cubicBezTo>
                    <a:pt x="-3495" y="1032477"/>
                    <a:pt x="-6519" y="1036199"/>
                    <a:pt x="98665" y="920256"/>
                  </a:cubicBezTo>
                  <a:lnTo>
                    <a:pt x="572686" y="446235"/>
                  </a:lnTo>
                  <a:lnTo>
                    <a:pt x="473014" y="346563"/>
                  </a:lnTo>
                  <a:cubicBezTo>
                    <a:pt x="463336" y="336885"/>
                    <a:pt x="454868" y="326455"/>
                    <a:pt x="447609" y="315462"/>
                  </a:cubicBezTo>
                  <a:lnTo>
                    <a:pt x="445386" y="311236"/>
                  </a:lnTo>
                  <a:lnTo>
                    <a:pt x="443629" y="309107"/>
                  </a:lnTo>
                  <a:cubicBezTo>
                    <a:pt x="422252" y="277464"/>
                    <a:pt x="409770" y="239319"/>
                    <a:pt x="409770" y="198258"/>
                  </a:cubicBezTo>
                  <a:cubicBezTo>
                    <a:pt x="409770" y="150355"/>
                    <a:pt x="426760" y="106419"/>
                    <a:pt x="455043" y="72148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D5A8EB-6B64-4AFB-A761-054CC96A8984}"/>
                </a:ext>
              </a:extLst>
            </p:cNvPr>
            <p:cNvSpPr/>
            <p:nvPr/>
          </p:nvSpPr>
          <p:spPr>
            <a:xfrm rot="2700000">
              <a:off x="2914403" y="2193266"/>
              <a:ext cx="1723431" cy="1716991"/>
            </a:xfrm>
            <a:custGeom>
              <a:avLst/>
              <a:gdLst>
                <a:gd name="connsiteX0" fmla="*/ 455043 w 1723431"/>
                <a:gd name="connsiteY0" fmla="*/ 72148 h 1716991"/>
                <a:gd name="connsiteX1" fmla="*/ 568072 w 1723431"/>
                <a:gd name="connsiteY1" fmla="*/ 4028 h 1716991"/>
                <a:gd name="connsiteX2" fmla="*/ 608028 w 1723431"/>
                <a:gd name="connsiteY2" fmla="*/ 0 h 1716991"/>
                <a:gd name="connsiteX3" fmla="*/ 1523502 w 1723431"/>
                <a:gd name="connsiteY3" fmla="*/ 1 h 1716991"/>
                <a:gd name="connsiteX4" fmla="*/ 1717732 w 1723431"/>
                <a:gd name="connsiteY4" fmla="*/ 158303 h 1716991"/>
                <a:gd name="connsiteX5" fmla="*/ 1717859 w 1723431"/>
                <a:gd name="connsiteY5" fmla="*/ 159564 h 1716991"/>
                <a:gd name="connsiteX6" fmla="*/ 1719404 w 1723431"/>
                <a:gd name="connsiteY6" fmla="*/ 164538 h 1716991"/>
                <a:gd name="connsiteX7" fmla="*/ 1723431 w 1723431"/>
                <a:gd name="connsiteY7" fmla="*/ 204494 h 1716991"/>
                <a:gd name="connsiteX8" fmla="*/ 1723431 w 1723431"/>
                <a:gd name="connsiteY8" fmla="*/ 1119968 h 1716991"/>
                <a:gd name="connsiteX9" fmla="*/ 1525173 w 1723431"/>
                <a:gd name="connsiteY9" fmla="*/ 1318226 h 1716991"/>
                <a:gd name="connsiteX10" fmla="*/ 1384983 w 1723431"/>
                <a:gd name="connsiteY10" fmla="*/ 1260157 h 1716991"/>
                <a:gd name="connsiteX11" fmla="*/ 1376492 w 1723431"/>
                <a:gd name="connsiteY11" fmla="*/ 1249866 h 1716991"/>
                <a:gd name="connsiteX12" fmla="*/ 1375540 w 1723431"/>
                <a:gd name="connsiteY12" fmla="*/ 1249088 h 1716991"/>
                <a:gd name="connsiteX13" fmla="*/ 1269469 w 1723431"/>
                <a:gd name="connsiteY13" fmla="*/ 1143017 h 1716991"/>
                <a:gd name="connsiteX14" fmla="*/ 795448 w 1723431"/>
                <a:gd name="connsiteY14" fmla="*/ 1617038 h 1716991"/>
                <a:gd name="connsiteX15" fmla="*/ 636611 w 1723431"/>
                <a:gd name="connsiteY15" fmla="*/ 1715459 h 1716991"/>
                <a:gd name="connsiteX16" fmla="*/ 505408 w 1723431"/>
                <a:gd name="connsiteY16" fmla="*/ 1584256 h 1716991"/>
                <a:gd name="connsiteX17" fmla="*/ 505408 w 1723431"/>
                <a:gd name="connsiteY17" fmla="*/ 1212365 h 1716991"/>
                <a:gd name="connsiteX18" fmla="*/ 133517 w 1723431"/>
                <a:gd name="connsiteY18" fmla="*/ 1212365 h 1716991"/>
                <a:gd name="connsiteX19" fmla="*/ 2314 w 1723431"/>
                <a:gd name="connsiteY19" fmla="*/ 1081162 h 1716991"/>
                <a:gd name="connsiteX20" fmla="*/ 98665 w 1723431"/>
                <a:gd name="connsiteY20" fmla="*/ 920256 h 1716991"/>
                <a:gd name="connsiteX21" fmla="*/ 572686 w 1723431"/>
                <a:gd name="connsiteY21" fmla="*/ 446235 h 1716991"/>
                <a:gd name="connsiteX22" fmla="*/ 473014 w 1723431"/>
                <a:gd name="connsiteY22" fmla="*/ 346563 h 1716991"/>
                <a:gd name="connsiteX23" fmla="*/ 447609 w 1723431"/>
                <a:gd name="connsiteY23" fmla="*/ 315462 h 1716991"/>
                <a:gd name="connsiteX24" fmla="*/ 445386 w 1723431"/>
                <a:gd name="connsiteY24" fmla="*/ 311236 h 1716991"/>
                <a:gd name="connsiteX25" fmla="*/ 443629 w 1723431"/>
                <a:gd name="connsiteY25" fmla="*/ 309107 h 1716991"/>
                <a:gd name="connsiteX26" fmla="*/ 409770 w 1723431"/>
                <a:gd name="connsiteY26" fmla="*/ 198258 h 1716991"/>
                <a:gd name="connsiteX27" fmla="*/ 455043 w 1723431"/>
                <a:gd name="connsiteY27" fmla="*/ 72148 h 171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3431" h="1716991">
                  <a:moveTo>
                    <a:pt x="455043" y="72148"/>
                  </a:moveTo>
                  <a:cubicBezTo>
                    <a:pt x="483325" y="37878"/>
                    <a:pt x="522901" y="13272"/>
                    <a:pt x="568072" y="4028"/>
                  </a:cubicBezTo>
                  <a:cubicBezTo>
                    <a:pt x="580978" y="1388"/>
                    <a:pt x="594341" y="1"/>
                    <a:pt x="608028" y="0"/>
                  </a:cubicBezTo>
                  <a:lnTo>
                    <a:pt x="1523502" y="1"/>
                  </a:lnTo>
                  <a:cubicBezTo>
                    <a:pt x="1619310" y="0"/>
                    <a:pt x="1699246" y="67960"/>
                    <a:pt x="1717732" y="158303"/>
                  </a:cubicBezTo>
                  <a:lnTo>
                    <a:pt x="1717859" y="159564"/>
                  </a:lnTo>
                  <a:lnTo>
                    <a:pt x="1719404" y="164538"/>
                  </a:lnTo>
                  <a:cubicBezTo>
                    <a:pt x="1722044" y="177444"/>
                    <a:pt x="1723431" y="190806"/>
                    <a:pt x="1723431" y="204494"/>
                  </a:cubicBezTo>
                  <a:lnTo>
                    <a:pt x="1723431" y="1119968"/>
                  </a:lnTo>
                  <a:cubicBezTo>
                    <a:pt x="1723431" y="1229462"/>
                    <a:pt x="1634668" y="1318226"/>
                    <a:pt x="1525173" y="1318226"/>
                  </a:cubicBezTo>
                  <a:cubicBezTo>
                    <a:pt x="1470426" y="1318226"/>
                    <a:pt x="1420861" y="1296035"/>
                    <a:pt x="1384983" y="1260157"/>
                  </a:cubicBezTo>
                  <a:lnTo>
                    <a:pt x="1376492" y="1249866"/>
                  </a:lnTo>
                  <a:lnTo>
                    <a:pt x="1375540" y="1249088"/>
                  </a:lnTo>
                  <a:lnTo>
                    <a:pt x="1269469" y="1143017"/>
                  </a:lnTo>
                  <a:lnTo>
                    <a:pt x="795448" y="1617038"/>
                  </a:lnTo>
                  <a:cubicBezTo>
                    <a:pt x="753387" y="1665084"/>
                    <a:pt x="709151" y="1702246"/>
                    <a:pt x="636611" y="1715459"/>
                  </a:cubicBezTo>
                  <a:cubicBezTo>
                    <a:pt x="565323" y="1728444"/>
                    <a:pt x="505408" y="1656717"/>
                    <a:pt x="505408" y="1584256"/>
                  </a:cubicBezTo>
                  <a:lnTo>
                    <a:pt x="505408" y="1212365"/>
                  </a:lnTo>
                  <a:lnTo>
                    <a:pt x="133517" y="1212365"/>
                  </a:lnTo>
                  <a:cubicBezTo>
                    <a:pt x="61055" y="1212365"/>
                    <a:pt x="2314" y="1153623"/>
                    <a:pt x="2314" y="1081162"/>
                  </a:cubicBezTo>
                  <a:cubicBezTo>
                    <a:pt x="-3495" y="1032477"/>
                    <a:pt x="-6519" y="1036199"/>
                    <a:pt x="98665" y="920256"/>
                  </a:cubicBezTo>
                  <a:lnTo>
                    <a:pt x="572686" y="446235"/>
                  </a:lnTo>
                  <a:lnTo>
                    <a:pt x="473014" y="346563"/>
                  </a:lnTo>
                  <a:cubicBezTo>
                    <a:pt x="463336" y="336885"/>
                    <a:pt x="454868" y="326455"/>
                    <a:pt x="447609" y="315462"/>
                  </a:cubicBezTo>
                  <a:lnTo>
                    <a:pt x="445386" y="311236"/>
                  </a:lnTo>
                  <a:lnTo>
                    <a:pt x="443629" y="309107"/>
                  </a:lnTo>
                  <a:cubicBezTo>
                    <a:pt x="422252" y="277464"/>
                    <a:pt x="409770" y="239319"/>
                    <a:pt x="409770" y="198258"/>
                  </a:cubicBezTo>
                  <a:cubicBezTo>
                    <a:pt x="409770" y="150355"/>
                    <a:pt x="426760" y="106419"/>
                    <a:pt x="455043" y="72148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ro-RO" b="1" dirty="0"/>
              <a:t>CONCLUZII</a:t>
            </a:r>
            <a:endParaRPr lang="en-US" b="1" dirty="0"/>
          </a:p>
        </p:txBody>
      </p: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461273" y="3897424"/>
            <a:ext cx="11269454" cy="870503"/>
            <a:chOff x="3189316" y="5142646"/>
            <a:chExt cx="2736304" cy="8705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42646"/>
              <a:ext cx="2736304" cy="338554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Variabile cu semnificații statistice medii pozitive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58477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erviciile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pentru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consumatori</a:t>
              </a:r>
              <a:r>
                <a:rPr kumimoji="0" lang="ro-RO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energia</a:t>
              </a:r>
              <a:r>
                <a:rPr kumimoji="0" lang="ro-RO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alimentele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băuturile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și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tutunul</a:t>
              </a:r>
              <a:r>
                <a:rPr kumimoji="0" lang="ro-RO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materialele</a:t>
              </a:r>
              <a:r>
                <a:rPr kumimoji="0" lang="ro-RO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comerțul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cu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amănuntul</a:t>
              </a:r>
              <a:r>
                <a:rPr kumimoji="0" lang="ro-RO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serviciile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comunicații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461273" y="5132895"/>
            <a:ext cx="11107336" cy="870503"/>
            <a:chOff x="7040896" y="5142646"/>
            <a:chExt cx="2736304" cy="87050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42646"/>
              <a:ext cx="2736304" cy="338554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Variabile cu semnificații statistice medii negative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58477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ju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Doar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sectorul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automobilelor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și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pieselor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schimb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a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înregistrat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pentru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toate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variabilele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valori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negative,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iar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alte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4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industrii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au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înregistrat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câte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3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valori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negative.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73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731930"/>
            <a:ext cx="43313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Mul</a:t>
            </a:r>
            <a:r>
              <a:rPr lang="ro-RO" altLang="ko-KR" sz="48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țumesc</a:t>
            </a:r>
            <a:r>
              <a:rPr lang="ro-RO" altLang="ko-KR" sz="48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!</a:t>
            </a:r>
            <a:endParaRPr lang="ko-KR" altLang="en-US" sz="48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1517713" y="813497"/>
            <a:ext cx="331087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OBIECTIVUL LUCRĂRII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1517713" y="2265636"/>
            <a:ext cx="42841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6">
              <a:defRPr/>
            </a:pPr>
            <a:r>
              <a:rPr lang="ro-RO" altLang="ko-KR" sz="1600" dirty="0">
                <a:solidFill>
                  <a:prstClr val="white"/>
                </a:solidFill>
                <a:latin typeface="Arial"/>
                <a:cs typeface="Arial" pitchFamily="34" charset="0"/>
              </a:rPr>
              <a:t>Analiza </a:t>
            </a:r>
            <a:r>
              <a:rPr kumimoji="0" lang="ro-RO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legăturii dintre indicii de sentiment calculați de inteligența artificială (mai exact, algoritmii de </a:t>
            </a:r>
            <a:r>
              <a:rPr kumimoji="0" lang="ro-RO" altLang="ko-KR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machine</a:t>
            </a:r>
            <a:r>
              <a:rPr kumimoji="0" lang="ro-RO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ro-RO" altLang="ko-KR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learning</a:t>
            </a:r>
            <a:r>
              <a:rPr kumimoji="0" lang="ro-RO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ro-RO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ce sunt responsabili de evaluarea și clasificarea știrilor care apar în mass-media) și fluctuația prețurilor acțiunilor de pe piața bursieră.</a:t>
            </a:r>
          </a:p>
          <a:p>
            <a:pPr defTabSz="914286">
              <a:defRPr/>
            </a:pPr>
            <a:endParaRPr lang="ro-RO" sz="1600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defTabSz="914286">
              <a:defRPr/>
            </a:pPr>
            <a:r>
              <a:rPr lang="ro-RO" sz="1600" dirty="0">
                <a:solidFill>
                  <a:prstClr val="white"/>
                </a:solidFill>
                <a:cs typeface="Arial" pitchFamily="34" charset="0"/>
              </a:rPr>
              <a:t>Indicii de sentiment joacă un rol important în justificarea acțiunilor de ordin economic, sentimentele reprezentând „încarnarea modernă a așteptărilor legate de piețele financiare”. (</a:t>
            </a:r>
            <a:r>
              <a:rPr lang="ro-RO" sz="1600" dirty="0" err="1">
                <a:solidFill>
                  <a:prstClr val="white"/>
                </a:solidFill>
                <a:cs typeface="Arial" pitchFamily="34" charset="0"/>
              </a:rPr>
              <a:t>Araújo</a:t>
            </a:r>
            <a:r>
              <a:rPr lang="ro-RO" sz="1600" dirty="0">
                <a:solidFill>
                  <a:prstClr val="white"/>
                </a:solidFill>
                <a:cs typeface="Arial" pitchFamily="34" charset="0"/>
              </a:rPr>
              <a:t>, et al., 2018, p. 1139)</a:t>
            </a:r>
            <a:endParaRPr lang="en-US" sz="1600" dirty="0">
              <a:solidFill>
                <a:prstClr val="white"/>
              </a:solidFill>
              <a:cs typeface="Arial" pitchFamily="34" charset="0"/>
            </a:endParaRP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altLang="ko-KR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6" name="Graphic 421">
            <a:extLst>
              <a:ext uri="{FF2B5EF4-FFF2-40B4-BE49-F238E27FC236}">
                <a16:creationId xmlns:a16="http://schemas.microsoft.com/office/drawing/2014/main" id="{6D21EC2E-DC77-412C-AD65-BD44CDF85FB5}"/>
              </a:ext>
            </a:extLst>
          </p:cNvPr>
          <p:cNvGrpSpPr/>
          <p:nvPr/>
        </p:nvGrpSpPr>
        <p:grpSpPr>
          <a:xfrm flipH="1">
            <a:off x="7484324" y="1224322"/>
            <a:ext cx="2965313" cy="4944515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487726-6750-405C-A10E-433F49051A52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89F257-9094-4480-8BB9-D85DC78F60B4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86AAF50-D13D-41A1-9A12-3AA8BE7ECF97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9E9340-623E-438D-A970-4F8AB39AF8D4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321D6A4-7CCE-42C5-B3F1-DB4695A56A4E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C0B7AE-C1B5-4320-BE48-BB13D1C454B0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7BD20D-B0DA-499E-986B-6F1C4A404096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ABB7DB-E29B-41BE-A263-997D2E7EA3B0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DD990-C52F-432A-8B43-5E4BC7599DEA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BF8AF26-BFF3-4E8F-BA68-BCF6C4FEC5A6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C7C5292-D720-4078-94AE-63A7AE4D2683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987536-2AF5-49F1-A93A-D2F4BC13319E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72101B7-99BB-46EC-B03E-9DCAC1DD031B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4EA44F4-9DF5-48AF-940B-44FA4A1C317B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7120F5-E290-4E54-86A0-D1900BD58FE5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A9C20A1-27B1-4EF1-9822-48E3A8761F1F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C1E7F0C-632C-4C01-8CE9-9C331B9D423C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FB242C5-9B09-439E-85BC-0CD92A25897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B150983-D015-4EF9-9DE6-1D891067F5F7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129891F-109C-49CB-B754-CECD7E690DCC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2E1A039-12C5-4795-A1F9-82FA6A3DFC70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C1F350C-E49C-482B-9769-45AA4353B720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69AA4EA-39AB-4B84-895D-DF6A7A789C40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85DDADD-A1CE-4558-9588-B5C54CC32440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FC59EA-FEC4-4364-91C2-5202AB4BC2BB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ACB9211-1833-4907-A0E6-42FC037DF64F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49498E-5AC0-4778-AE08-3FD84A7A8641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92D4A5A-EC1E-47B1-BD39-624A636CB7E1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E7FAAA-BFE0-4BC7-94D9-5DE5732C089B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6927411-4066-4340-BF65-3206365844FE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58383E-8382-449E-A53E-5AD5596781E5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91E8D18-995B-4728-848A-366C4D3938F7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82ADAE-0DE8-4784-A200-216EDDA22125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FBA9C69-E6C9-423E-825E-986DE44F050F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F1C67B-286A-4671-BF9A-D47E786D2EB8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8ECA3B8-A9C0-4879-8E06-CEB0CAC79337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045564B-B656-4A53-A941-DF3185693B46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4BD2854-B50F-44BF-9292-ECC5D8EBF7B4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F84A49B-3B52-4A92-B30F-C3968F38789D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EB8C91B-A277-478E-9EE0-153C269AED8C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D6E6A2C-0D60-4754-A768-8F32CF36CFAC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A6532A3-CE14-45B4-8007-778622C1AD29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5A1AC09-B7EE-43A1-9A44-1623B8242382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4D36CC1-3274-40EF-B861-63AEC7492225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0B1E833-D43C-41E0-B93E-1194CFD41BF4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94444DA-FA6F-4893-B218-D8A21000E5A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39EBF35-8E91-452A-852A-420225DDDBB6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B79F12-AA48-4154-8B51-58778ABA3217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FD2425-5552-4DEE-AE27-EFF9A46A5405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DEB747D-BBCE-4C61-BAAF-E754E3516473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687F130-784F-423E-9663-A18949C8198D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4B72CB0-67BA-4E21-85B5-B62069DE09A6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FA6BC9C-2BE8-41A8-88AE-40CEE15E4EAD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6CFA3DD-A17C-477E-9393-D5135E3DEDC0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14F79D-E00C-4534-8CE4-B974D3E65D2B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ABD8B0-835A-4858-8A4C-BD15D1E333F7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D95A5C9-9380-410B-B186-6A61FD372CBF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19162BA-7AC8-4581-9521-284594C2C583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D7F4E40-2C81-489E-9AAC-8BFC206FF369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D3A7F78-FCCE-430D-A462-1B4E0B9DEF2B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7EFBDD1-4585-4C46-8052-08E18E897461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96B305A-D267-4AE9-8109-DDFB22BED29F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E1B965E-94E4-4215-B464-D2A7CF1FC6F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D392960-8CA4-4CEC-9A7D-FA7162B6BF1D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42369A4-CB8E-408A-B11A-B2E9497A6133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B9DC568-76F2-4341-ABC7-B4782C3590F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DCE4D95-6D81-4E61-8798-5BDC1AD71E6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CC29D2D-8EB6-4A62-963F-03E6EDF6ED52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D42A081-1C0B-495E-A622-3DF55FAB475A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AC025C3-6657-4887-996D-EF0B17A7BD99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3FFEDFB-C720-41EB-B0A0-801519B9CEEB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7BB785B-C068-4A67-B6D0-1EE00E0EB973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A59CD70-19DC-4057-B7A1-C519FB7CDE28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7D66A4B-7A84-45CF-929A-B17D988BC6D0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476E8E2-D2D2-4BE1-815B-DC717CD98A38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10BB77E-D9ED-48C7-8529-01A33212C171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B3A6AA1-9869-4BE9-9C17-03F4857E4EFB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33C993E-28E6-42AF-8BB4-CD85307759C1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B3BC3E8-49AD-4088-915A-7F199E930B86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DE39B93-51A9-4A69-9A6F-E91472FC92DE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C5AAFB0-D61C-44A7-A32F-C6B5581073E4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DC70AC4-C69B-4D24-9C85-749022BE1B0E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2A02014-FE4A-4245-9F76-F8672A6FE838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66AE310-76F2-4351-9056-1E8E350AE447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2610878-02E1-43F2-9133-28177CDCC8A3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293EDC3-6574-4AD0-8164-B25648B335BE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7E5FFFB-FD89-42B7-AF96-E90DFA28C881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CB627B2-3DD7-4856-AAEF-61F7FC3F0DB5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9A5120F-1C2D-4FC6-81E2-E160E0DD7F3D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241EEE7-9038-4BD1-9D9E-40E7D949AAC2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EA994F4-03E4-489F-A41D-F218D40CF458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AC4A2A-E488-4F90-A475-F60A10F1323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11B72E9-9398-4343-B985-BE882CF4E74B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DBFED6E-5ECD-4345-841B-07ACEAA967ED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015422B-4B21-41B2-B5F6-1DCD2BE4A87B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3D5998B-05BD-4BC4-AFC7-3A65C5A917A0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A6BF11C-AF89-4881-8A0A-4307FFF75C90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2B98EF2-704A-41ED-BD15-3BB0AAC0D41C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CE2E8C0-E31D-47D0-9A0F-2FC6CEA366B8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93941ED-4D63-41A2-95F0-2A38A1BE2C63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5989724-2511-4C40-9ABB-BA0FA64A7711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6B08967-459F-4D0C-9134-965F2A7B75F1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DF213AC-F9CF-48EF-B78D-2E5D9F5B5292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3CE7C40-B967-4F84-ACDF-99905C141486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D2DC0E1-8A76-4A45-9C00-85AA1F4043F3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B56A222-9DD5-4266-8FD6-B8D9BB0F0291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6F4FED8-17AF-4665-9D29-1222A7AD8C25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DD29946-9BDA-40AF-8212-019E647A8514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AE32DB-B4D4-4B79-A031-7426EE5E10B8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88D15C2-962C-448A-9BA9-FFA255BB8A62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0815D9C-B107-47FB-9E23-3993FA84EB20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EE429E9-0C05-457E-BB34-98B6092CA3F2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6B78B17-700F-4354-AD82-3B9A55D4B8E6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F0AEED6-6095-46BD-A581-76679E6218E5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D3A2C-4C30-47DA-A51D-07A2A100F959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081F7C9-5AF7-47C5-98C1-C1D67D202B43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648049A-22DF-4E91-9BFF-D1ABE7CE9D67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FB58CE7-79E4-4A18-87E0-F49E42728AC8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4170221-A747-4AE4-B716-001B61EA161A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7449B4-C7DB-4234-A72E-1825696AC516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007BA-03C8-49B8-9527-C3469925B770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B56F84A-EBA9-4721-9758-C63AC7A81A6B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B527A08-F672-48E8-83AF-F524B040BEC0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FF74D25-950B-453E-97A6-3249C4908037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00DFED9-4293-46EE-897D-051DAF5E02F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209D02F-B36C-4A93-9FCC-5A400B500A2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D9DB2F6-4D7F-420C-A9B1-3C0543D9CBE7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0A84902-1D21-4CA9-BA78-E7502D7D617D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EA55510-A513-4236-9E80-6473490030CB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732770E-A30D-4871-B0F3-B9E57C6575A5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D87781F-A5B7-4DE4-8F72-599548A0A833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D027012-FFAA-4B65-BA44-450B14F44CAA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4C89B27-3008-476E-BE96-904F21214700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7212B35-FED2-445F-9349-AB8BEFA7F674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BED8D09-8BC8-490A-AD5D-DF33F8F52DB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15BD411-AA2C-4388-8FD6-9EFE7F8B8A13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06FF650-1347-4A69-9A63-D00F02EB2EBF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DECA870-C867-4AEA-81DA-D72837E332AC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E9D9867-C4DB-49C4-B94D-C48972B22A96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6767F91-43D0-4766-A3E4-A8A38C2C9FB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A77B41F-F5DB-441A-9CA3-D45860CD88C9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D837CCA-EF23-4191-8992-75AA40D0656A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258948-2282-45D2-914F-BEFD9C17ACBC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17A155D-5227-4169-BE8E-5EAA29F1ECE8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625AA02-E8B1-44CB-86C6-E6EE66158934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C50782E-91D0-45D7-ACDA-5B96ABB3D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11512"/>
            <a:ext cx="12192000" cy="686951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24952"/>
            <a:ext cx="6096000" cy="492443"/>
          </a:xfrm>
        </p:spPr>
        <p:txBody>
          <a:bodyPr/>
          <a:lstStyle/>
          <a:p>
            <a:r>
              <a:rPr lang="ro-RO" sz="2800" b="1" dirty="0">
                <a:solidFill>
                  <a:schemeClr val="tx1"/>
                </a:solidFill>
                <a:latin typeface="+mn-lt"/>
              </a:rPr>
              <a:t>TRASEUL LUCRĂRII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3" name="그룹 2">
            <a:extLst>
              <a:ext uri="{FF2B5EF4-FFF2-40B4-BE49-F238E27FC236}">
                <a16:creationId xmlns:a16="http://schemas.microsoft.com/office/drawing/2014/main" id="{E0F511DD-509E-4981-AE49-52C68B68922E}"/>
              </a:ext>
            </a:extLst>
          </p:cNvPr>
          <p:cNvGrpSpPr/>
          <p:nvPr/>
        </p:nvGrpSpPr>
        <p:grpSpPr>
          <a:xfrm>
            <a:off x="1930727" y="3407446"/>
            <a:ext cx="8330545" cy="746854"/>
            <a:chOff x="891037" y="3474607"/>
            <a:chExt cx="8330545" cy="746854"/>
          </a:xfrm>
          <a:solidFill>
            <a:schemeClr val="accent1">
              <a:lumMod val="75000"/>
            </a:schemeClr>
          </a:solidFill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F229F6-858E-4336-9F4F-805B607B857B}"/>
              </a:ext>
            </a:extLst>
          </p:cNvPr>
          <p:cNvGrpSpPr/>
          <p:nvPr/>
        </p:nvGrpSpPr>
        <p:grpSpPr>
          <a:xfrm>
            <a:off x="2371047" y="1121481"/>
            <a:ext cx="2083959" cy="2202259"/>
            <a:chOff x="656204" y="4080331"/>
            <a:chExt cx="1909944" cy="220225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CCA43B-693C-42A6-95DC-E73BF954CF87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Studierea trăsăturilor inteligenței artificiale și a tehnologiilor care extrag sentimente; cercetarea corelației mass media-dinamica pieței bursiere în literatura de specialitate.  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D3EBB0-C8C4-4007-876A-1D2AAC9F879F}"/>
                </a:ext>
              </a:extLst>
            </p:cNvPr>
            <p:cNvSpPr txBox="1"/>
            <p:nvPr/>
          </p:nvSpPr>
          <p:spPr>
            <a:xfrm>
              <a:off x="656204" y="4080331"/>
              <a:ext cx="1824474" cy="677108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87ADDB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Revizia literaturii</a:t>
              </a:r>
              <a:endPara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87ADDB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9276F9-2464-427B-8797-18583A740472}"/>
              </a:ext>
            </a:extLst>
          </p:cNvPr>
          <p:cNvGrpSpPr/>
          <p:nvPr/>
        </p:nvGrpSpPr>
        <p:grpSpPr>
          <a:xfrm>
            <a:off x="4361749" y="4262280"/>
            <a:ext cx="2073432" cy="2281680"/>
            <a:chOff x="731302" y="4139408"/>
            <a:chExt cx="1900296" cy="176014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6E5E0F-664B-45AA-9A5A-AF69FF8DBA55}"/>
                </a:ext>
              </a:extLst>
            </p:cNvPr>
            <p:cNvSpPr txBox="1"/>
            <p:nvPr/>
          </p:nvSpPr>
          <p:spPr>
            <a:xfrm>
              <a:off x="816772" y="4973589"/>
              <a:ext cx="1814826" cy="92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Variabilele analizate au fost extrase de pe platforma </a:t>
              </a:r>
              <a:r>
                <a:rPr kumimoji="0" lang="ro-RO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Bloomberg</a:t>
              </a:r>
              <a:r>
                <a:rPr kumimoji="0" lang="ro-RO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, pentru 5 ani (1289 de observații pentru fiecare variabilă în parte).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BD466-0F65-4475-AE02-88CA95D3B52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101566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87ADDB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Extragerea și prelucrarea datelor</a:t>
              </a:r>
              <a:endPara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87ADDB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28C085-9289-4873-BAAD-F43595F520AF}"/>
              </a:ext>
            </a:extLst>
          </p:cNvPr>
          <p:cNvGrpSpPr/>
          <p:nvPr/>
        </p:nvGrpSpPr>
        <p:grpSpPr>
          <a:xfrm>
            <a:off x="6267115" y="1127310"/>
            <a:ext cx="2022578" cy="2182558"/>
            <a:chOff x="731504" y="4184986"/>
            <a:chExt cx="1882308" cy="218255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380179-6E10-4D33-86E1-3F3407701D88}"/>
                </a:ext>
              </a:extLst>
            </p:cNvPr>
            <p:cNvSpPr txBox="1"/>
            <p:nvPr/>
          </p:nvSpPr>
          <p:spPr>
            <a:xfrm>
              <a:off x="798986" y="4982549"/>
              <a:ext cx="18148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Calcularea randamentelor logaritmice, a regresiilor liniare, a abaterilor standard și a mediilor T-stat pentru fiecare industrie și fiecare variabilă analizată.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122F41-A8DF-43C9-A219-D66A180E50D3}"/>
                </a:ext>
              </a:extLst>
            </p:cNvPr>
            <p:cNvSpPr txBox="1"/>
            <p:nvPr/>
          </p:nvSpPr>
          <p:spPr>
            <a:xfrm>
              <a:off x="731504" y="4184986"/>
              <a:ext cx="1824474" cy="677108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87ADDB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Aplicarea metodologiei</a:t>
              </a:r>
              <a:endPara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87ADDB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87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8228474" y="4262280"/>
            <a:ext cx="2032798" cy="2549959"/>
            <a:chOff x="731302" y="4139408"/>
            <a:chExt cx="1891819" cy="207665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8B9D09-C535-4FE8-8C82-AD6D4942B1ED}"/>
                </a:ext>
              </a:extLst>
            </p:cNvPr>
            <p:cNvSpPr txBox="1"/>
            <p:nvPr/>
          </p:nvSpPr>
          <p:spPr>
            <a:xfrm>
              <a:off x="808295" y="5015729"/>
              <a:ext cx="18148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Observarea industriilor care sunt cele mai dependente de apariția știrilor, dar și a celor în care legătura dintre variabile este inversă.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101566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87ADDB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Obținerea și interpretarea rezultatelor</a:t>
              </a:r>
              <a:endPara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87ADDB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2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1283563" y="578802"/>
            <a:ext cx="9624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1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„SENTIMENT ANALYSIS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”</a:t>
            </a:r>
            <a:r>
              <a:rPr kumimoji="0" lang="ro-RO" sz="3200" b="1" i="1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 &amp; </a:t>
            </a:r>
            <a:r>
              <a:rPr lang="ro-RO" sz="3200" b="1" i="1" dirty="0">
                <a:solidFill>
                  <a:srgbClr val="F77660"/>
                </a:solidFill>
                <a:latin typeface="Arial"/>
              </a:rPr>
              <a:t>„</a:t>
            </a:r>
            <a:r>
              <a:rPr kumimoji="0" lang="ro-RO" sz="3200" b="1" i="1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NEWS ANALYSIS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D343B-72B5-48B4-ADA7-8C6BC463866C}"/>
              </a:ext>
            </a:extLst>
          </p:cNvPr>
          <p:cNvSpPr txBox="1"/>
          <p:nvPr/>
        </p:nvSpPr>
        <p:spPr>
          <a:xfrm>
            <a:off x="894548" y="1802059"/>
            <a:ext cx="25848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dezvoltarea internetului și a tehnologiei;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importantă atât pentru utilizatorii de rând, cât și pentru firme</a:t>
            </a:r>
            <a:r>
              <a:rPr lang="ro-RO" sz="1400" dirty="0">
                <a:solidFill>
                  <a:prstClr val="black"/>
                </a:solidFill>
                <a:latin typeface="Arial"/>
              </a:rPr>
              <a:t>;</a:t>
            </a: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o-RO" sz="1400" dirty="0" err="1">
                <a:solidFill>
                  <a:prstClr val="black"/>
                </a:solidFill>
                <a:latin typeface="Arial"/>
              </a:rPr>
              <a:t>Bannister</a:t>
            </a:r>
            <a:r>
              <a:rPr lang="ro-RO" sz="1400" dirty="0">
                <a:solidFill>
                  <a:prstClr val="black"/>
                </a:solidFill>
                <a:latin typeface="Arial"/>
              </a:rPr>
              <a:t>, 2018: </a:t>
            </a: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instrument util pentru monitorizarea rețelelor de socializare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;</a:t>
            </a: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lvl="0" indent="-342900" defTabSz="914286">
              <a:buFont typeface="Arial" panose="020B0604020202020204" pitchFamily="34" charset="0"/>
              <a:buChar char="•"/>
              <a:defRPr/>
            </a:pPr>
            <a:r>
              <a:rPr lang="ro-RO" sz="1400" dirty="0" err="1">
                <a:solidFill>
                  <a:prstClr val="black"/>
                </a:solidFill>
              </a:rPr>
              <a:t>Rouse</a:t>
            </a:r>
            <a:r>
              <a:rPr lang="ro-RO" sz="1400" dirty="0">
                <a:solidFill>
                  <a:prstClr val="black"/>
                </a:solidFill>
              </a:rPr>
              <a:t> &amp; Barber, 2019: a</a:t>
            </a:r>
            <a:r>
              <a:rPr kumimoji="0" lang="ro-RO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naliza</a:t>
            </a: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informațiilor din surse online, precum e-mail-uri, bloguri, forumuri, comentarii, rețele de socializare.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7F1D78-EC91-4F6D-8866-657E921AF281}"/>
              </a:ext>
            </a:extLst>
          </p:cNvPr>
          <p:cNvGrpSpPr/>
          <p:nvPr/>
        </p:nvGrpSpPr>
        <p:grpSpPr>
          <a:xfrm>
            <a:off x="4182210" y="2111959"/>
            <a:ext cx="3827577" cy="3350519"/>
            <a:chOff x="2228055" y="1971102"/>
            <a:chExt cx="4575969" cy="3618138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B81FF76-3590-4414-B71D-F7572463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0757C6-1DEF-4F8A-8514-9DE527839D4E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21" name="Rounded Rectangle 10">
                <a:extLst>
                  <a:ext uri="{FF2B5EF4-FFF2-40B4-BE49-F238E27FC236}">
                    <a16:creationId xmlns:a16="http://schemas.microsoft.com/office/drawing/2014/main" id="{3A2362DC-CCD0-40E4-84B2-6018E415DA8D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Rounded Rectangle 13">
                <a:extLst>
                  <a:ext uri="{FF2B5EF4-FFF2-40B4-BE49-F238E27FC236}">
                    <a16:creationId xmlns:a16="http://schemas.microsoft.com/office/drawing/2014/main" id="{94289EB5-436D-4A9E-AA23-40B9C88038CF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54B9892-875C-403C-8232-8474A4C0CB1F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EFCD017-EA48-4F1C-9AA6-F7422D2481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3771138-BCB7-438C-8754-A16EC2EECF69}"/>
              </a:ext>
            </a:extLst>
          </p:cNvPr>
          <p:cNvSpPr txBox="1"/>
          <p:nvPr/>
        </p:nvSpPr>
        <p:spPr>
          <a:xfrm>
            <a:off x="8712567" y="1802059"/>
            <a:ext cx="2462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utilizare actuală a analizei sentimentelor;</a:t>
            </a: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o-RO" sz="1400" dirty="0">
                <a:solidFill>
                  <a:prstClr val="black"/>
                </a:solidFill>
                <a:latin typeface="Arial"/>
              </a:rPr>
              <a:t>prin </a:t>
            </a:r>
            <a:r>
              <a:rPr lang="ro-RO" sz="1400" i="1" dirty="0">
                <a:solidFill>
                  <a:prstClr val="black"/>
                </a:solidFill>
                <a:latin typeface="Arial"/>
              </a:rPr>
              <a:t>NLP</a:t>
            </a:r>
            <a:r>
              <a:rPr lang="ro-RO" sz="1400" dirty="0">
                <a:solidFill>
                  <a:prstClr val="black"/>
                </a:solidFill>
                <a:latin typeface="Arial"/>
              </a:rPr>
              <a:t> și </a:t>
            </a:r>
            <a:r>
              <a:rPr lang="ro-RO" sz="1400" i="1" dirty="0">
                <a:solidFill>
                  <a:prstClr val="black"/>
                </a:solidFill>
                <a:latin typeface="Arial"/>
              </a:rPr>
              <a:t>ML</a:t>
            </a:r>
            <a:r>
              <a:rPr lang="ro-RO" sz="1400" dirty="0">
                <a:solidFill>
                  <a:prstClr val="black"/>
                </a:solidFill>
                <a:latin typeface="Arial"/>
              </a:rPr>
              <a:t>,</a:t>
            </a: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ro-RO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tool</a:t>
            </a: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-urile citesc in timp real știri și le acordă calificative</a:t>
            </a:r>
            <a:r>
              <a:rPr lang="ro-RO" sz="1400" dirty="0">
                <a:solidFill>
                  <a:prstClr val="black"/>
                </a:solidFill>
                <a:latin typeface="Arial"/>
              </a:rPr>
              <a:t>;</a:t>
            </a: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Refinitiv</a:t>
            </a: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 îmbunătățirea strategiilor de tranzacționare, identificarea de noi oportunități pe diverse piețe, sprijinirea luării unor decizii strategice și de gestionare a riscului, alocarea eficientă a activelor. </a:t>
            </a:r>
            <a:endParaRPr kumimoji="0" lang="ro-RO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z="2800" b="1" dirty="0">
                <a:solidFill>
                  <a:schemeClr val="accent4"/>
                </a:solidFill>
                <a:latin typeface="+mn-lt"/>
                <a:cs typeface="+mn-cs"/>
              </a:rPr>
              <a:t>APLICAȚIILE INTELIGENȚEI ARTIFICIALE ÎN ȘTIRILE FINANCIARE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81EEA1B5-1D38-4420-A9DE-45E5A8BA0416}"/>
              </a:ext>
            </a:extLst>
          </p:cNvPr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3CA7B09E-28AF-4F11-88F8-F0766F773F47}"/>
              </a:ext>
            </a:extLst>
          </p:cNvPr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28124-FDC5-48D5-A795-329FF9390275}"/>
              </a:ext>
            </a:extLst>
          </p:cNvPr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0A039C49-1406-4036-806F-61078BEBBED6}"/>
              </a:ext>
            </a:extLst>
          </p:cNvPr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296C-7FAB-40F2-ABD2-4FE8752ACAEB}"/>
              </a:ext>
            </a:extLst>
          </p:cNvPr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49965993-6B27-44B2-9947-F871735DDA7B}"/>
              </a:ext>
            </a:extLst>
          </p:cNvPr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FB687-2042-4ED0-A2B7-517039CDC280}"/>
              </a:ext>
            </a:extLst>
          </p:cNvPr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89D373A-BD51-44AE-9D05-6EACED8CDAE3}"/>
              </a:ext>
            </a:extLst>
          </p:cNvPr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A7BE8-026D-4158-AA25-C994F1DB9580}"/>
              </a:ext>
            </a:extLst>
          </p:cNvPr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C53719-0F0A-485A-9DD7-85D2C34B8359}"/>
              </a:ext>
            </a:extLst>
          </p:cNvPr>
          <p:cNvGrpSpPr/>
          <p:nvPr/>
        </p:nvGrpSpPr>
        <p:grpSpPr>
          <a:xfrm>
            <a:off x="917642" y="4466104"/>
            <a:ext cx="2991838" cy="1661994"/>
            <a:chOff x="3017859" y="4283314"/>
            <a:chExt cx="1823203" cy="16619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A63221-9C81-4CCA-A6CD-0CBD44904428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 pitchFamily="34" charset="0"/>
                </a:rPr>
                <a:t>Nivelul ridicat de pesimism prevede scăderea accentuată a prețurilor de pe piață, iar valorile neobișnuit de mari/de mici ale pesimismului conduc la un volum mare de tranzacționare.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E94122-CADB-4075-AAB1-749EE587F3BF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Rezultate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191F74-50BD-4943-AA52-9EC4C3A9CF90}"/>
              </a:ext>
            </a:extLst>
          </p:cNvPr>
          <p:cNvGrpSpPr/>
          <p:nvPr/>
        </p:nvGrpSpPr>
        <p:grpSpPr>
          <a:xfrm>
            <a:off x="916594" y="2107451"/>
            <a:ext cx="3063404" cy="1015663"/>
            <a:chOff x="3017859" y="4283314"/>
            <a:chExt cx="1866816" cy="1015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70737-A319-44DB-96AD-AA54651CA3B7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 pitchFamily="34" charset="0"/>
                </a:rPr>
                <a:t>Măsurarea cantitativă a interacțiunilor dintre mass media și bursa de valori </a:t>
              </a:r>
              <a:r>
                <a:rPr lang="ro-RO" altLang="ko-KR" sz="1400" dirty="0">
                  <a:latin typeface="Arial"/>
                  <a:cs typeface="Arial" pitchFamily="34" charset="0"/>
                </a:rPr>
                <a:t>(Wall Street Journal)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7F52-F02C-4DE5-A84C-369D4C652C24}"/>
                </a:ext>
              </a:extLst>
            </p:cNvPr>
            <p:cNvSpPr txBox="1"/>
            <p:nvPr/>
          </p:nvSpPr>
          <p:spPr>
            <a:xfrm>
              <a:off x="3017860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Metodologie și date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63F2E8-3C3C-4D8C-8E52-767EE2379546}"/>
              </a:ext>
            </a:extLst>
          </p:cNvPr>
          <p:cNvGrpSpPr/>
          <p:nvPr/>
        </p:nvGrpSpPr>
        <p:grpSpPr>
          <a:xfrm>
            <a:off x="8208369" y="4466104"/>
            <a:ext cx="3065985" cy="1661994"/>
            <a:chOff x="3037896" y="4283314"/>
            <a:chExt cx="1870812" cy="1661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CF570A-6D6A-4C66-9553-00D1FA444165}"/>
                </a:ext>
              </a:extLst>
            </p:cNvPr>
            <p:cNvSpPr txBox="1"/>
            <p:nvPr/>
          </p:nvSpPr>
          <p:spPr>
            <a:xfrm>
              <a:off x="3037896" y="4560313"/>
              <a:ext cx="1870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o-RO" altLang="ko-KR" sz="1400" dirty="0">
                  <a:latin typeface="Arial"/>
                  <a:cs typeface="Arial" pitchFamily="34" charset="0"/>
                </a:rPr>
                <a:t>Termenii negativi prezic câștiguri reduse, piața bursieră încorporând cu întârziere informațiile în prețurile bursei. Mass-media surprinde informații greu de cuantificat despre performanța firmelor</a:t>
              </a:r>
              <a:r>
                <a:rPr kumimoji="0" lang="ro-RO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.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B77215-9E34-4EE0-AC98-48A106D96440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Rezultate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09C1FA-0440-4305-AAB1-74913B4C7853}"/>
              </a:ext>
            </a:extLst>
          </p:cNvPr>
          <p:cNvGrpSpPr/>
          <p:nvPr/>
        </p:nvGrpSpPr>
        <p:grpSpPr>
          <a:xfrm>
            <a:off x="8208369" y="2111112"/>
            <a:ext cx="3065987" cy="1015663"/>
            <a:chOff x="3017858" y="4283314"/>
            <a:chExt cx="1870813" cy="10156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CEDDCB-71DE-4BEE-B4A9-78BE0BA2987F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o-RO" altLang="ko-KR" sz="1400" dirty="0">
                  <a:latin typeface="Arial"/>
                  <a:cs typeface="Arial" pitchFamily="34" charset="0"/>
                </a:rPr>
                <a:t>Analizarea</a:t>
              </a:r>
              <a:r>
                <a:rPr kumimoji="0" lang="ro-RO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lang="ro-RO" altLang="ko-KR" sz="1400" dirty="0">
                  <a:latin typeface="Arial"/>
                  <a:cs typeface="Arial" pitchFamily="34" charset="0"/>
                </a:rPr>
                <a:t>limbajului din știrile financiare pentru prezicerea câștigurilor și randamentul acțiunilor</a:t>
              </a:r>
              <a:endParaRPr lang="en-US" altLang="ko-KR" sz="1400" dirty="0"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FB504E-F980-4E31-97CE-D8D365FA7AC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Metodologie și date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690FE5-3F86-4223-8EF7-BF4A79E99F5E}"/>
              </a:ext>
            </a:extLst>
          </p:cNvPr>
          <p:cNvSpPr txBox="1"/>
          <p:nvPr/>
        </p:nvSpPr>
        <p:spPr>
          <a:xfrm>
            <a:off x="5217752" y="3277548"/>
            <a:ext cx="1781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PAUL C. </a:t>
            </a:r>
            <a:r>
              <a:rPr kumimoji="0" lang="ro-RO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Arial" pitchFamily="34" charset="0"/>
              </a:rPr>
              <a:t>TELOCK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77660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FC1040C4-5558-4069-8EB4-C19E72D15B13}"/>
              </a:ext>
            </a:extLst>
          </p:cNvPr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7064C1-DE03-43B8-8D80-37EEB5F3D14A}"/>
              </a:ext>
            </a:extLst>
          </p:cNvPr>
          <p:cNvGrpSpPr/>
          <p:nvPr/>
        </p:nvGrpSpPr>
        <p:grpSpPr>
          <a:xfrm>
            <a:off x="4475836" y="2152961"/>
            <a:ext cx="3170874" cy="3228874"/>
            <a:chOff x="2967709" y="2133532"/>
            <a:chExt cx="3170874" cy="322887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0C6B34-D9E3-4561-BF7A-9ACB42F8A4D5}"/>
                </a:ext>
              </a:extLst>
            </p:cNvPr>
            <p:cNvSpPr txBox="1"/>
            <p:nvPr/>
          </p:nvSpPr>
          <p:spPr>
            <a:xfrm rot="2979303">
              <a:off x="3838221" y="23659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2008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54DB71-3E48-4817-BE8D-D441412E8EEB}"/>
                </a:ext>
              </a:extLst>
            </p:cNvPr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2007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C3ABEB-9B4E-4D2D-83E9-1A450F00A779}"/>
                </a:ext>
              </a:extLst>
            </p:cNvPr>
            <p:cNvSpPr txBox="1"/>
            <p:nvPr/>
          </p:nvSpPr>
          <p:spPr>
            <a:xfrm rot="13500000">
              <a:off x="3043151" y="3294512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2007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076842-64B4-49A6-A5A9-809E5BAC4570}"/>
                </a:ext>
              </a:extLst>
            </p:cNvPr>
            <p:cNvSpPr txBox="1"/>
            <p:nvPr/>
          </p:nvSpPr>
          <p:spPr>
            <a:xfrm rot="8100000">
              <a:off x="3838222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2008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4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E4453-0948-4859-9269-7F0E6EC3474C}"/>
              </a:ext>
            </a:extLst>
          </p:cNvPr>
          <p:cNvSpPr txBox="1"/>
          <p:nvPr/>
        </p:nvSpPr>
        <p:spPr>
          <a:xfrm>
            <a:off x="352563" y="1419994"/>
            <a:ext cx="11486873" cy="313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r>
              <a:rPr lang="ro-RO" altLang="ko-KR" dirty="0" err="1">
                <a:solidFill>
                  <a:schemeClr val="tx1"/>
                </a:solidFill>
                <a:cs typeface="Arial" pitchFamily="34" charset="0"/>
              </a:rPr>
              <a:t>Schumaker</a:t>
            </a:r>
            <a:r>
              <a:rPr lang="ro-RO" altLang="ko-KR" dirty="0">
                <a:solidFill>
                  <a:schemeClr val="tx1"/>
                </a:solidFill>
                <a:cs typeface="Arial" pitchFamily="34" charset="0"/>
              </a:rPr>
              <a:t>, et al.: </a:t>
            </a:r>
            <a:r>
              <a:rPr kumimoji="0" lang="ro-RO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corelația dintre știrile financiare și fluctuațiile prețurilor bursiere, fiind pusă sub semnul întrebării și influența subiectivității în analiza știrilor;</a:t>
            </a: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endParaRPr kumimoji="0" lang="ro-RO" altLang="ko-K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r>
              <a:rPr lang="ro-RO" altLang="ko-KR" dirty="0">
                <a:solidFill>
                  <a:schemeClr val="tx1"/>
                </a:solidFill>
                <a:latin typeface="Arial"/>
                <a:cs typeface="Arial" pitchFamily="34" charset="0"/>
              </a:rPr>
              <a:t>50.9% prognozare în direcția prețurilor a articolelor subiective negative;</a:t>
            </a: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endParaRPr kumimoji="0" lang="ro-RO" altLang="ko-K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r>
              <a:rPr kumimoji="0" lang="ro-RO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 pitchFamily="34" charset="0"/>
              </a:rPr>
              <a:t>2.41% - 3.09% randamentul tranzacționărilor.</a:t>
            </a:r>
          </a:p>
          <a:p>
            <a:pPr marR="0" lvl="0" algn="just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Arial"/>
              <a:cs typeface="Arial" pitchFamily="34" charset="0"/>
            </a:endParaRP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r>
              <a:rPr lang="ro-RO" altLang="ko-KR" dirty="0" err="1">
                <a:solidFill>
                  <a:schemeClr val="tx1"/>
                </a:solidFill>
                <a:cs typeface="Arial" pitchFamily="34" charset="0"/>
              </a:rPr>
              <a:t>Araújo</a:t>
            </a:r>
            <a:r>
              <a:rPr lang="ro-RO" altLang="ko-KR" dirty="0">
                <a:solidFill>
                  <a:schemeClr val="tx1"/>
                </a:solidFill>
                <a:cs typeface="Arial" pitchFamily="34" charset="0"/>
              </a:rPr>
              <a:t>, et al.: influența sentimentelor asupra pieței bursiere din Brazilia și evoluția pieței în perioade de șocuri sau recesiuni;</a:t>
            </a: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endParaRPr lang="ro-RO" altLang="ko-KR" dirty="0">
              <a:solidFill>
                <a:schemeClr val="tx1"/>
              </a:solidFill>
              <a:cs typeface="Arial" pitchFamily="34" charset="0"/>
            </a:endParaRP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r>
              <a:rPr lang="ro-RO" altLang="ko-KR" dirty="0">
                <a:solidFill>
                  <a:schemeClr val="tx1"/>
                </a:solidFill>
                <a:cs typeface="Arial" pitchFamily="34" charset="0"/>
              </a:rPr>
              <a:t>Piețele financiare sunt mai capabile să influențeze știrile, și nu invers.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12E1A02-B2E6-4EE2-81CB-E426CEF355E2}"/>
              </a:ext>
            </a:extLst>
          </p:cNvPr>
          <p:cNvSpPr txBox="1">
            <a:spLocks/>
          </p:cNvSpPr>
          <p:nvPr/>
        </p:nvSpPr>
        <p:spPr>
          <a:xfrm>
            <a:off x="0" y="355421"/>
            <a:ext cx="12192000" cy="443569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APLICAȚIILE INTELIGENȚEI ARTIFICIALE ÎN ȘTIRILE FINANCIARE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C3F5E8-CAB3-4805-90F8-9A2BEFB910A6}"/>
              </a:ext>
            </a:extLst>
          </p:cNvPr>
          <p:cNvGrpSpPr/>
          <p:nvPr/>
        </p:nvGrpSpPr>
        <p:grpSpPr>
          <a:xfrm>
            <a:off x="10142809" y="3718678"/>
            <a:ext cx="1791525" cy="3139321"/>
            <a:chOff x="3832184" y="2000621"/>
            <a:chExt cx="2537664" cy="41159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D9F39D-75CD-4A88-A36F-5531C7552199}"/>
                </a:ext>
              </a:extLst>
            </p:cNvPr>
            <p:cNvGrpSpPr/>
            <p:nvPr/>
          </p:nvGrpSpPr>
          <p:grpSpPr>
            <a:xfrm flipH="1">
              <a:off x="5217892" y="4482968"/>
              <a:ext cx="524487" cy="1633625"/>
              <a:chOff x="4327928" y="4494196"/>
              <a:chExt cx="619256" cy="1928803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AC0E380-7670-4D32-B234-B32A4AA5D414}"/>
                  </a:ext>
                </a:extLst>
              </p:cNvPr>
              <p:cNvSpPr/>
              <p:nvPr/>
            </p:nvSpPr>
            <p:spPr>
              <a:xfrm>
                <a:off x="4327928" y="6164976"/>
                <a:ext cx="619256" cy="258023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EB1F33E-93F8-475A-8E19-3E4767D7AAEA}"/>
                  </a:ext>
                </a:extLst>
              </p:cNvPr>
              <p:cNvSpPr/>
              <p:nvPr/>
            </p:nvSpPr>
            <p:spPr>
              <a:xfrm rot="588051">
                <a:off x="4623839" y="4494196"/>
                <a:ext cx="217892" cy="768475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A30ED36-24CC-424E-B5CD-8E9F911B0986}"/>
                  </a:ext>
                </a:extLst>
              </p:cNvPr>
              <p:cNvSpPr/>
              <p:nvPr/>
            </p:nvSpPr>
            <p:spPr>
              <a:xfrm rot="20921205">
                <a:off x="4606985" y="5223974"/>
                <a:ext cx="217892" cy="844028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FB244E5-EC20-4217-B8AB-9250159CF9A8}"/>
                  </a:ext>
                </a:extLst>
              </p:cNvPr>
              <p:cNvSpPr/>
              <p:nvPr/>
            </p:nvSpPr>
            <p:spPr>
              <a:xfrm>
                <a:off x="4498455" y="5181431"/>
                <a:ext cx="290278" cy="258024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23D7E31-2832-4F2B-B194-DF31D1C2E353}"/>
                  </a:ext>
                </a:extLst>
              </p:cNvPr>
              <p:cNvSpPr/>
              <p:nvPr/>
            </p:nvSpPr>
            <p:spPr>
              <a:xfrm>
                <a:off x="4688096" y="6001129"/>
                <a:ext cx="231962" cy="206188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365B6F-897B-485D-8702-941038A75A94}"/>
                </a:ext>
              </a:extLst>
            </p:cNvPr>
            <p:cNvGrpSpPr/>
            <p:nvPr/>
          </p:nvGrpSpPr>
          <p:grpSpPr>
            <a:xfrm>
              <a:off x="4388356" y="4482968"/>
              <a:ext cx="524487" cy="1633625"/>
              <a:chOff x="4327928" y="4494196"/>
              <a:chExt cx="619256" cy="1928803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0C9DFFD-A112-435D-A9A2-54DFE7B5A978}"/>
                  </a:ext>
                </a:extLst>
              </p:cNvPr>
              <p:cNvSpPr/>
              <p:nvPr/>
            </p:nvSpPr>
            <p:spPr>
              <a:xfrm>
                <a:off x="4327928" y="6164976"/>
                <a:ext cx="619256" cy="258023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6B85749-373D-4B3D-A218-5E697F5DFFFB}"/>
                  </a:ext>
                </a:extLst>
              </p:cNvPr>
              <p:cNvSpPr/>
              <p:nvPr/>
            </p:nvSpPr>
            <p:spPr>
              <a:xfrm rot="588051">
                <a:off x="4623839" y="4494196"/>
                <a:ext cx="217892" cy="768475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93E5202-E51A-44B5-9A12-DBA736AFFFD8}"/>
                  </a:ext>
                </a:extLst>
              </p:cNvPr>
              <p:cNvSpPr/>
              <p:nvPr/>
            </p:nvSpPr>
            <p:spPr>
              <a:xfrm rot="20921205">
                <a:off x="4606985" y="5223974"/>
                <a:ext cx="217892" cy="844028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DFA9481-AD85-456C-B128-13EAB66FB4E7}"/>
                  </a:ext>
                </a:extLst>
              </p:cNvPr>
              <p:cNvSpPr/>
              <p:nvPr/>
            </p:nvSpPr>
            <p:spPr>
              <a:xfrm>
                <a:off x="4498455" y="5181431"/>
                <a:ext cx="290278" cy="258024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20F3265-6570-4B6C-B3F5-BC42EFC5511D}"/>
                  </a:ext>
                </a:extLst>
              </p:cNvPr>
              <p:cNvSpPr/>
              <p:nvPr/>
            </p:nvSpPr>
            <p:spPr>
              <a:xfrm>
                <a:off x="4688096" y="6001129"/>
                <a:ext cx="231962" cy="206188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F911D6-BE09-43E5-98AB-713B432CC9E7}"/>
                </a:ext>
              </a:extLst>
            </p:cNvPr>
            <p:cNvGrpSpPr/>
            <p:nvPr/>
          </p:nvGrpSpPr>
          <p:grpSpPr>
            <a:xfrm>
              <a:off x="3832184" y="2000621"/>
              <a:ext cx="2537664" cy="2676891"/>
              <a:chOff x="5369718" y="2746789"/>
              <a:chExt cx="1452563" cy="153225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080A06F-8B80-42F1-BAD2-F7FBE2AD172D}"/>
                  </a:ext>
                </a:extLst>
              </p:cNvPr>
              <p:cNvSpPr/>
              <p:nvPr/>
            </p:nvSpPr>
            <p:spPr>
              <a:xfrm>
                <a:off x="6075509" y="4015008"/>
                <a:ext cx="264037" cy="264037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1FC13BB-D0C8-4AC2-AB95-495609A64857}"/>
                  </a:ext>
                </a:extLst>
              </p:cNvPr>
              <p:cNvSpPr/>
              <p:nvPr/>
            </p:nvSpPr>
            <p:spPr>
              <a:xfrm>
                <a:off x="5820521" y="4015008"/>
                <a:ext cx="264037" cy="264037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E85E48D-1DE6-4F65-99C6-DEC8D9CD8F98}"/>
                  </a:ext>
                </a:extLst>
              </p:cNvPr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avLst/>
                <a:gdLst>
                  <a:gd name="connsiteX0" fmla="*/ 299046 w 333375"/>
                  <a:gd name="connsiteY0" fmla="*/ 7144 h 285750"/>
                  <a:gd name="connsiteX1" fmla="*/ 42823 w 333375"/>
                  <a:gd name="connsiteY1" fmla="*/ 103346 h 285750"/>
                  <a:gd name="connsiteX2" fmla="*/ 12343 w 333375"/>
                  <a:gd name="connsiteY2" fmla="*/ 273844 h 285750"/>
                  <a:gd name="connsiteX3" fmla="*/ 80923 w 333375"/>
                  <a:gd name="connsiteY3" fmla="*/ 270034 h 285750"/>
                  <a:gd name="connsiteX4" fmla="*/ 80923 w 333375"/>
                  <a:gd name="connsiteY4" fmla="*/ 279559 h 285750"/>
                  <a:gd name="connsiteX5" fmla="*/ 97116 w 333375"/>
                  <a:gd name="connsiteY5" fmla="*/ 147161 h 285750"/>
                  <a:gd name="connsiteX6" fmla="*/ 298093 w 333375"/>
                  <a:gd name="connsiteY6" fmla="*/ 77629 h 285750"/>
                  <a:gd name="connsiteX7" fmla="*/ 333336 w 333375"/>
                  <a:gd name="connsiteY7" fmla="*/ 42386 h 285750"/>
                  <a:gd name="connsiteX8" fmla="*/ 299046 w 333375"/>
                  <a:gd name="connsiteY8" fmla="*/ 7144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375" h="285750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0044DA0-F16E-4C27-A9D5-00E0A394766D}"/>
                  </a:ext>
                </a:extLst>
              </p:cNvPr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2F0FDF7-7AD0-4752-8D6E-77DFA2B7E1B0}"/>
                  </a:ext>
                </a:extLst>
              </p:cNvPr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avLst/>
                <a:gdLst>
                  <a:gd name="connsiteX0" fmla="*/ 203359 w 209550"/>
                  <a:gd name="connsiteY0" fmla="*/ 134167 h 171450"/>
                  <a:gd name="connsiteX1" fmla="*/ 203359 w 209550"/>
                  <a:gd name="connsiteY1" fmla="*/ 105592 h 171450"/>
                  <a:gd name="connsiteX2" fmla="*/ 95726 w 209550"/>
                  <a:gd name="connsiteY2" fmla="*/ 7485 h 171450"/>
                  <a:gd name="connsiteX3" fmla="*/ 7144 w 209550"/>
                  <a:gd name="connsiteY3" fmla="*/ 108450 h 171450"/>
                  <a:gd name="connsiteX4" fmla="*/ 7144 w 209550"/>
                  <a:gd name="connsiteY4" fmla="*/ 132263 h 171450"/>
                  <a:gd name="connsiteX5" fmla="*/ 39529 w 209550"/>
                  <a:gd name="connsiteY5" fmla="*/ 167505 h 171450"/>
                  <a:gd name="connsiteX6" fmla="*/ 74771 w 209550"/>
                  <a:gd name="connsiteY6" fmla="*/ 134167 h 171450"/>
                  <a:gd name="connsiteX7" fmla="*/ 74771 w 209550"/>
                  <a:gd name="connsiteY7" fmla="*/ 106545 h 171450"/>
                  <a:gd name="connsiteX8" fmla="*/ 99536 w 209550"/>
                  <a:gd name="connsiteY8" fmla="*/ 75112 h 171450"/>
                  <a:gd name="connsiteX9" fmla="*/ 135731 w 209550"/>
                  <a:gd name="connsiteY9" fmla="*/ 104640 h 171450"/>
                  <a:gd name="connsiteX10" fmla="*/ 135731 w 209550"/>
                  <a:gd name="connsiteY10" fmla="*/ 131310 h 171450"/>
                  <a:gd name="connsiteX11" fmla="*/ 163354 w 209550"/>
                  <a:gd name="connsiteY11" fmla="*/ 166553 h 171450"/>
                  <a:gd name="connsiteX12" fmla="*/ 203359 w 209550"/>
                  <a:gd name="connsiteY12" fmla="*/ 134167 h 171450"/>
                  <a:gd name="connsiteX13" fmla="*/ 123349 w 209550"/>
                  <a:gd name="connsiteY13" fmla="*/ 39870 h 171450"/>
                  <a:gd name="connsiteX14" fmla="*/ 103346 w 209550"/>
                  <a:gd name="connsiteY14" fmla="*/ 59872 h 171450"/>
                  <a:gd name="connsiteX15" fmla="*/ 83344 w 209550"/>
                  <a:gd name="connsiteY15" fmla="*/ 39870 h 171450"/>
                  <a:gd name="connsiteX16" fmla="*/ 103346 w 209550"/>
                  <a:gd name="connsiteY16" fmla="*/ 19867 h 171450"/>
                  <a:gd name="connsiteX17" fmla="*/ 123349 w 209550"/>
                  <a:gd name="connsiteY17" fmla="*/ 3987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B2D5C43-2A18-47A8-910F-90B766132781}"/>
                  </a:ext>
                </a:extLst>
              </p:cNvPr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avLst/>
                <a:gdLst>
                  <a:gd name="connsiteX0" fmla="*/ 41476 w 371475"/>
                  <a:gd name="connsiteY0" fmla="*/ 245269 h 247650"/>
                  <a:gd name="connsiteX1" fmla="*/ 326274 w 371475"/>
                  <a:gd name="connsiteY1" fmla="*/ 149066 h 247650"/>
                  <a:gd name="connsiteX2" fmla="*/ 366279 w 371475"/>
                  <a:gd name="connsiteY2" fmla="*/ 7144 h 247650"/>
                  <a:gd name="connsiteX3" fmla="*/ 297699 w 371475"/>
                  <a:gd name="connsiteY3" fmla="*/ 20479 h 247650"/>
                  <a:gd name="connsiteX4" fmla="*/ 297699 w 371475"/>
                  <a:gd name="connsiteY4" fmla="*/ 20479 h 247650"/>
                  <a:gd name="connsiteX5" fmla="*/ 271981 w 371475"/>
                  <a:gd name="connsiteY5" fmla="*/ 105251 h 247650"/>
                  <a:gd name="connsiteX6" fmla="*/ 42429 w 371475"/>
                  <a:gd name="connsiteY6" fmla="*/ 174784 h 247650"/>
                  <a:gd name="connsiteX7" fmla="*/ 7186 w 371475"/>
                  <a:gd name="connsiteY7" fmla="*/ 210026 h 247650"/>
                  <a:gd name="connsiteX8" fmla="*/ 41476 w 371475"/>
                  <a:gd name="connsiteY8" fmla="*/ 24526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247650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C192B43-E15F-4E56-A1E4-315E1ECD2A88}"/>
                  </a:ext>
                </a:extLst>
              </p:cNvPr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avLst/>
                <a:gdLst>
                  <a:gd name="connsiteX0" fmla="*/ 7144 w 85725"/>
                  <a:gd name="connsiteY0" fmla="*/ 21431 h 76200"/>
                  <a:gd name="connsiteX1" fmla="*/ 37624 w 85725"/>
                  <a:gd name="connsiteY1" fmla="*/ 7144 h 76200"/>
                  <a:gd name="connsiteX2" fmla="*/ 51911 w 85725"/>
                  <a:gd name="connsiteY2" fmla="*/ 7144 h 76200"/>
                  <a:gd name="connsiteX3" fmla="*/ 82391 w 85725"/>
                  <a:gd name="connsiteY3" fmla="*/ 21431 h 76200"/>
                  <a:gd name="connsiteX4" fmla="*/ 82391 w 85725"/>
                  <a:gd name="connsiteY4" fmla="*/ 60484 h 76200"/>
                  <a:gd name="connsiteX5" fmla="*/ 51911 w 85725"/>
                  <a:gd name="connsiteY5" fmla="*/ 74771 h 76200"/>
                  <a:gd name="connsiteX6" fmla="*/ 37624 w 85725"/>
                  <a:gd name="connsiteY6" fmla="*/ 74771 h 76200"/>
                  <a:gd name="connsiteX7" fmla="*/ 7144 w 85725"/>
                  <a:gd name="connsiteY7" fmla="*/ 60484 h 76200"/>
                  <a:gd name="connsiteX8" fmla="*/ 7144 w 85725"/>
                  <a:gd name="connsiteY8" fmla="*/ 2143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7EB6482-BF11-4DCC-9044-66F9D58A5774}"/>
                  </a:ext>
                </a:extLst>
              </p:cNvPr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avLst/>
                <a:gdLst>
                  <a:gd name="connsiteX0" fmla="*/ 7144 w 209550"/>
                  <a:gd name="connsiteY0" fmla="*/ 40524 h 171450"/>
                  <a:gd name="connsiteX1" fmla="*/ 7144 w 209550"/>
                  <a:gd name="connsiteY1" fmla="*/ 69099 h 171450"/>
                  <a:gd name="connsiteX2" fmla="*/ 114776 w 209550"/>
                  <a:gd name="connsiteY2" fmla="*/ 167206 h 171450"/>
                  <a:gd name="connsiteX3" fmla="*/ 203359 w 209550"/>
                  <a:gd name="connsiteY3" fmla="*/ 66241 h 171450"/>
                  <a:gd name="connsiteX4" fmla="*/ 203359 w 209550"/>
                  <a:gd name="connsiteY4" fmla="*/ 42429 h 171450"/>
                  <a:gd name="connsiteX5" fmla="*/ 170974 w 209550"/>
                  <a:gd name="connsiteY5" fmla="*/ 7186 h 171450"/>
                  <a:gd name="connsiteX6" fmla="*/ 135731 w 209550"/>
                  <a:gd name="connsiteY6" fmla="*/ 40524 h 171450"/>
                  <a:gd name="connsiteX7" fmla="*/ 135731 w 209550"/>
                  <a:gd name="connsiteY7" fmla="*/ 68146 h 171450"/>
                  <a:gd name="connsiteX8" fmla="*/ 110966 w 209550"/>
                  <a:gd name="connsiteY8" fmla="*/ 99579 h 171450"/>
                  <a:gd name="connsiteX9" fmla="*/ 74771 w 209550"/>
                  <a:gd name="connsiteY9" fmla="*/ 70051 h 171450"/>
                  <a:gd name="connsiteX10" fmla="*/ 74771 w 209550"/>
                  <a:gd name="connsiteY10" fmla="*/ 43381 h 171450"/>
                  <a:gd name="connsiteX11" fmla="*/ 47149 w 209550"/>
                  <a:gd name="connsiteY11" fmla="*/ 8139 h 171450"/>
                  <a:gd name="connsiteX12" fmla="*/ 7144 w 209550"/>
                  <a:gd name="connsiteY12" fmla="*/ 40524 h 171450"/>
                  <a:gd name="connsiteX13" fmla="*/ 87154 w 209550"/>
                  <a:gd name="connsiteY13" fmla="*/ 134821 h 171450"/>
                  <a:gd name="connsiteX14" fmla="*/ 107156 w 209550"/>
                  <a:gd name="connsiteY14" fmla="*/ 114819 h 171450"/>
                  <a:gd name="connsiteX15" fmla="*/ 127159 w 209550"/>
                  <a:gd name="connsiteY15" fmla="*/ 134821 h 171450"/>
                  <a:gd name="connsiteX16" fmla="*/ 107156 w 209550"/>
                  <a:gd name="connsiteY16" fmla="*/ 154824 h 171450"/>
                  <a:gd name="connsiteX17" fmla="*/ 87154 w 209550"/>
                  <a:gd name="connsiteY17" fmla="*/ 134821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B967FF7-12E4-4249-B7AB-DFC544E5EBDB}"/>
                  </a:ext>
                </a:extLst>
              </p:cNvPr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65BEE31-D60F-42CF-8143-0ADCE06E5D89}"/>
                  </a:ext>
                </a:extLst>
              </p:cNvPr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80D4ED7-E49B-4D8C-B981-5CD4ED03C0DF}"/>
                  </a:ext>
                </a:extLst>
              </p:cNvPr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avLst/>
                <a:gdLst>
                  <a:gd name="connsiteX0" fmla="*/ 381476 w 561975"/>
                  <a:gd name="connsiteY0" fmla="*/ 7144 h 504825"/>
                  <a:gd name="connsiteX1" fmla="*/ 381476 w 561975"/>
                  <a:gd name="connsiteY1" fmla="*/ 7144 h 504825"/>
                  <a:gd name="connsiteX2" fmla="*/ 183356 w 561975"/>
                  <a:gd name="connsiteY2" fmla="*/ 7144 h 504825"/>
                  <a:gd name="connsiteX3" fmla="*/ 183356 w 561975"/>
                  <a:gd name="connsiteY3" fmla="*/ 7144 h 504825"/>
                  <a:gd name="connsiteX4" fmla="*/ 7144 w 561975"/>
                  <a:gd name="connsiteY4" fmla="*/ 255746 h 504825"/>
                  <a:gd name="connsiteX5" fmla="*/ 7144 w 561975"/>
                  <a:gd name="connsiteY5" fmla="*/ 504349 h 504825"/>
                  <a:gd name="connsiteX6" fmla="*/ 200501 w 561975"/>
                  <a:gd name="connsiteY6" fmla="*/ 504349 h 504825"/>
                  <a:gd name="connsiteX7" fmla="*/ 363379 w 561975"/>
                  <a:gd name="connsiteY7" fmla="*/ 504349 h 504825"/>
                  <a:gd name="connsiteX8" fmla="*/ 557689 w 561975"/>
                  <a:gd name="connsiteY8" fmla="*/ 504349 h 504825"/>
                  <a:gd name="connsiteX9" fmla="*/ 557689 w 561975"/>
                  <a:gd name="connsiteY9" fmla="*/ 255746 h 504825"/>
                  <a:gd name="connsiteX10" fmla="*/ 381476 w 561975"/>
                  <a:gd name="connsiteY10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A787116-55A0-4191-910D-21D9A4887177}"/>
                  </a:ext>
                </a:extLst>
              </p:cNvPr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avLst/>
                <a:gdLst>
                  <a:gd name="connsiteX0" fmla="*/ 352901 w 561975"/>
                  <a:gd name="connsiteY0" fmla="*/ 504349 h 504825"/>
                  <a:gd name="connsiteX1" fmla="*/ 381476 w 561975"/>
                  <a:gd name="connsiteY1" fmla="*/ 504349 h 504825"/>
                  <a:gd name="connsiteX2" fmla="*/ 221456 w 561975"/>
                  <a:gd name="connsiteY2" fmla="*/ 504349 h 504825"/>
                  <a:gd name="connsiteX3" fmla="*/ 211931 w 561975"/>
                  <a:gd name="connsiteY3" fmla="*/ 504349 h 504825"/>
                  <a:gd name="connsiteX4" fmla="*/ 7144 w 561975"/>
                  <a:gd name="connsiteY4" fmla="*/ 255746 h 504825"/>
                  <a:gd name="connsiteX5" fmla="*/ 7144 w 561975"/>
                  <a:gd name="connsiteY5" fmla="*/ 7144 h 504825"/>
                  <a:gd name="connsiteX6" fmla="*/ 200501 w 561975"/>
                  <a:gd name="connsiteY6" fmla="*/ 7144 h 504825"/>
                  <a:gd name="connsiteX7" fmla="*/ 363379 w 561975"/>
                  <a:gd name="connsiteY7" fmla="*/ 7144 h 504825"/>
                  <a:gd name="connsiteX8" fmla="*/ 557689 w 561975"/>
                  <a:gd name="connsiteY8" fmla="*/ 7144 h 504825"/>
                  <a:gd name="connsiteX9" fmla="*/ 557689 w 561975"/>
                  <a:gd name="connsiteY9" fmla="*/ 255746 h 504825"/>
                  <a:gd name="connsiteX10" fmla="*/ 352901 w 561975"/>
                  <a:gd name="connsiteY10" fmla="*/ 504349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06CE2D8-E600-4CBE-93C3-CFEE0D4BF261}"/>
                  </a:ext>
                </a:extLst>
              </p:cNvPr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22F4B13-D1D1-49FA-A798-DAD7160D24A3}"/>
                  </a:ext>
                </a:extLst>
              </p:cNvPr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53D88E8-43E3-412D-9114-DD269D087F05}"/>
                  </a:ext>
                </a:extLst>
              </p:cNvPr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avLst/>
                <a:gdLst>
                  <a:gd name="connsiteX0" fmla="*/ 639604 w 638175"/>
                  <a:gd name="connsiteY0" fmla="*/ 273844 h 466725"/>
                  <a:gd name="connsiteX1" fmla="*/ 451009 w 638175"/>
                  <a:gd name="connsiteY1" fmla="*/ 462439 h 466725"/>
                  <a:gd name="connsiteX2" fmla="*/ 195739 w 638175"/>
                  <a:gd name="connsiteY2" fmla="*/ 462439 h 466725"/>
                  <a:gd name="connsiteX3" fmla="*/ 7144 w 638175"/>
                  <a:gd name="connsiteY3" fmla="*/ 273844 h 466725"/>
                  <a:gd name="connsiteX4" fmla="*/ 7144 w 638175"/>
                  <a:gd name="connsiteY4" fmla="*/ 195739 h 466725"/>
                  <a:gd name="connsiteX5" fmla="*/ 195739 w 638175"/>
                  <a:gd name="connsiteY5" fmla="*/ 7144 h 466725"/>
                  <a:gd name="connsiteX6" fmla="*/ 451009 w 638175"/>
                  <a:gd name="connsiteY6" fmla="*/ 7144 h 466725"/>
                  <a:gd name="connsiteX7" fmla="*/ 639604 w 638175"/>
                  <a:gd name="connsiteY7" fmla="*/ 195739 h 466725"/>
                  <a:gd name="connsiteX8" fmla="*/ 639604 w 638175"/>
                  <a:gd name="connsiteY8" fmla="*/ 27384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8175" h="46672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87B54CF-04B7-4B34-A7E5-1CD67C15A4B5}"/>
                  </a:ext>
                </a:extLst>
              </p:cNvPr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55C86A6-81EC-4194-800E-FD2331F287AB}"/>
                  </a:ext>
                </a:extLst>
              </p:cNvPr>
              <p:cNvSpPr/>
              <p:nvPr/>
            </p:nvSpPr>
            <p:spPr>
              <a:xfrm>
                <a:off x="6037355" y="2746789"/>
                <a:ext cx="43881" cy="127379"/>
              </a:xfrm>
              <a:custGeom>
                <a:avLst/>
                <a:gdLst>
                  <a:gd name="connsiteX0" fmla="*/ 21497 w 57150"/>
                  <a:gd name="connsiteY0" fmla="*/ 35719 h 190500"/>
                  <a:gd name="connsiteX1" fmla="*/ 7209 w 57150"/>
                  <a:gd name="connsiteY1" fmla="*/ 158591 h 190500"/>
                  <a:gd name="connsiteX2" fmla="*/ 28164 w 57150"/>
                  <a:gd name="connsiteY2" fmla="*/ 189071 h 190500"/>
                  <a:gd name="connsiteX3" fmla="*/ 50072 w 57150"/>
                  <a:gd name="connsiteY3" fmla="*/ 159544 h 190500"/>
                  <a:gd name="connsiteX4" fmla="*/ 43404 w 57150"/>
                  <a:gd name="connsiteY4" fmla="*/ 37624 h 190500"/>
                  <a:gd name="connsiteX5" fmla="*/ 33879 w 57150"/>
                  <a:gd name="connsiteY5" fmla="*/ 7144 h 190500"/>
                  <a:gd name="connsiteX6" fmla="*/ 21497 w 57150"/>
                  <a:gd name="connsiteY6" fmla="*/ 3571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19050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7E9FD69-B6ED-4230-900C-F2C164DECC5D}"/>
                  </a:ext>
                </a:extLst>
              </p:cNvPr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839EA42-102A-46D8-92A2-1DA209778B93}"/>
                  </a:ext>
                </a:extLst>
              </p:cNvPr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4D19B7C-72B0-4DC2-895D-FB0C5ED58659}"/>
                  </a:ext>
                </a:extLst>
              </p:cNvPr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AB3D5A7-1F4F-4D0D-BE4C-0DFFB0B75C00}"/>
                  </a:ext>
                </a:extLst>
              </p:cNvPr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264E18C-B0F1-435E-96BE-7F4E8997A82C}"/>
                  </a:ext>
                </a:extLst>
              </p:cNvPr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avLst/>
                <a:gdLst>
                  <a:gd name="connsiteX0" fmla="*/ 401479 w 485775"/>
                  <a:gd name="connsiteY0" fmla="*/ 7144 h 161925"/>
                  <a:gd name="connsiteX1" fmla="*/ 84296 w 485775"/>
                  <a:gd name="connsiteY1" fmla="*/ 7144 h 161925"/>
                  <a:gd name="connsiteX2" fmla="*/ 7144 w 485775"/>
                  <a:gd name="connsiteY2" fmla="*/ 84296 h 161925"/>
                  <a:gd name="connsiteX3" fmla="*/ 84296 w 485775"/>
                  <a:gd name="connsiteY3" fmla="*/ 161449 h 161925"/>
                  <a:gd name="connsiteX4" fmla="*/ 401479 w 485775"/>
                  <a:gd name="connsiteY4" fmla="*/ 161449 h 161925"/>
                  <a:gd name="connsiteX5" fmla="*/ 478631 w 485775"/>
                  <a:gd name="connsiteY5" fmla="*/ 84296 h 161925"/>
                  <a:gd name="connsiteX6" fmla="*/ 401479 w 485775"/>
                  <a:gd name="connsiteY6" fmla="*/ 71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775" h="16192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C618B9B-D509-4739-BEFF-E2E9FD180E83}"/>
                  </a:ext>
                </a:extLst>
              </p:cNvPr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E313BDD-424F-4722-90E8-481BACB092A3}"/>
                  </a:ext>
                </a:extLst>
              </p:cNvPr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3780D88-F702-461A-B032-256B4A530543}"/>
                  </a:ext>
                </a:extLst>
              </p:cNvPr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avLst/>
                <a:gdLst>
                  <a:gd name="connsiteX0" fmla="*/ 273844 w 276225"/>
                  <a:gd name="connsiteY0" fmla="*/ 35719 h 66675"/>
                  <a:gd name="connsiteX1" fmla="*/ 245269 w 276225"/>
                  <a:gd name="connsiteY1" fmla="*/ 64294 h 66675"/>
                  <a:gd name="connsiteX2" fmla="*/ 35719 w 276225"/>
                  <a:gd name="connsiteY2" fmla="*/ 64294 h 66675"/>
                  <a:gd name="connsiteX3" fmla="*/ 7144 w 276225"/>
                  <a:gd name="connsiteY3" fmla="*/ 35719 h 66675"/>
                  <a:gd name="connsiteX4" fmla="*/ 7144 w 276225"/>
                  <a:gd name="connsiteY4" fmla="*/ 35719 h 66675"/>
                  <a:gd name="connsiteX5" fmla="*/ 35719 w 276225"/>
                  <a:gd name="connsiteY5" fmla="*/ 7144 h 66675"/>
                  <a:gd name="connsiteX6" fmla="*/ 245269 w 276225"/>
                  <a:gd name="connsiteY6" fmla="*/ 7144 h 66675"/>
                  <a:gd name="connsiteX7" fmla="*/ 273844 w 276225"/>
                  <a:gd name="connsiteY7" fmla="*/ 35719 h 66675"/>
                  <a:gd name="connsiteX8" fmla="*/ 273844 w 276225"/>
                  <a:gd name="connsiteY8" fmla="*/ 3571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667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C8409FD-7F3E-456A-B3F1-64EA0EAE5614}"/>
                  </a:ext>
                </a:extLst>
              </p:cNvPr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avLst/>
                <a:gdLst>
                  <a:gd name="connsiteX0" fmla="*/ 392906 w 438150"/>
                  <a:gd name="connsiteY0" fmla="*/ 298609 h 304800"/>
                  <a:gd name="connsiteX1" fmla="*/ 48101 w 438150"/>
                  <a:gd name="connsiteY1" fmla="*/ 298609 h 304800"/>
                  <a:gd name="connsiteX2" fmla="*/ 7144 w 438150"/>
                  <a:gd name="connsiteY2" fmla="*/ 257651 h 304800"/>
                  <a:gd name="connsiteX3" fmla="*/ 7144 w 438150"/>
                  <a:gd name="connsiteY3" fmla="*/ 48101 h 304800"/>
                  <a:gd name="connsiteX4" fmla="*/ 48101 w 438150"/>
                  <a:gd name="connsiteY4" fmla="*/ 7144 h 304800"/>
                  <a:gd name="connsiteX5" fmla="*/ 393859 w 438150"/>
                  <a:gd name="connsiteY5" fmla="*/ 7144 h 304800"/>
                  <a:gd name="connsiteX6" fmla="*/ 434816 w 438150"/>
                  <a:gd name="connsiteY6" fmla="*/ 48101 h 304800"/>
                  <a:gd name="connsiteX7" fmla="*/ 434816 w 438150"/>
                  <a:gd name="connsiteY7" fmla="*/ 257651 h 304800"/>
                  <a:gd name="connsiteX8" fmla="*/ 392906 w 438150"/>
                  <a:gd name="connsiteY8" fmla="*/ 298609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8150" h="30480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9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D98CFC-A356-4425-B64D-F3706E28E743}"/>
              </a:ext>
            </a:extLst>
          </p:cNvPr>
          <p:cNvGrpSpPr/>
          <p:nvPr/>
        </p:nvGrpSpPr>
        <p:grpSpPr>
          <a:xfrm>
            <a:off x="0" y="1277202"/>
            <a:ext cx="12192000" cy="4965142"/>
            <a:chOff x="0" y="762828"/>
            <a:chExt cx="12192001" cy="4965142"/>
          </a:xfrm>
        </p:grpSpPr>
        <p:sp>
          <p:nvSpPr>
            <p:cNvPr id="3" name="Rounded Rectangle 96">
              <a:extLst>
                <a:ext uri="{FF2B5EF4-FFF2-40B4-BE49-F238E27FC236}">
                  <a16:creationId xmlns:a16="http://schemas.microsoft.com/office/drawing/2014/main" id="{88165D43-1D6F-4E12-BB47-F6598487CFFD}"/>
                </a:ext>
              </a:extLst>
            </p:cNvPr>
            <p:cNvSpPr/>
            <p:nvPr/>
          </p:nvSpPr>
          <p:spPr>
            <a:xfrm>
              <a:off x="5853865" y="1929229"/>
              <a:ext cx="1092695" cy="315515"/>
            </a:xfrm>
            <a:prstGeom prst="rect">
              <a:avLst/>
            </a:prstGeom>
            <a:solidFill>
              <a:srgbClr val="87A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35B24941-57E9-4323-8E38-0B91699E794D}"/>
                </a:ext>
              </a:extLst>
            </p:cNvPr>
            <p:cNvSpPr/>
            <p:nvPr/>
          </p:nvSpPr>
          <p:spPr>
            <a:xfrm>
              <a:off x="6256676" y="762828"/>
              <a:ext cx="1519599" cy="1519599"/>
            </a:xfrm>
            <a:prstGeom prst="donut">
              <a:avLst/>
            </a:prstGeom>
            <a:solidFill>
              <a:srgbClr val="87A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Rounded Rectangle 96">
              <a:extLst>
                <a:ext uri="{FF2B5EF4-FFF2-40B4-BE49-F238E27FC236}">
                  <a16:creationId xmlns:a16="http://schemas.microsoft.com/office/drawing/2014/main" id="{9E57A6DA-B4EB-4ADA-87DD-D008E549A428}"/>
                </a:ext>
              </a:extLst>
            </p:cNvPr>
            <p:cNvSpPr/>
            <p:nvPr/>
          </p:nvSpPr>
          <p:spPr>
            <a:xfrm>
              <a:off x="7192653" y="775199"/>
              <a:ext cx="4999348" cy="307778"/>
            </a:xfrm>
            <a:prstGeom prst="rect">
              <a:avLst/>
            </a:prstGeom>
            <a:solidFill>
              <a:srgbClr val="87A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Rounded Rectangle 96">
              <a:extLst>
                <a:ext uri="{FF2B5EF4-FFF2-40B4-BE49-F238E27FC236}">
                  <a16:creationId xmlns:a16="http://schemas.microsoft.com/office/drawing/2014/main" id="{5F3D7255-2D93-42B6-BDDF-59D6E1F64FB6}"/>
                </a:ext>
              </a:extLst>
            </p:cNvPr>
            <p:cNvSpPr/>
            <p:nvPr/>
          </p:nvSpPr>
          <p:spPr>
            <a:xfrm>
              <a:off x="4469016" y="3068800"/>
              <a:ext cx="1219926" cy="378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E94BF83D-10B2-4D62-B675-82D86096BFE2}"/>
                </a:ext>
              </a:extLst>
            </p:cNvPr>
            <p:cNvSpPr/>
            <p:nvPr/>
          </p:nvSpPr>
          <p:spPr>
            <a:xfrm>
              <a:off x="5024150" y="1927664"/>
              <a:ext cx="1519599" cy="1519599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Rounded Rectangle 96">
              <a:extLst>
                <a:ext uri="{FF2B5EF4-FFF2-40B4-BE49-F238E27FC236}">
                  <a16:creationId xmlns:a16="http://schemas.microsoft.com/office/drawing/2014/main" id="{0DA2444F-56F9-47D5-A40B-0EA77F2BE295}"/>
                </a:ext>
              </a:extLst>
            </p:cNvPr>
            <p:cNvSpPr/>
            <p:nvPr/>
          </p:nvSpPr>
          <p:spPr>
            <a:xfrm>
              <a:off x="3211397" y="4208371"/>
              <a:ext cx="1219926" cy="3800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AE1D1872-FA7C-4470-B1ED-99F379C637BF}"/>
                </a:ext>
              </a:extLst>
            </p:cNvPr>
            <p:cNvSpPr/>
            <p:nvPr/>
          </p:nvSpPr>
          <p:spPr>
            <a:xfrm>
              <a:off x="3690370" y="3068800"/>
              <a:ext cx="1519599" cy="1519599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Rounded Rectangle 96">
              <a:extLst>
                <a:ext uri="{FF2B5EF4-FFF2-40B4-BE49-F238E27FC236}">
                  <a16:creationId xmlns:a16="http://schemas.microsoft.com/office/drawing/2014/main" id="{29C9CECC-F807-4C83-9242-60A97F24D856}"/>
                </a:ext>
              </a:extLst>
            </p:cNvPr>
            <p:cNvSpPr/>
            <p:nvPr/>
          </p:nvSpPr>
          <p:spPr>
            <a:xfrm>
              <a:off x="0" y="5412642"/>
              <a:ext cx="3188778" cy="315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42F5651C-42E8-4331-A790-E778B01A56E0}"/>
                </a:ext>
              </a:extLst>
            </p:cNvPr>
            <p:cNvSpPr/>
            <p:nvPr/>
          </p:nvSpPr>
          <p:spPr>
            <a:xfrm>
              <a:off x="2432751" y="4208371"/>
              <a:ext cx="1519599" cy="1519599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17F2FDB0-B949-40EF-AF1F-BD87B93BCC67}"/>
                </a:ext>
              </a:extLst>
            </p:cNvPr>
            <p:cNvSpPr/>
            <p:nvPr/>
          </p:nvSpPr>
          <p:spPr>
            <a:xfrm rot="18900000">
              <a:off x="6927697" y="1307451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E77A7021-EBC6-4AED-9C76-7D84E93043DA}"/>
                </a:ext>
              </a:extLst>
            </p:cNvPr>
            <p:cNvSpPr/>
            <p:nvPr/>
          </p:nvSpPr>
          <p:spPr>
            <a:xfrm rot="18900000">
              <a:off x="5671117" y="2453805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183EAC3C-E62D-4887-82AA-D2EAFD87277B}"/>
                </a:ext>
              </a:extLst>
            </p:cNvPr>
            <p:cNvSpPr/>
            <p:nvPr/>
          </p:nvSpPr>
          <p:spPr>
            <a:xfrm rot="18900000">
              <a:off x="4356183" y="3582426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62DF42B7-3E17-4509-8820-4E2528452F61}"/>
                </a:ext>
              </a:extLst>
            </p:cNvPr>
            <p:cNvSpPr/>
            <p:nvPr/>
          </p:nvSpPr>
          <p:spPr>
            <a:xfrm rot="18900000">
              <a:off x="3098565" y="4749155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7C1F1AD-D2E5-4D25-8CE4-5AE7D93F0BDA}"/>
              </a:ext>
            </a:extLst>
          </p:cNvPr>
          <p:cNvSpPr txBox="1"/>
          <p:nvPr/>
        </p:nvSpPr>
        <p:spPr>
          <a:xfrm>
            <a:off x="800084" y="814369"/>
            <a:ext cx="407095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METODOLOGIA </a:t>
            </a:r>
            <a:r>
              <a:rPr kumimoji="0" lang="ro-RO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Arial" pitchFamily="34" charset="0"/>
              </a:rPr>
              <a:t>UTILIZATĂ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F77660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09B74-88D8-407A-9B77-CF6CFFF42C3C}"/>
              </a:ext>
            </a:extLst>
          </p:cNvPr>
          <p:cNvSpPr txBox="1"/>
          <p:nvPr/>
        </p:nvSpPr>
        <p:spPr>
          <a:xfrm>
            <a:off x="757312" y="2536602"/>
            <a:ext cx="2571242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STOXX Europe 600</a:t>
            </a: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24 de industrii, 510 firme</a:t>
            </a: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Serii de date cu frecvență zilnică (2015-2019)</a:t>
            </a: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Randamente logaritmice</a:t>
            </a: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Regresie liniară</a:t>
            </a:r>
          </a:p>
          <a:p>
            <a:pPr marL="342900" marR="0" lvl="0" indent="-3429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23668F-E2D4-4308-864C-CF0211512ADA}"/>
              </a:ext>
            </a:extLst>
          </p:cNvPr>
          <p:cNvGrpSpPr/>
          <p:nvPr/>
        </p:nvGrpSpPr>
        <p:grpSpPr>
          <a:xfrm>
            <a:off x="5462557" y="4280252"/>
            <a:ext cx="3680309" cy="754507"/>
            <a:chOff x="1199735" y="1275606"/>
            <a:chExt cx="1962585" cy="75450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13AC5D-A549-43AE-95D4-203372FEB28F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News Sentiment Daily Historical Maximum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D45216-FE3D-4DB7-A335-B55E1924DAFE}"/>
                </a:ext>
              </a:extLst>
            </p:cNvPr>
            <p:cNvSpPr txBox="1"/>
            <p:nvPr/>
          </p:nvSpPr>
          <p:spPr>
            <a:xfrm>
              <a:off x="1199735" y="1753114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Scorul maxim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E6A90D-190F-4054-89A8-17216CC045B7}"/>
              </a:ext>
            </a:extLst>
          </p:cNvPr>
          <p:cNvGrpSpPr/>
          <p:nvPr/>
        </p:nvGrpSpPr>
        <p:grpSpPr>
          <a:xfrm>
            <a:off x="7929383" y="2010715"/>
            <a:ext cx="2888511" cy="524615"/>
            <a:chOff x="1199735" y="1275606"/>
            <a:chExt cx="1962585" cy="52461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F6C72D-9D28-494B-A24F-D6DAC15A5688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News Sentiment Daily Average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ACE40C-2A08-4252-B5D0-465CCC8A368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Scorul mediu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E4E4A5-66BF-4839-A0BF-D49E19452A70}"/>
              </a:ext>
            </a:extLst>
          </p:cNvPr>
          <p:cNvGrpSpPr/>
          <p:nvPr/>
        </p:nvGrpSpPr>
        <p:grpSpPr>
          <a:xfrm>
            <a:off x="6713626" y="3140681"/>
            <a:ext cx="3680309" cy="757591"/>
            <a:chOff x="1199735" y="1275606"/>
            <a:chExt cx="1962585" cy="4728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662505-91BE-45CA-9C85-E295829F5C5B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26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News Sentiment Daily Historical Minimum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C37830-0230-417B-A0C8-0E3026DAF68F}"/>
                </a:ext>
              </a:extLst>
            </p:cNvPr>
            <p:cNvSpPr txBox="1"/>
            <p:nvPr/>
          </p:nvSpPr>
          <p:spPr>
            <a:xfrm>
              <a:off x="1199735" y="1575555"/>
              <a:ext cx="1962585" cy="172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Scorul minim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A682317-63FF-47AD-8CD3-351DB924955D}"/>
              </a:ext>
            </a:extLst>
          </p:cNvPr>
          <p:cNvSpPr txBox="1"/>
          <p:nvPr/>
        </p:nvSpPr>
        <p:spPr>
          <a:xfrm>
            <a:off x="4201321" y="5591375"/>
            <a:ext cx="368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Diferența scorurilor (Max – Min)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2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8E606B-4F21-440D-B76D-B9D9E0487031}"/>
              </a:ext>
            </a:extLst>
          </p:cNvPr>
          <p:cNvSpPr txBox="1">
            <a:spLocks/>
          </p:cNvSpPr>
          <p:nvPr/>
        </p:nvSpPr>
        <p:spPr>
          <a:xfrm>
            <a:off x="0" y="630631"/>
            <a:ext cx="12192000" cy="443569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o-RO" sz="2800" b="1" i="0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CUM ESTE CONSTRUIT INDICELE DE SENTIMENT?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F7766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BAE44-259D-43FD-A8EA-367D9820F87D}"/>
              </a:ext>
            </a:extLst>
          </p:cNvPr>
          <p:cNvSpPr txBox="1"/>
          <p:nvPr/>
        </p:nvSpPr>
        <p:spPr>
          <a:xfrm>
            <a:off x="241955" y="1974773"/>
            <a:ext cx="117080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r>
              <a:rPr lang="ro-RO" sz="1400" dirty="0">
                <a:solidFill>
                  <a:prstClr val="black"/>
                </a:solidFill>
              </a:rPr>
              <a:t>Mecanismele de clasificare </a:t>
            </a:r>
            <a:r>
              <a:rPr lang="ro-RO" sz="1400" dirty="0" err="1">
                <a:solidFill>
                  <a:prstClr val="black"/>
                </a:solidFill>
              </a:rPr>
              <a:t>Bloomberg</a:t>
            </a:r>
            <a:r>
              <a:rPr lang="ro-RO" sz="1400" dirty="0">
                <a:solidFill>
                  <a:prstClr val="black"/>
                </a:solidFill>
              </a:rPr>
              <a:t> folosesc tehnici de </a:t>
            </a:r>
            <a:r>
              <a:rPr lang="ro-RO" sz="1400" i="1" dirty="0">
                <a:solidFill>
                  <a:prstClr val="black"/>
                </a:solidFill>
              </a:rPr>
              <a:t>ML</a:t>
            </a:r>
            <a:r>
              <a:rPr lang="ro-RO" sz="1400" dirty="0">
                <a:solidFill>
                  <a:prstClr val="black"/>
                </a:solidFill>
              </a:rPr>
              <a:t>, programate să imite o persoană expertă în procesarea informațiilor din text. O persoană se ocupă manual de atribuirea unui calificativ.</a:t>
            </a: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endParaRPr lang="ro-RO" sz="1400" dirty="0">
              <a:solidFill>
                <a:prstClr val="black"/>
              </a:solidFill>
            </a:endParaRP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r>
              <a:rPr lang="ro-RO" sz="1400" dirty="0">
                <a:solidFill>
                  <a:prstClr val="black"/>
                </a:solidFill>
              </a:rPr>
              <a:t>Clasificarea se face în funcție de cum se crede că un investitor ar reacționa în cazul în care ar citi o anumită știre despre o firmă la care deține acțiuni sau alte valori mobiliare. Datele se introduc apoi în tiparele de învățare automată.</a:t>
            </a: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  <a:p>
            <a:pPr marL="285750" lvl="0" indent="-285750" algn="just" defTabSz="914286">
              <a:buFont typeface="Arial" panose="020B0604020202020204" pitchFamily="34" charset="0"/>
              <a:buChar char="•"/>
              <a:defRPr/>
            </a:pPr>
            <a:r>
              <a:rPr lang="ro-RO" sz="1400" dirty="0">
                <a:solidFill>
                  <a:prstClr val="black"/>
                </a:solidFill>
              </a:rPr>
              <a:t>Două tipuri de analiză de sentiment: la nivelul știrilor și la nivelul companiei.</a:t>
            </a: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  <a:p>
            <a:pPr marL="285750" marR="0" lvl="0" indent="-285750" algn="just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o-RO" sz="1400" dirty="0">
              <a:solidFill>
                <a:prstClr val="black"/>
              </a:solidFill>
            </a:endParaRPr>
          </a:p>
          <a:p>
            <a:pPr marL="285750" marR="0" lvl="0" indent="-285750" algn="just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o-R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  <a:p>
            <a:pPr marL="0" marR="0" lvl="0" indent="0" algn="just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1CDF90BB-4E71-4040-B7B0-895D950CF79D}"/>
              </a:ext>
            </a:extLst>
          </p:cNvPr>
          <p:cNvSpPr txBox="1">
            <a:spLocks/>
          </p:cNvSpPr>
          <p:nvPr/>
        </p:nvSpPr>
        <p:spPr>
          <a:xfrm>
            <a:off x="3709431" y="1198857"/>
            <a:ext cx="4773138" cy="443569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o-RO" sz="2000" b="1" i="1" u="none" strike="noStrike" kern="1200" cap="none" spc="0" normalizeH="0" baseline="0" noProof="0" dirty="0">
                <a:ln>
                  <a:noFill/>
                </a:ln>
                <a:solidFill>
                  <a:srgbClr val="F77660"/>
                </a:solidFill>
                <a:effectLst/>
                <a:uLnTx/>
                <a:uFillTx/>
                <a:latin typeface="Arial"/>
                <a:cs typeface="+mn-cs"/>
              </a:rPr>
              <a:t>„NEWS AND SOCIAL SENTIMENT”</a:t>
            </a:r>
            <a:endParaRPr kumimoji="0" lang="it-IT" sz="2000" b="1" i="1" u="none" strike="noStrike" kern="1200" cap="none" spc="0" normalizeH="0" baseline="0" noProof="0" dirty="0">
              <a:ln>
                <a:noFill/>
              </a:ln>
              <a:solidFill>
                <a:srgbClr val="F7766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432F1EE-796A-4F0A-9150-19A6AB37CFE0}"/>
              </a:ext>
            </a:extLst>
          </p:cNvPr>
          <p:cNvGrpSpPr/>
          <p:nvPr/>
        </p:nvGrpSpPr>
        <p:grpSpPr>
          <a:xfrm>
            <a:off x="849459" y="4155638"/>
            <a:ext cx="4834904" cy="2169142"/>
            <a:chOff x="1810993" y="4033090"/>
            <a:chExt cx="4834904" cy="2169142"/>
          </a:xfrm>
        </p:grpSpPr>
        <p:graphicFrame>
          <p:nvGraphicFramePr>
            <p:cNvPr id="33" name="Diagram 32">
              <a:extLst>
                <a:ext uri="{FF2B5EF4-FFF2-40B4-BE49-F238E27FC236}">
                  <a16:creationId xmlns:a16="http://schemas.microsoft.com/office/drawing/2014/main" id="{5ADB4358-6F22-4D64-B591-8029834D74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49373867"/>
                </p:ext>
              </p:extLst>
            </p:nvPr>
          </p:nvGraphicFramePr>
          <p:xfrm>
            <a:off x="1810993" y="4033090"/>
            <a:ext cx="4834904" cy="21691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1B662A-DC03-4817-B4E5-70A36A847F9E}"/>
                </a:ext>
              </a:extLst>
            </p:cNvPr>
            <p:cNvSpPr/>
            <p:nvPr/>
          </p:nvSpPr>
          <p:spPr>
            <a:xfrm>
              <a:off x="1941922" y="5615418"/>
              <a:ext cx="1168924" cy="235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-1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C2734CE-8FCF-4DD7-A556-D274573E9086}"/>
                </a:ext>
              </a:extLst>
            </p:cNvPr>
            <p:cNvSpPr/>
            <p:nvPr/>
          </p:nvSpPr>
          <p:spPr>
            <a:xfrm>
              <a:off x="3643983" y="5615418"/>
              <a:ext cx="1168924" cy="235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0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2FC822-F02B-4F87-B856-4023302847D2}"/>
                </a:ext>
              </a:extLst>
            </p:cNvPr>
            <p:cNvSpPr/>
            <p:nvPr/>
          </p:nvSpPr>
          <p:spPr>
            <a:xfrm>
              <a:off x="5346044" y="5615418"/>
              <a:ext cx="1168924" cy="235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34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CCA7A62-DCAD-48BE-B939-8F533B7CB0CB}"/>
              </a:ext>
            </a:extLst>
          </p:cNvPr>
          <p:cNvSpPr/>
          <p:nvPr/>
        </p:nvSpPr>
        <p:spPr>
          <a:xfrm>
            <a:off x="124689" y="149404"/>
            <a:ext cx="11942619" cy="1431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19328D5-8DB1-4EB7-BAB3-F87B7223DCAA}"/>
              </a:ext>
            </a:extLst>
          </p:cNvPr>
          <p:cNvSpPr txBox="1">
            <a:spLocks/>
          </p:cNvSpPr>
          <p:nvPr/>
        </p:nvSpPr>
        <p:spPr>
          <a:xfrm>
            <a:off x="-124692" y="487740"/>
            <a:ext cx="12192000" cy="443569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o-R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REZULTATELE CERCETĂRII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754B8-C218-4503-8595-C524DA1A6069}"/>
              </a:ext>
            </a:extLst>
          </p:cNvPr>
          <p:cNvSpPr/>
          <p:nvPr/>
        </p:nvSpPr>
        <p:spPr>
          <a:xfrm>
            <a:off x="829325" y="2448227"/>
            <a:ext cx="483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Frecvența de apariție a industriilor cu cele mai mari valori T-stat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5EADB4-3893-47ED-844D-3F3D71B3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2877417"/>
            <a:ext cx="5678825" cy="29331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54B8C68-E15D-4BB1-96A6-FC847609544C}"/>
              </a:ext>
            </a:extLst>
          </p:cNvPr>
          <p:cNvSpPr/>
          <p:nvPr/>
        </p:nvSpPr>
        <p:spPr>
          <a:xfrm>
            <a:off x="6571037" y="2448228"/>
            <a:ext cx="4748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Frecvența de apariție a industriilor cu cele mai mici valori T-stat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3AE0C9-35B2-4FF4-B5A7-554496FA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45" y="2877417"/>
            <a:ext cx="5678824" cy="293318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BAFFFE-16F8-4A52-8ECB-94EBA3E92E17}"/>
              </a:ext>
            </a:extLst>
          </p:cNvPr>
          <p:cNvCxnSpPr/>
          <p:nvPr/>
        </p:nvCxnSpPr>
        <p:spPr>
          <a:xfrm>
            <a:off x="2234211" y="1154097"/>
            <a:ext cx="7723573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898</Words>
  <Application>Microsoft Office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Alexandru-Constantin RÎDELESNE (95296)</dc:creator>
  <cp:lastModifiedBy>Valentina Enache</cp:lastModifiedBy>
  <cp:revision>20</cp:revision>
  <dcterms:created xsi:type="dcterms:W3CDTF">2020-07-07T20:28:01Z</dcterms:created>
  <dcterms:modified xsi:type="dcterms:W3CDTF">2020-07-15T07:12:47Z</dcterms:modified>
</cp:coreProperties>
</file>