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6" r:id="rId3"/>
    <p:sldId id="257" r:id="rId4"/>
    <p:sldId id="260" r:id="rId5"/>
    <p:sldId id="297" r:id="rId6"/>
    <p:sldId id="259" r:id="rId7"/>
    <p:sldId id="295" r:id="rId8"/>
    <p:sldId id="306" r:id="rId9"/>
    <p:sldId id="307" r:id="rId10"/>
    <p:sldId id="308" r:id="rId11"/>
    <p:sldId id="309" r:id="rId12"/>
    <p:sldId id="311" r:id="rId13"/>
    <p:sldId id="310" r:id="rId14"/>
    <p:sldId id="312" r:id="rId15"/>
    <p:sldId id="313" r:id="rId16"/>
    <p:sldId id="315" r:id="rId17"/>
    <p:sldId id="314" r:id="rId18"/>
    <p:sldId id="316" r:id="rId19"/>
    <p:sldId id="317" r:id="rId20"/>
    <p:sldId id="319" r:id="rId21"/>
    <p:sldId id="298" r:id="rId22"/>
    <p:sldId id="300" r:id="rId23"/>
    <p:sldId id="301" r:id="rId24"/>
    <p:sldId id="302" r:id="rId25"/>
    <p:sldId id="303" r:id="rId26"/>
    <p:sldId id="262" r:id="rId27"/>
    <p:sldId id="272" r:id="rId28"/>
    <p:sldId id="304" r:id="rId29"/>
    <p:sldId id="305" r:id="rId30"/>
    <p:sldId id="322" r:id="rId31"/>
    <p:sldId id="264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Oswald" panose="020B0604020202020204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EFF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85429" autoAdjust="0"/>
  </p:normalViewPr>
  <p:slideViewPr>
    <p:cSldViewPr snapToGrid="0">
      <p:cViewPr varScale="1">
        <p:scale>
          <a:sx n="90" d="100"/>
          <a:sy n="90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- </a:t>
            </a:r>
            <a:r>
              <a:rPr lang="ro-RO" dirty="0" err="1"/>
              <a:t>Stocks</a:t>
            </a:r>
            <a:r>
              <a:rPr lang="ro-RO" dirty="0"/>
              <a:t> </a:t>
            </a:r>
            <a:r>
              <a:rPr lang="ro-RO" dirty="0" err="1"/>
              <a:t>Class</a:t>
            </a:r>
            <a:r>
              <a:rPr lang="ro-RO" dirty="0"/>
              <a:t> 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Revizia literaturii: concluzii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dirty="0"/>
              <a:t>- P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rima impresie pe care o avem este că seria are o tendință crescătoare, se poate spune că media, varianța și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autocovarianța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nu par a fi par a fi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invariate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în raport cu timpul. Seria este nestaționară, iar trendul are o tendință de tip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stochastic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(în sensul că se modifică pe diverse secvențe de timp).</a:t>
            </a:r>
            <a:endParaRPr lang="ro-RO" sz="1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96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7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4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BE384E-63DF-4FB4-BAED-10CC9FCA929E}"/>
              </a:ext>
            </a:extLst>
          </p:cNvPr>
          <p:cNvSpPr/>
          <p:nvPr/>
        </p:nvSpPr>
        <p:spPr>
          <a:xfrm>
            <a:off x="6857926" y="203331"/>
            <a:ext cx="2069431" cy="821071"/>
          </a:xfrm>
          <a:prstGeom prst="rect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083299" y="3060866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PREVIZIONAREA ACȚIUNILOR GOOGLE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17CE-6B41-454F-9F96-238BA309A9DE}"/>
              </a:ext>
            </a:extLst>
          </p:cNvPr>
          <p:cNvSpPr txBox="1"/>
          <p:nvPr/>
        </p:nvSpPr>
        <p:spPr>
          <a:xfrm>
            <a:off x="6918791" y="276503"/>
            <a:ext cx="194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Dumitru Eugenia-Teodora</a:t>
            </a:r>
          </a:p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Enache Valentina</a:t>
            </a:r>
          </a:p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Grupa 1096</a:t>
            </a:r>
            <a:endParaRPr lang="LID4096" sz="1200" b="1" dirty="0">
              <a:solidFill>
                <a:srgbClr val="FFFFFF"/>
              </a:solidFill>
              <a:latin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9B63-9351-444E-945B-DF033F9E9337}"/>
              </a:ext>
            </a:extLst>
          </p:cNvPr>
          <p:cNvSpPr txBox="1"/>
          <p:nvPr/>
        </p:nvSpPr>
        <p:spPr>
          <a:xfrm>
            <a:off x="128954" y="349017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2.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Estimare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FC31-00AC-43F3-A2F3-662C23E63BC8}"/>
              </a:ext>
            </a:extLst>
          </p:cNvPr>
          <p:cNvSpPr txBox="1"/>
          <p:nvPr/>
        </p:nvSpPr>
        <p:spPr>
          <a:xfrm>
            <a:off x="152400" y="850694"/>
            <a:ext cx="8839200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a estima coeficienții parametrilor folosim Maximum Likelihood. Folosind ARIMA (0, 0, 1) ca model selectat, rezultatele sunt după cum urmează: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03310-5ED0-4A6B-AF96-3584E7BB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9449" y="1955456"/>
            <a:ext cx="5065102" cy="16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0F26B-CCDD-4F63-A096-12CED3055305}"/>
              </a:ext>
            </a:extLst>
          </p:cNvPr>
          <p:cNvSpPr txBox="1"/>
          <p:nvPr/>
        </p:nvSpPr>
        <p:spPr>
          <a:xfrm>
            <a:off x="164123" y="266956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3.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Verificare diagnostic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3D4F-AEDC-471E-9977-0BD3983922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29554"/>
            <a:ext cx="5121568" cy="3684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6A6B9-3C8E-4234-B100-323036FACEB6}"/>
              </a:ext>
            </a:extLst>
          </p:cNvPr>
          <p:cNvPicPr/>
          <p:nvPr/>
        </p:nvPicPr>
        <p:blipFill rotWithShape="1">
          <a:blip r:embed="rId3"/>
          <a:srcRect l="1402" r="14420"/>
          <a:stretch/>
        </p:blipFill>
        <p:spPr>
          <a:xfrm>
            <a:off x="5501392" y="2145506"/>
            <a:ext cx="3275350" cy="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8587-DE08-4689-A184-6A6C687A762E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85D6-21FB-451A-B05F-9CDF47393D1F}"/>
              </a:ext>
            </a:extLst>
          </p:cNvPr>
          <p:cNvSpPr txBox="1"/>
          <p:nvPr/>
        </p:nvSpPr>
        <p:spPr>
          <a:xfrm>
            <a:off x="5181600" y="1221765"/>
            <a:ext cx="3375175" cy="134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Procesul GARCH este valabil atunci când squared residuals sunt corelate. Graficele ACF și PACF indică în mod clar o corelație semnificativă.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B7616-6C3B-4025-99C6-BACD083222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370" y="652615"/>
            <a:ext cx="4372708" cy="35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7EF8F-582B-407A-AD14-4D7B4D82EA7C}"/>
              </a:ext>
            </a:extLst>
          </p:cNvPr>
          <p:cNvSpPr txBox="1"/>
          <p:nvPr/>
        </p:nvSpPr>
        <p:spPr>
          <a:xfrm>
            <a:off x="410307" y="356821"/>
            <a:ext cx="814646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 altă modalitate de a testa heteroscedasticitatea squared residuals este efectuarea testelor de semnificație pe parametrii a1 și β1.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F72FF-2AC8-435B-BCF4-79DB242A59FA}"/>
              </a:ext>
            </a:extLst>
          </p:cNvPr>
          <p:cNvPicPr/>
          <p:nvPr/>
        </p:nvPicPr>
        <p:blipFill rotWithShape="1">
          <a:blip r:embed="rId2"/>
          <a:srcRect t="6379" r="8269" b="8630"/>
          <a:stretch/>
        </p:blipFill>
        <p:spPr>
          <a:xfrm>
            <a:off x="410307" y="1445574"/>
            <a:ext cx="5046113" cy="949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F143B-F8E4-49C7-8B67-E9F3CF268F82}"/>
              </a:ext>
            </a:extLst>
          </p:cNvPr>
          <p:cNvSpPr txBox="1"/>
          <p:nvPr/>
        </p:nvSpPr>
        <p:spPr>
          <a:xfrm>
            <a:off x="410307" y="2747963"/>
            <a:ext cx="794824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Atât a1 cât și β1 sunt semnificativ diferite de zero, prin urmare este rezonabil să presupunem volatilitatea variabilă în timp a reziduurilor.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7D883-232A-4533-BDC6-2A184B81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733F-8C01-47A4-A14A-07552D946C40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7E5C9-A85D-4F72-A138-A11584E4E1D3}"/>
              </a:ext>
            </a:extLst>
          </p:cNvPr>
          <p:cNvSpPr txBox="1"/>
          <p:nvPr/>
        </p:nvSpPr>
        <p:spPr>
          <a:xfrm>
            <a:off x="222739" y="652615"/>
            <a:ext cx="8499230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un nivel de încredere de 95%, putem spune că cea mai gravă pierdere zilnică nu va depăși estimarea VaR. Dacă folosim date istorice, putem estima VaR luând valoarea cuantilă de 5%. Pentru datele noastre, această estimare este: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C4ACE1-68BE-457D-B838-CFE5E2B70963}"/>
              </a:ext>
            </a:extLst>
          </p:cNvPr>
          <p:cNvPicPr/>
          <p:nvPr/>
        </p:nvPicPr>
        <p:blipFill rotWithShape="1">
          <a:blip r:embed="rId2"/>
          <a:srcRect t="6859" b="-1"/>
          <a:stretch/>
        </p:blipFill>
        <p:spPr>
          <a:xfrm>
            <a:off x="222739" y="1776333"/>
            <a:ext cx="1453296" cy="460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3D42E-9404-4150-A73E-A14DD3CA89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035" y="1523860"/>
            <a:ext cx="3578469" cy="2711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92E405-9A73-4AB4-AC65-7BF9B8A30F8E}"/>
              </a:ext>
            </a:extLst>
          </p:cNvPr>
          <p:cNvSpPr txBox="1"/>
          <p:nvPr/>
        </p:nvSpPr>
        <p:spPr>
          <a:xfrm>
            <a:off x="5442990" y="2175858"/>
            <a:ext cx="3024554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Barele roșii se referă la r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andamente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mai mici de 5% 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F5FFF-3938-414D-93FE-A7BF4A0C2C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5F75-A763-4006-90E2-EEBAF242BBD4}"/>
              </a:ext>
            </a:extLst>
          </p:cNvPr>
          <p:cNvSpPr txBox="1"/>
          <p:nvPr/>
        </p:nvSpPr>
        <p:spPr>
          <a:xfrm>
            <a:off x="222739" y="102832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Proprietăți de distribuție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322FF-D170-427C-8854-C925BF9FC31B}"/>
              </a:ext>
            </a:extLst>
          </p:cNvPr>
          <p:cNvSpPr txBox="1"/>
          <p:nvPr/>
        </p:nvSpPr>
        <p:spPr>
          <a:xfrm>
            <a:off x="222738" y="773723"/>
            <a:ext cx="8206153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distribuția normală, cuantila corespunzătoare a = 5% este -1,645. Dovezile empirice sugerează că presupunerea normalității produce adesea rezultate slabe. Testul Jarque-Bera poate testa ipoteza că randamentele stocului urmează o distribuție normală.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53ECA-6AA5-4DA2-A929-A2B79B6BC85F}"/>
              </a:ext>
            </a:extLst>
          </p:cNvPr>
          <p:cNvPicPr/>
          <p:nvPr/>
        </p:nvPicPr>
        <p:blipFill rotWithShape="1">
          <a:blip r:embed="rId2"/>
          <a:srcRect l="1018" r="6374"/>
          <a:stretch/>
        </p:blipFill>
        <p:spPr>
          <a:xfrm>
            <a:off x="2173574" y="2190750"/>
            <a:ext cx="4534524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AE937-96B9-4FD1-8928-EF9328144CA8}"/>
              </a:ext>
            </a:extLst>
          </p:cNvPr>
          <p:cNvSpPr txBox="1"/>
          <p:nvPr/>
        </p:nvSpPr>
        <p:spPr>
          <a:xfrm>
            <a:off x="222737" y="3475837"/>
            <a:ext cx="833403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 eșantion distribuit normal ar întoarce un scor JB de zero. Valoarea p scăzută indică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faptul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că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randamentele nu sunt distribuite în mod normal.</a:t>
            </a:r>
          </a:p>
        </p:txBody>
      </p:sp>
    </p:spTree>
    <p:extLst>
      <p:ext uri="{BB962C8B-B14F-4D97-AF65-F5344CB8AC3E}">
        <p14:creationId xmlns:p14="http://schemas.microsoft.com/office/powerpoint/2010/main" val="18804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AC5D9-E22D-49E0-994A-BCAE51CEB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1292"/>
            <a:ext cx="5038090" cy="4171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5035A-03F2-4558-9546-40F46F57CE4D}"/>
              </a:ext>
            </a:extLst>
          </p:cNvPr>
          <p:cNvSpPr txBox="1"/>
          <p:nvPr/>
        </p:nvSpPr>
        <p:spPr>
          <a:xfrm>
            <a:off x="5345723" y="181292"/>
            <a:ext cx="3610708" cy="36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Graficele de densitate sunt afișate pentru randamentele stocului (albastru) și datele normal distribuite (roșu). Liniile verticale ale graficului inferior reprezintă cuantila normală corespunzătoare pentru a = 0,05 (verde deschis) și a = 0,01 (verde închis). Graficul inferior indică faptul că, pentru semnificația de 95%, utilizarea normală a distribuției poate supraestima VaR. Acelaşi lucru se poate afirma şi pentru un nivel de semnificație de 99%.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9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03890-FB74-41E0-A572-ED94475C8385}"/>
              </a:ext>
            </a:extLst>
          </p:cNvPr>
          <p:cNvSpPr txBox="1"/>
          <p:nvPr/>
        </p:nvSpPr>
        <p:spPr>
          <a:xfrm>
            <a:off x="316524" y="278679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Distribuţia t-student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88EDF-3295-44B7-9A1C-4B25E2886A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1846" y="1078522"/>
            <a:ext cx="2684585" cy="668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55FAB-6507-433E-B9ED-AADBC282A7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524" y="1078522"/>
            <a:ext cx="5696585" cy="800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BCD3EE-4266-4805-A467-E62ED94140AF}"/>
              </a:ext>
            </a:extLst>
          </p:cNvPr>
          <p:cNvSpPr txBox="1"/>
          <p:nvPr/>
        </p:nvSpPr>
        <p:spPr>
          <a:xfrm>
            <a:off x="316524" y="2297976"/>
            <a:ext cx="7678614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Cuantilele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pentru nivelul de semnificație de 95% indică faptul că distribuția normală supraestimează riscul, dar pentru 99% nu reușește să capteze existența valorilor aberante, de aceea apare subestimarea riscului.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5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F74C1-194E-424A-A271-B65B8ED93A6D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GARCH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vs. Delta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22F2-7D5A-4475-8F6A-0BFEC8E1F422}"/>
              </a:ext>
            </a:extLst>
          </p:cNvPr>
          <p:cNvSpPr txBox="1"/>
          <p:nvPr/>
        </p:nvSpPr>
        <p:spPr>
          <a:xfrm>
            <a:off x="329758" y="652615"/>
            <a:ext cx="7677103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Abordarea Delta-normal presupune că toate randamentele stocului sunt distribuite în mod normal. Această metodă constă în a reveni în timp și a calcula varianța randamentelor.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D8D87-24FF-49EB-B13E-D138A44722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738" y="1356269"/>
            <a:ext cx="4175023" cy="296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4E21C-EC3F-4538-BD86-768B02520013}"/>
              </a:ext>
            </a:extLst>
          </p:cNvPr>
          <p:cNvSpPr txBox="1"/>
          <p:nvPr/>
        </p:nvSpPr>
        <p:spPr>
          <a:xfrm>
            <a:off x="4397761" y="2219923"/>
            <a:ext cx="4618892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roșie indică VaR produs de modelul GARCH, iar linia verde se referă la VaR delta-normal.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0E778-66D0-40F3-8266-30113DA47A4D}"/>
              </a:ext>
            </a:extLst>
          </p:cNvPr>
          <p:cNvSpPr txBox="1"/>
          <p:nvPr/>
        </p:nvSpPr>
        <p:spPr>
          <a:xfrm>
            <a:off x="386862" y="231786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VaR forecasting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8774E-9033-4B5F-B5D4-B6AC91B22C32}"/>
              </a:ext>
            </a:extLst>
          </p:cNvPr>
          <p:cNvSpPr txBox="1"/>
          <p:nvPr/>
        </p:nvSpPr>
        <p:spPr>
          <a:xfrm>
            <a:off x="257907" y="612275"/>
            <a:ext cx="829886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Am setat ultimele 500 de observații ca set de testare și efectuăm o prognoză în mișcare cu 1 pas înaintea deviației standard condiționate, σ ^ t + 1 | t. Reestimăm parametrii GARCH la fiecare 50 de observații.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37326-154E-4A48-9EA9-123BCB044188}"/>
              </a:ext>
            </a:extLst>
          </p:cNvPr>
          <p:cNvSpPr txBox="1"/>
          <p:nvPr/>
        </p:nvSpPr>
        <p:spPr>
          <a:xfrm>
            <a:off x="386862" y="1315929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Backtesting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7EF75-25BD-4547-B253-1377B39458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7739" y="1438510"/>
            <a:ext cx="4488522" cy="29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50204-59F0-45F7-A497-E3DFF9FC1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 descr="Biggest Companies in the World by Market Cap">
            <a:extLst>
              <a:ext uri="{FF2B5EF4-FFF2-40B4-BE49-F238E27FC236}">
                <a16:creationId xmlns:a16="http://schemas.microsoft.com/office/drawing/2014/main" id="{8C5C750A-2D2A-411E-AE37-79DC4ABC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" y="168506"/>
            <a:ext cx="5009964" cy="4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670FB-B806-4652-A854-B4F68889B6C9}"/>
              </a:ext>
            </a:extLst>
          </p:cNvPr>
          <p:cNvPicPr/>
          <p:nvPr/>
        </p:nvPicPr>
        <p:blipFill rotWithShape="1">
          <a:blip r:embed="rId3"/>
          <a:srcRect t="6563" r="43075" b="13246"/>
          <a:stretch/>
        </p:blipFill>
        <p:spPr bwMode="auto">
          <a:xfrm>
            <a:off x="5438931" y="1084628"/>
            <a:ext cx="3383378" cy="726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133BC-AA0B-4642-87CF-0A712A386AA8}"/>
              </a:ext>
            </a:extLst>
          </p:cNvPr>
          <p:cNvPicPr/>
          <p:nvPr/>
        </p:nvPicPr>
        <p:blipFill rotWithShape="1">
          <a:blip r:embed="rId3"/>
          <a:srcRect l="56674"/>
          <a:stretch/>
        </p:blipFill>
        <p:spPr bwMode="auto">
          <a:xfrm>
            <a:off x="6029789" y="2021151"/>
            <a:ext cx="2575112" cy="90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17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06168-66DA-4EF0-98EF-75EBEA355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048" y="275077"/>
            <a:ext cx="5038090" cy="4171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A52C4-1652-49A9-9517-20C1C266D683}"/>
              </a:ext>
            </a:extLst>
          </p:cNvPr>
          <p:cNvSpPr txBox="1"/>
          <p:nvPr/>
        </p:nvSpPr>
        <p:spPr>
          <a:xfrm>
            <a:off x="5521569" y="434780"/>
            <a:ext cx="3351383" cy="13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neagră reprezintă VaR-ul prognozat zilnic dat de modelul GARCH, iar punctele roșii se referă la randamente mai mici decât VaR. 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25F36-DA82-4E89-84E1-418B5375A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2616" y="1844918"/>
            <a:ext cx="3563816" cy="5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090246" y="3031150"/>
            <a:ext cx="64337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Tehnici de netezire exponen</a:t>
            </a:r>
            <a:r>
              <a:rPr lang="ro-RO" dirty="0"/>
              <a:t>ţială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85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A645D-D849-4E1B-90C7-0D5D8E3C8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BBBC9-E89A-4FC7-9E81-5CE96BFBAE4C}"/>
              </a:ext>
            </a:extLst>
          </p:cNvPr>
          <p:cNvSpPr/>
          <p:nvPr/>
        </p:nvSpPr>
        <p:spPr>
          <a:xfrm>
            <a:off x="3082412" y="314061"/>
            <a:ext cx="297917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519B8-4BB5-4963-8F70-B3E23D889FB0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Netezirea exponențială simplă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14F6-DD32-4E32-8178-A24371AF8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875" y="1096668"/>
            <a:ext cx="3797557" cy="256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A5E2E-C76B-41C9-85BE-575BD730A3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5247" y="1227318"/>
            <a:ext cx="4005878" cy="2334417"/>
          </a:xfrm>
          <a:prstGeom prst="rect">
            <a:avLst/>
          </a:prstGeom>
        </p:spPr>
      </p:pic>
      <p:grpSp>
        <p:nvGrpSpPr>
          <p:cNvPr id="8" name="Google Shape;1714;p49">
            <a:extLst>
              <a:ext uri="{FF2B5EF4-FFF2-40B4-BE49-F238E27FC236}">
                <a16:creationId xmlns:a16="http://schemas.microsoft.com/office/drawing/2014/main" id="{AEBEF30D-3C2F-4F4B-957E-F17A00D8417B}"/>
              </a:ext>
            </a:extLst>
          </p:cNvPr>
          <p:cNvGrpSpPr/>
          <p:nvPr/>
        </p:nvGrpSpPr>
        <p:grpSpPr>
          <a:xfrm>
            <a:off x="8495619" y="4579144"/>
            <a:ext cx="609856" cy="571500"/>
            <a:chOff x="4607809" y="5664627"/>
            <a:chExt cx="742883" cy="594312"/>
          </a:xfrm>
        </p:grpSpPr>
        <p:sp>
          <p:nvSpPr>
            <p:cNvPr id="9" name="Google Shape;1715;p49">
              <a:extLst>
                <a:ext uri="{FF2B5EF4-FFF2-40B4-BE49-F238E27FC236}">
                  <a16:creationId xmlns:a16="http://schemas.microsoft.com/office/drawing/2014/main" id="{EE2CB84A-736F-41D1-BCBF-BC0B13D63309}"/>
                </a:ext>
              </a:extLst>
            </p:cNvPr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16;p49">
              <a:extLst>
                <a:ext uri="{FF2B5EF4-FFF2-40B4-BE49-F238E27FC236}">
                  <a16:creationId xmlns:a16="http://schemas.microsoft.com/office/drawing/2014/main" id="{7F0170CE-1C33-4B38-9039-5104D72C66B6}"/>
                </a:ext>
              </a:extLst>
            </p:cNvPr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17;p49">
              <a:extLst>
                <a:ext uri="{FF2B5EF4-FFF2-40B4-BE49-F238E27FC236}">
                  <a16:creationId xmlns:a16="http://schemas.microsoft.com/office/drawing/2014/main" id="{B22D0187-EC26-4B26-81F6-D69F6879146C}"/>
                </a:ext>
              </a:extLst>
            </p:cNvPr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18;p49">
              <a:extLst>
                <a:ext uri="{FF2B5EF4-FFF2-40B4-BE49-F238E27FC236}">
                  <a16:creationId xmlns:a16="http://schemas.microsoft.com/office/drawing/2014/main" id="{FDAEC85A-3163-4883-A327-23CEE4E6F963}"/>
                </a:ext>
              </a:extLst>
            </p:cNvPr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19;p49">
              <a:extLst>
                <a:ext uri="{FF2B5EF4-FFF2-40B4-BE49-F238E27FC236}">
                  <a16:creationId xmlns:a16="http://schemas.microsoft.com/office/drawing/2014/main" id="{07B7B4C7-0F76-45F3-B1CD-CF8F01632ED4}"/>
                </a:ext>
              </a:extLst>
            </p:cNvPr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20;p49">
              <a:extLst>
                <a:ext uri="{FF2B5EF4-FFF2-40B4-BE49-F238E27FC236}">
                  <a16:creationId xmlns:a16="http://schemas.microsoft.com/office/drawing/2014/main" id="{FED84B98-2364-48AC-901D-0BEA3601D34D}"/>
                </a:ext>
              </a:extLst>
            </p:cNvPr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21;p49">
              <a:extLst>
                <a:ext uri="{FF2B5EF4-FFF2-40B4-BE49-F238E27FC236}">
                  <a16:creationId xmlns:a16="http://schemas.microsoft.com/office/drawing/2014/main" id="{3B75FE28-5FD4-4FBC-8CE1-876902CFFD16}"/>
                </a:ext>
              </a:extLst>
            </p:cNvPr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22;p49">
              <a:extLst>
                <a:ext uri="{FF2B5EF4-FFF2-40B4-BE49-F238E27FC236}">
                  <a16:creationId xmlns:a16="http://schemas.microsoft.com/office/drawing/2014/main" id="{FA8BB728-263D-4039-A70F-140B780663E1}"/>
                </a:ext>
              </a:extLst>
            </p:cNvPr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6D3A2-6DB9-43C1-9C79-36EA36F28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E0C4-2AB6-4871-A64A-C0C7162A8EA9}"/>
              </a:ext>
            </a:extLst>
          </p:cNvPr>
          <p:cNvPicPr/>
          <p:nvPr/>
        </p:nvPicPr>
        <p:blipFill rotWithShape="1">
          <a:blip r:embed="rId2"/>
          <a:srcRect l="744" t="25353" r="6541" b="17623"/>
          <a:stretch/>
        </p:blipFill>
        <p:spPr bwMode="auto">
          <a:xfrm>
            <a:off x="1604729" y="4213184"/>
            <a:ext cx="5934538" cy="385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25445-3E94-4823-A2A3-2223AC9A51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598" y="930316"/>
            <a:ext cx="6400800" cy="2899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1A2A9-C652-40B2-A16E-ED1E14FA4E6F}"/>
              </a:ext>
            </a:extLst>
          </p:cNvPr>
          <p:cNvSpPr txBox="1"/>
          <p:nvPr/>
        </p:nvSpPr>
        <p:spPr>
          <a:xfrm>
            <a:off x="2285998" y="234890"/>
            <a:ext cx="4572000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Acuratețea</a:t>
            </a:r>
            <a:r>
              <a:rPr lang="ro-R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modelului optim (</a:t>
            </a:r>
            <a:r>
              <a:rPr lang="el-GR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α = 0.57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l-GR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C7601-F4DA-44F8-BF57-22E08F529841}"/>
              </a:ext>
            </a:extLst>
          </p:cNvPr>
          <p:cNvSpPr/>
          <p:nvPr/>
        </p:nvSpPr>
        <p:spPr>
          <a:xfrm>
            <a:off x="3082412" y="314061"/>
            <a:ext cx="297917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DBE7F-46FD-4A70-B021-796FB20FA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4DAEE-BABF-46FF-A5FA-A868430E1A0F}"/>
              </a:ext>
            </a:extLst>
          </p:cNvPr>
          <p:cNvSpPr txBox="1"/>
          <p:nvPr/>
        </p:nvSpPr>
        <p:spPr>
          <a:xfrm>
            <a:off x="3082412" y="32545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Metoda </a:t>
            </a:r>
            <a:r>
              <a:rPr lang="ro-RO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Holt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21 vs. 63 zile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4F03-9CA1-4F3D-AA98-1C9887ABEC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945" y="1194620"/>
            <a:ext cx="4262284" cy="215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97442-5D6D-4D2B-89D9-2E7BBEB3A5E9}"/>
              </a:ext>
            </a:extLst>
          </p:cNvPr>
          <p:cNvPicPr/>
          <p:nvPr/>
        </p:nvPicPr>
        <p:blipFill rotWithShape="1">
          <a:blip r:embed="rId3"/>
          <a:srcRect l="892" t="11752" r="3471" b="28706"/>
          <a:stretch/>
        </p:blipFill>
        <p:spPr bwMode="auto">
          <a:xfrm>
            <a:off x="94946" y="3712710"/>
            <a:ext cx="4262284" cy="33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609D7-85C1-45E9-80E3-76A5BA2FEB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86771" y="1194620"/>
            <a:ext cx="4262284" cy="215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64BFA-ACBC-4A9A-BDEA-4C685248AE55}"/>
              </a:ext>
            </a:extLst>
          </p:cNvPr>
          <p:cNvPicPr/>
          <p:nvPr/>
        </p:nvPicPr>
        <p:blipFill rotWithShape="1">
          <a:blip r:embed="rId5"/>
          <a:srcRect t="40230"/>
          <a:stretch/>
        </p:blipFill>
        <p:spPr bwMode="auto">
          <a:xfrm>
            <a:off x="4786770" y="3710353"/>
            <a:ext cx="4262284" cy="33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368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Deep Learning </a:t>
            </a:r>
            <a:r>
              <a:rPr lang="en-US" dirty="0"/>
              <a:t>- LSTM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6" name="Google Shape;1411;p49">
            <a:extLst>
              <a:ext uri="{FF2B5EF4-FFF2-40B4-BE49-F238E27FC236}">
                <a16:creationId xmlns:a16="http://schemas.microsoft.com/office/drawing/2014/main" id="{0F04BC99-4E83-4030-9093-9182E3664B23}"/>
              </a:ext>
            </a:extLst>
          </p:cNvPr>
          <p:cNvGrpSpPr/>
          <p:nvPr/>
        </p:nvGrpSpPr>
        <p:grpSpPr>
          <a:xfrm flipH="1">
            <a:off x="36662" y="4059250"/>
            <a:ext cx="952554" cy="1159800"/>
            <a:chOff x="5526246" y="1011207"/>
            <a:chExt cx="592758" cy="720086"/>
          </a:xfrm>
        </p:grpSpPr>
        <p:sp>
          <p:nvSpPr>
            <p:cNvPr id="7" name="Google Shape;1412;p49">
              <a:extLst>
                <a:ext uri="{FF2B5EF4-FFF2-40B4-BE49-F238E27FC236}">
                  <a16:creationId xmlns:a16="http://schemas.microsoft.com/office/drawing/2014/main" id="{55CE60EE-5154-4F22-9CEE-59E135F9C1D4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3;p49">
              <a:extLst>
                <a:ext uri="{FF2B5EF4-FFF2-40B4-BE49-F238E27FC236}">
                  <a16:creationId xmlns:a16="http://schemas.microsoft.com/office/drawing/2014/main" id="{0472EA0A-C203-4DD2-BEFB-3D026F00B7DC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14;p49">
              <a:extLst>
                <a:ext uri="{FF2B5EF4-FFF2-40B4-BE49-F238E27FC236}">
                  <a16:creationId xmlns:a16="http://schemas.microsoft.com/office/drawing/2014/main" id="{8D358C3B-089C-4C08-848A-B31D10D3193C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15;p49">
              <a:extLst>
                <a:ext uri="{FF2B5EF4-FFF2-40B4-BE49-F238E27FC236}">
                  <a16:creationId xmlns:a16="http://schemas.microsoft.com/office/drawing/2014/main" id="{F0229D07-B60D-4BCF-9B41-D373CD15763D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16;p49">
              <a:extLst>
                <a:ext uri="{FF2B5EF4-FFF2-40B4-BE49-F238E27FC236}">
                  <a16:creationId xmlns:a16="http://schemas.microsoft.com/office/drawing/2014/main" id="{4F7D73C7-B77C-4556-BEFA-20CB9447B83B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417;p49">
              <a:extLst>
                <a:ext uri="{FF2B5EF4-FFF2-40B4-BE49-F238E27FC236}">
                  <a16:creationId xmlns:a16="http://schemas.microsoft.com/office/drawing/2014/main" id="{0A59FFEB-2B24-4D97-BBA2-7042D1626962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35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799" y="1231489"/>
            <a:ext cx="7772400" cy="838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TRANSFORMAREA DATELOR</a:t>
            </a:r>
            <a:endParaRPr sz="4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2DE0B5-75C4-4B88-819C-58DE7E3DE1A3}"/>
              </a:ext>
            </a:extLst>
          </p:cNvPr>
          <p:cNvGrpSpPr/>
          <p:nvPr/>
        </p:nvGrpSpPr>
        <p:grpSpPr>
          <a:xfrm>
            <a:off x="3985948" y="116755"/>
            <a:ext cx="1172102" cy="555812"/>
            <a:chOff x="3340903" y="640688"/>
            <a:chExt cx="2202675" cy="1166538"/>
          </a:xfrm>
        </p:grpSpPr>
        <p:grpSp>
          <p:nvGrpSpPr>
            <p:cNvPr id="508" name="Google Shape;508;p19"/>
            <p:cNvGrpSpPr/>
            <p:nvPr/>
          </p:nvGrpSpPr>
          <p:grpSpPr>
            <a:xfrm>
              <a:off x="4146170" y="640688"/>
              <a:ext cx="1166508" cy="1166538"/>
              <a:chOff x="6654650" y="3665275"/>
              <a:chExt cx="409100" cy="409125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 rot="1940693">
              <a:off x="3340903" y="1116018"/>
              <a:ext cx="587626" cy="587659"/>
              <a:chOff x="570875" y="4322250"/>
              <a:chExt cx="443300" cy="443325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9"/>
            <p:cNvSpPr/>
            <p:nvPr/>
          </p:nvSpPr>
          <p:spPr>
            <a:xfrm>
              <a:off x="3829676" y="640708"/>
              <a:ext cx="316510" cy="30221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793658">
              <a:off x="5318500" y="1302383"/>
              <a:ext cx="225078" cy="21493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D10F98-A6C7-4769-A352-A910D8D4475B}"/>
              </a:ext>
            </a:extLst>
          </p:cNvPr>
          <p:cNvPicPr/>
          <p:nvPr/>
        </p:nvPicPr>
        <p:blipFill rotWithShape="1">
          <a:blip r:embed="rId3"/>
          <a:srcRect l="6392"/>
          <a:stretch/>
        </p:blipFill>
        <p:spPr>
          <a:xfrm>
            <a:off x="2680418" y="2321527"/>
            <a:ext cx="3783161" cy="16577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PREȚ REAL vs. PREȚ PROGNOZAT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</a:t>
            </a: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24A04-0114-4A85-99FD-293C90F46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28</a:t>
            </a:fld>
            <a:endParaRPr lang="en" sz="8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75B161-8986-4C42-A548-8C5DC68251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861" y="615914"/>
            <a:ext cx="3654794" cy="2679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4E94A-525D-4C5E-BDAC-6C6D9D1917F1}"/>
              </a:ext>
            </a:extLst>
          </p:cNvPr>
          <p:cNvSpPr txBox="1"/>
          <p:nvPr/>
        </p:nvSpPr>
        <p:spPr>
          <a:xfrm>
            <a:off x="5745104" y="3375185"/>
            <a:ext cx="2044297" cy="9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de prognoză: 23.01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absolută: 32.16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MSE: 1696.21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RMSE: 41.185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A46F87-CADA-4139-BAB1-CC569E9A9D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463" y="615913"/>
            <a:ext cx="3752214" cy="26582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BD3130-D793-4C52-A2D3-5EA68262569B}"/>
              </a:ext>
            </a:extLst>
          </p:cNvPr>
          <p:cNvSpPr txBox="1"/>
          <p:nvPr/>
        </p:nvSpPr>
        <p:spPr>
          <a:xfrm>
            <a:off x="1124290" y="3384063"/>
            <a:ext cx="2087140" cy="9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de prognoză: 11.35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absolută: 11.35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MSE: 169.04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RMSE: 13.001</a:t>
            </a:r>
          </a:p>
        </p:txBody>
      </p:sp>
    </p:spTree>
    <p:extLst>
      <p:ext uri="{BB962C8B-B14F-4D97-AF65-F5344CB8AC3E}">
        <p14:creationId xmlns:p14="http://schemas.microsoft.com/office/powerpoint/2010/main" val="253622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7B376-C0B9-4F2B-A74A-1B7A7177EA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0BF4-16FC-4C88-B281-49823B08629C}"/>
              </a:ext>
            </a:extLst>
          </p:cNvPr>
          <p:cNvPicPr/>
          <p:nvPr/>
        </p:nvPicPr>
        <p:blipFill rotWithShape="1">
          <a:blip r:embed="rId2"/>
          <a:srcRect l="1517" r="5135"/>
          <a:stretch/>
        </p:blipFill>
        <p:spPr>
          <a:xfrm>
            <a:off x="2193822" y="516192"/>
            <a:ext cx="4756354" cy="2858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C0136-2449-4E90-8E33-75AFC395B864}"/>
              </a:ext>
            </a:extLst>
          </p:cNvPr>
          <p:cNvSpPr txBox="1"/>
          <p:nvPr/>
        </p:nvSpPr>
        <p:spPr>
          <a:xfrm>
            <a:off x="2285999" y="3649663"/>
            <a:ext cx="4572000" cy="10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Eroarea medie de prognoză: 103.55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Eroarea medie absolută: 104.42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MSE: 13942.79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RMSE: 118.07</a:t>
            </a:r>
            <a:endParaRPr lang="ro-RO" sz="105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9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00" y="460949"/>
            <a:ext cx="6996600" cy="399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Scop și obiective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544606" y="1054662"/>
            <a:ext cx="8054787" cy="262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600"/>
              </a:spcAft>
            </a:pP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Proiectul are ca scop previzionarea prețului acțiunilor firmei Google LLC prin modelarea datelor și utilizarea modelelor econometrice, folosind date de pe o perioadă de peste 5 ani, din intervalul 4/1/2016 – 30/4/2021. Acest set de date, care a fost preluat de pe Yahoo </a:t>
            </a:r>
            <a:r>
              <a:rPr lang="ro-RO" sz="105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Finance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are 1341 de observații (ce corespund zilelor de tranzacționare la bursă) și conține informații despre: 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Open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de deschidere)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High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maxim dintr-o zi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Low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(prețul minim dintr-o zi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Close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(prețul de închidere)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Adjusted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close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de închidere ajustat)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Volume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(volumul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7D98C-CCD9-46EE-A6EF-6E7F28C0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5841" y="1764563"/>
            <a:ext cx="2440934" cy="8071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1139654" y="1462476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ARIMA</a:t>
            </a:r>
            <a:endParaRPr lang="ro-RO" b="1" dirty="0"/>
          </a:p>
          <a:p>
            <a:pPr marL="0" indent="0">
              <a:buNone/>
            </a:pPr>
            <a:r>
              <a:rPr lang="en-US" dirty="0"/>
              <a:t>Nu s-a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predic</a:t>
            </a:r>
            <a:r>
              <a:rPr lang="ro-RO" dirty="0"/>
              <a:t>ţie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reziduurile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sunt </a:t>
            </a:r>
            <a:r>
              <a:rPr lang="en-US" dirty="0" err="1"/>
              <a:t>autocorelate</a:t>
            </a:r>
            <a:r>
              <a:rPr lang="ro-RO" dirty="0"/>
              <a:t> 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5683909" y="1462476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VaR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VaR-ul prognozat zilnic dat de modelul GARCH</a:t>
            </a:r>
            <a:r>
              <a:rPr lang="en-US" dirty="0"/>
              <a:t> </a:t>
            </a:r>
            <a:r>
              <a:rPr lang="ro-RO" dirty="0"/>
              <a:t>nu pare a fi un instrument predictiv eficient în acest caz.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00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Netezire</a:t>
            </a:r>
            <a:r>
              <a:rPr lang="en-US" b="1" dirty="0"/>
              <a:t> </a:t>
            </a:r>
            <a:r>
              <a:rPr lang="en-US" b="1" dirty="0" err="1"/>
              <a:t>exponen</a:t>
            </a:r>
            <a:r>
              <a:rPr lang="ro-RO" b="1" dirty="0" err="1"/>
              <a:t>țială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Funcționează mai bine pentru perioade de prognozare mai scurte;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SES minimizează RMSE-</a:t>
            </a:r>
            <a:r>
              <a:rPr lang="ro-RO" dirty="0" err="1"/>
              <a:t>ul</a:t>
            </a:r>
            <a:r>
              <a:rPr lang="ro-RO" dirty="0"/>
              <a:t>.</a:t>
            </a:r>
            <a:endParaRPr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endParaRPr lang="ro-RO" sz="700" dirty="0">
              <a:effectLst/>
              <a:latin typeface="Calibri" panose="020F050202020403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err="1"/>
              <a:t>Holt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Funcționează mai bine pentru perioade de prognozare mai scurte;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Indicatorii de performanță nu sunt la fel de buni.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Deep </a:t>
            </a:r>
            <a:r>
              <a:rPr lang="ro-RO" b="1" dirty="0" err="1"/>
              <a:t>Learning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Cea mai bună acuratețe, care surprinde cel mai bine mișcările pieței: Facebook.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Piața bursieră este haotică, complexă, volatilă și dinamică.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4A73B-AC9A-496D-8BF4-16500D36B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7282DA7C-3067-456A-94B2-942A68F6D44B}"/>
              </a:ext>
            </a:extLst>
          </p:cNvPr>
          <p:cNvSpPr txBox="1">
            <a:spLocks/>
          </p:cNvSpPr>
          <p:nvPr/>
        </p:nvSpPr>
        <p:spPr>
          <a:xfrm>
            <a:off x="1073700" y="365183"/>
            <a:ext cx="6996600" cy="434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ro-RO" sz="2000" b="1" dirty="0">
                <a:solidFill>
                  <a:srgbClr val="94BEFF"/>
                </a:solidFill>
                <a:latin typeface="Oswald"/>
                <a:sym typeface="Oswald"/>
              </a:rPr>
              <a:t>STATISTICI</a:t>
            </a:r>
            <a:r>
              <a:rPr lang="ro-RO" sz="2000" b="1" dirty="0">
                <a:solidFill>
                  <a:schemeClr val="accent1"/>
                </a:solidFill>
                <a:latin typeface="Oswald"/>
                <a:sym typeface="Oswald"/>
              </a:rPr>
              <a:t> </a:t>
            </a:r>
            <a:r>
              <a:rPr lang="ro-RO" sz="2000" b="1" dirty="0">
                <a:solidFill>
                  <a:schemeClr val="accent2">
                    <a:lumMod val="75000"/>
                  </a:schemeClr>
                </a:solidFill>
                <a:latin typeface="Oswald"/>
                <a:sym typeface="Oswald"/>
              </a:rPr>
              <a:t>DESCRIPTIVE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411C2-E5FE-4E0A-80BB-69A4A4EBC4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3" y="1081978"/>
            <a:ext cx="4127968" cy="253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AA211-2902-47D2-BFCE-79EBA85E6D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42" y="1415888"/>
            <a:ext cx="4058875" cy="2006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8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ARIMA-GARCH-</a:t>
            </a:r>
            <a:r>
              <a:rPr lang="en-US" dirty="0" err="1"/>
              <a:t>VaR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2AECC-9F7D-408C-AE1E-A8932D5FDC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649222" cy="3039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51983-A107-411C-B623-92E18BD1881A}"/>
              </a:ext>
            </a:extLst>
          </p:cNvPr>
          <p:cNvSpPr txBox="1"/>
          <p:nvPr/>
        </p:nvSpPr>
        <p:spPr>
          <a:xfrm>
            <a:off x="3082412" y="216885"/>
            <a:ext cx="2979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ARIMA</a:t>
            </a:r>
            <a:endParaRPr lang="LID4096" sz="18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C37AE-E3EE-45EC-9BB4-E05D39B84EA5}"/>
              </a:ext>
            </a:extLst>
          </p:cNvPr>
          <p:cNvSpPr txBox="1"/>
          <p:nvPr/>
        </p:nvSpPr>
        <p:spPr>
          <a:xfrm>
            <a:off x="4114800" y="1072183"/>
            <a:ext cx="4618892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roșie indică prețul mediu de închidere pentru intervalul de timp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ianuarie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2016 –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aprilie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2021.</a:t>
            </a:r>
            <a:endParaRPr lang="en-US" sz="12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6C0CC-9472-4E78-9068-5F9CD502F087}"/>
              </a:ext>
            </a:extLst>
          </p:cNvPr>
          <p:cNvSpPr txBox="1"/>
          <p:nvPr/>
        </p:nvSpPr>
        <p:spPr>
          <a:xfrm>
            <a:off x="4114800" y="2376442"/>
            <a:ext cx="4618892" cy="134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Procesele non-staționare au medii, varianțe și covarianțe care se schimbă în timp. Folosirea datelor nestaționare duce la o prognoză nesigură. Un proces staționar fluctuează în jurul unei medii constante cu varianță constantă.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9D5F4-2978-426A-870B-7A1D258E6270}"/>
              </a:ext>
            </a:extLst>
          </p:cNvPr>
          <p:cNvSpPr txBox="1"/>
          <p:nvPr/>
        </p:nvSpPr>
        <p:spPr>
          <a:xfrm>
            <a:off x="3082412" y="209130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Seri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 staţionară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BB4B-D378-44A6-B9CB-0377BEAD2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02562"/>
            <a:ext cx="4058479" cy="3738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1504D-7641-4302-BB47-FCF9704E1F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8263" y="1853951"/>
            <a:ext cx="453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668FF-99E6-4999-AB09-4C8C1BFB8688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Metodologia Box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Jenkins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E6FC3-6E5A-4814-893B-BE47C544CD5E}"/>
              </a:ext>
            </a:extLst>
          </p:cNvPr>
          <p:cNvSpPr txBox="1"/>
          <p:nvPr/>
        </p:nvSpPr>
        <p:spPr>
          <a:xfrm>
            <a:off x="316523" y="919452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1.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Identificare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C56D8-E6EA-4C2B-B202-1D37AAC2C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764" y="1466850"/>
            <a:ext cx="416623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55FBE-511F-4DFF-BCCE-F942AB2B0A53}"/>
              </a:ext>
            </a:extLst>
          </p:cNvPr>
          <p:cNvSpPr txBox="1"/>
          <p:nvPr/>
        </p:nvSpPr>
        <p:spPr>
          <a:xfrm>
            <a:off x="5397157" y="1705590"/>
            <a:ext cx="2979175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Am 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calculat scorurile AIC pentru diferite modele ARIMA și deducem că modelul adecvat este un (MA (1)).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48118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971</Words>
  <Application>Microsoft Office PowerPoint</Application>
  <PresentationFormat>On-screen Show (16:9)</PresentationFormat>
  <Paragraphs>111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Source Sans Pro</vt:lpstr>
      <vt:lpstr>Oswald</vt:lpstr>
      <vt:lpstr>Arial</vt:lpstr>
      <vt:lpstr>Century Gothic</vt:lpstr>
      <vt:lpstr>Calibri</vt:lpstr>
      <vt:lpstr>Quince template</vt:lpstr>
      <vt:lpstr>PREVIZIONAREA ACȚIUNILOR GOOGLE</vt:lpstr>
      <vt:lpstr>PowerPoint Presentation</vt:lpstr>
      <vt:lpstr>Scop și obiective</vt:lpstr>
      <vt:lpstr>PowerPoint Presentation</vt:lpstr>
      <vt:lpstr>PowerPoint Presentation</vt:lpstr>
      <vt:lpstr>ARIMA-GARCH-VaR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Tehnici de netezire exponenţială</vt:lpstr>
      <vt:lpstr>PowerPoint Presentation</vt:lpstr>
      <vt:lpstr>PowerPoint Presentation</vt:lpstr>
      <vt:lpstr>PowerPoint Presentation</vt:lpstr>
      <vt:lpstr>Deep Learning - LSTM</vt:lpstr>
      <vt:lpstr>TRANSFORMAREA DATELOR</vt:lpstr>
      <vt:lpstr>PREȚ REAL vs. PREȚ PROGNOZAT</vt:lpstr>
      <vt:lpstr>PowerPoint Presentation</vt:lpstr>
      <vt:lpstr>PowerPoint Presentation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PREVIZIONAREA ACȚIUNILOR GOOGLE</dc:title>
  <cp:lastModifiedBy>Valentina Enache</cp:lastModifiedBy>
  <cp:revision>25</cp:revision>
  <dcterms:modified xsi:type="dcterms:W3CDTF">2021-07-01T14:54:08Z</dcterms:modified>
</cp:coreProperties>
</file>