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sldIdLst>
    <p:sldId id="256" r:id="rId2"/>
    <p:sldId id="260" r:id="rId3"/>
    <p:sldId id="257" r:id="rId4"/>
    <p:sldId id="303" r:id="rId5"/>
    <p:sldId id="304" r:id="rId6"/>
    <p:sldId id="261" r:id="rId7"/>
    <p:sldId id="296" r:id="rId8"/>
    <p:sldId id="297" r:id="rId9"/>
    <p:sldId id="298" r:id="rId10"/>
    <p:sldId id="299" r:id="rId11"/>
    <p:sldId id="272" r:id="rId12"/>
    <p:sldId id="301" r:id="rId13"/>
    <p:sldId id="265" r:id="rId14"/>
    <p:sldId id="269" r:id="rId15"/>
    <p:sldId id="258" r:id="rId16"/>
    <p:sldId id="259" r:id="rId17"/>
    <p:sldId id="302" r:id="rId18"/>
    <p:sldId id="305" r:id="rId19"/>
    <p:sldId id="306" r:id="rId20"/>
    <p:sldId id="307" r:id="rId21"/>
  </p:sldIdLst>
  <p:sldSz cx="9144000" cy="5143500" type="screen16x9"/>
  <p:notesSz cx="6858000" cy="9144000"/>
  <p:embeddedFontLst>
    <p:embeddedFont>
      <p:font typeface="Advent Pro SemiBold" panose="020B0604020202020204" charset="0"/>
      <p:regular r:id="rId23"/>
      <p:bold r:id="rId24"/>
    </p:embeddedFont>
    <p:embeddedFont>
      <p:font typeface="Calibri" panose="020F0502020204030204" pitchFamily="34" charset="0"/>
      <p:regular r:id="rId25"/>
      <p:bold r:id="rId26"/>
      <p:italic r:id="rId27"/>
      <p:boldItalic r:id="rId28"/>
    </p:embeddedFont>
    <p:embeddedFont>
      <p:font typeface="Fira Sans Condensed Medium" panose="020B0603050000020004" pitchFamily="3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Maven Pro" panose="020B0604020202020204" charset="0"/>
      <p:regular r:id="rId41"/>
      <p:bold r:id="rId42"/>
    </p:embeddedFont>
    <p:embeddedFont>
      <p:font typeface="Nunito Light" pitchFamily="2" charset="0"/>
      <p:regular r:id="rId43"/>
      <p:italic r:id="rId44"/>
    </p:embeddedFont>
    <p:embeddedFont>
      <p:font typeface="Share Tech"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A5DB88-EC0E-43C3-9ED6-92C1C4DF094E}">
  <a:tblStyle styleId="{C7A5DB88-EC0E-43C3-9ED6-92C1C4DF0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39" d="100"/>
          <a:sy n="139" d="100"/>
        </p:scale>
        <p:origin x="12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48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59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97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4" r:id="rId8"/>
    <p:sldLayoutId id="2147483666"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72200" y="2822170"/>
            <a:ext cx="3295500" cy="464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1400" dirty="0"/>
              <a:t>Modelarea piețelor financiare - proiect</a:t>
            </a:r>
            <a:endParaRPr sz="1400"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S</a:t>
            </a:r>
            <a:r>
              <a:rPr lang="ro-RO" dirty="0">
                <a:solidFill>
                  <a:schemeClr val="accent2"/>
                </a:solidFill>
              </a:rPr>
              <a:t>ENTIMENT </a:t>
            </a:r>
            <a:r>
              <a:rPr lang="ro-RO" dirty="0"/>
              <a:t>ANALYSIS</a:t>
            </a:r>
            <a:r>
              <a:rPr lang="en" dirty="0"/>
              <a:t> </a:t>
            </a:r>
            <a:r>
              <a:rPr lang="ro-RO" dirty="0"/>
              <a:t>TESLA</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47707" y="325359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909414" y="1743951"/>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A5B5AE-6FC4-4B25-8A90-3AF4AF53EA40}"/>
              </a:ext>
            </a:extLst>
          </p:cNvPr>
          <p:cNvSpPr>
            <a:spLocks noGrp="1"/>
          </p:cNvSpPr>
          <p:nvPr>
            <p:ph type="ctrTitle"/>
          </p:nvPr>
        </p:nvSpPr>
        <p:spPr>
          <a:xfrm>
            <a:off x="498780" y="275374"/>
            <a:ext cx="4788240" cy="562755"/>
          </a:xfrm>
        </p:spPr>
        <p:txBody>
          <a:bodyPr/>
          <a:lstStyle/>
          <a:p>
            <a:r>
              <a:rPr lang="ro-RO" dirty="0"/>
              <a:t>IPOTEZA DE PIAȚĂ EFICIENTĂ</a:t>
            </a:r>
            <a:endParaRPr lang="LID4096" dirty="0"/>
          </a:p>
        </p:txBody>
      </p:sp>
      <p:pic>
        <p:nvPicPr>
          <p:cNvPr id="5" name="Picture 4" descr="Table&#10;&#10;Description automatically generated">
            <a:extLst>
              <a:ext uri="{FF2B5EF4-FFF2-40B4-BE49-F238E27FC236}">
                <a16:creationId xmlns:a16="http://schemas.microsoft.com/office/drawing/2014/main" id="{3883EBD1-5F01-4837-BEF3-D64EBB9E9B63}"/>
              </a:ext>
            </a:extLst>
          </p:cNvPr>
          <p:cNvPicPr>
            <a:picLocks noChangeAspect="1"/>
          </p:cNvPicPr>
          <p:nvPr/>
        </p:nvPicPr>
        <p:blipFill>
          <a:blip r:embed="rId2"/>
          <a:stretch>
            <a:fillRect/>
          </a:stretch>
        </p:blipFill>
        <p:spPr>
          <a:xfrm>
            <a:off x="628970" y="1383488"/>
            <a:ext cx="3114675" cy="15240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44F9B962-6247-4346-BCFA-8E70A0EA0271}"/>
              </a:ext>
            </a:extLst>
          </p:cNvPr>
          <p:cNvPicPr>
            <a:picLocks noChangeAspect="1"/>
          </p:cNvPicPr>
          <p:nvPr/>
        </p:nvPicPr>
        <p:blipFill>
          <a:blip r:embed="rId3"/>
          <a:stretch>
            <a:fillRect/>
          </a:stretch>
        </p:blipFill>
        <p:spPr>
          <a:xfrm>
            <a:off x="4950135" y="1324333"/>
            <a:ext cx="3901096" cy="55489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1B4FEC1-58A3-4895-A010-AC3BF2138F2F}"/>
              </a:ext>
            </a:extLst>
          </p:cNvPr>
          <p:cNvPicPr>
            <a:picLocks noChangeAspect="1"/>
          </p:cNvPicPr>
          <p:nvPr/>
        </p:nvPicPr>
        <p:blipFill>
          <a:blip r:embed="rId4"/>
          <a:stretch>
            <a:fillRect/>
          </a:stretch>
        </p:blipFill>
        <p:spPr>
          <a:xfrm>
            <a:off x="4950135" y="2519677"/>
            <a:ext cx="3901096" cy="548160"/>
          </a:xfrm>
          <a:prstGeom prst="rect">
            <a:avLst/>
          </a:prstGeom>
        </p:spPr>
      </p:pic>
      <p:sp>
        <p:nvSpPr>
          <p:cNvPr id="10" name="TextBox 9">
            <a:extLst>
              <a:ext uri="{FF2B5EF4-FFF2-40B4-BE49-F238E27FC236}">
                <a16:creationId xmlns:a16="http://schemas.microsoft.com/office/drawing/2014/main" id="{0F35965C-3D06-4965-99E4-6FE0A079EEB8}"/>
              </a:ext>
            </a:extLst>
          </p:cNvPr>
          <p:cNvSpPr txBox="1"/>
          <p:nvPr/>
        </p:nvSpPr>
        <p:spPr>
          <a:xfrm>
            <a:off x="1323644" y="2950823"/>
            <a:ext cx="1725325" cy="246221"/>
          </a:xfrm>
          <a:prstGeom prst="rect">
            <a:avLst/>
          </a:prstGeom>
          <a:noFill/>
        </p:spPr>
        <p:txBody>
          <a:bodyPr wrap="square">
            <a:spAutoFit/>
          </a:bodyPr>
          <a:lstStyle/>
          <a:p>
            <a:pPr marL="0" algn="ctr"/>
            <a:r>
              <a:rPr lang="ro-RO" sz="1000" dirty="0">
                <a:solidFill>
                  <a:schemeClr val="bg1"/>
                </a:solidFill>
                <a:latin typeface="Maven Pro" panose="020B0604020202020204" charset="0"/>
              </a:rPr>
              <a:t>Individual </a:t>
            </a:r>
            <a:r>
              <a:rPr lang="ro-RO" sz="1000" dirty="0" err="1">
                <a:solidFill>
                  <a:schemeClr val="bg1"/>
                </a:solidFill>
                <a:latin typeface="Maven Pro" panose="020B0604020202020204" charset="0"/>
              </a:rPr>
              <a:t>Variance</a:t>
            </a:r>
            <a:r>
              <a:rPr lang="ro-RO" sz="1000" dirty="0">
                <a:solidFill>
                  <a:schemeClr val="bg1"/>
                </a:solidFill>
                <a:latin typeface="Maven Pro" panose="020B0604020202020204" charset="0"/>
              </a:rPr>
              <a:t> </a:t>
            </a:r>
            <a:r>
              <a:rPr lang="ro-RO" sz="1000" dirty="0" err="1">
                <a:solidFill>
                  <a:schemeClr val="bg1"/>
                </a:solidFill>
                <a:latin typeface="Maven Pro" panose="020B0604020202020204" charset="0"/>
              </a:rPr>
              <a:t>Ratio</a:t>
            </a:r>
            <a:endParaRPr lang="ro-RO" sz="1000" dirty="0">
              <a:solidFill>
                <a:schemeClr val="bg1"/>
              </a:solidFill>
              <a:latin typeface="Maven Pro" panose="020B0604020202020204" charset="0"/>
            </a:endParaRPr>
          </a:p>
        </p:txBody>
      </p:sp>
      <p:sp>
        <p:nvSpPr>
          <p:cNvPr id="11" name="TextBox 10">
            <a:extLst>
              <a:ext uri="{FF2B5EF4-FFF2-40B4-BE49-F238E27FC236}">
                <a16:creationId xmlns:a16="http://schemas.microsoft.com/office/drawing/2014/main" id="{5DB23997-A92E-4E98-BC38-B3FDB6A1F16A}"/>
              </a:ext>
            </a:extLst>
          </p:cNvPr>
          <p:cNvSpPr txBox="1"/>
          <p:nvPr/>
        </p:nvSpPr>
        <p:spPr>
          <a:xfrm>
            <a:off x="5794952" y="1860899"/>
            <a:ext cx="2211461" cy="338554"/>
          </a:xfrm>
          <a:prstGeom prst="rect">
            <a:avLst/>
          </a:prstGeom>
          <a:noFill/>
        </p:spPr>
        <p:txBody>
          <a:bodyPr wrap="square">
            <a:spAutoFit/>
          </a:bodyPr>
          <a:lstStyle/>
          <a:p>
            <a:pPr algn="ctr"/>
            <a:r>
              <a:rPr lang="ro-RO" sz="1000" dirty="0" err="1">
                <a:solidFill>
                  <a:schemeClr val="bg1"/>
                </a:solidFill>
                <a:latin typeface="Maven Pro" panose="020B0604020202020204" charset="0"/>
              </a:rPr>
              <a:t>Studentized</a:t>
            </a:r>
            <a:r>
              <a:rPr lang="ro-RO" sz="1600" dirty="0">
                <a:solidFill>
                  <a:srgbClr val="000000"/>
                </a:solidFill>
                <a:effectLst/>
                <a:latin typeface="Calibri" panose="020F0502020204030204" pitchFamily="34" charset="0"/>
                <a:ea typeface="Georgia" panose="02040502050405020303" pitchFamily="18" charset="0"/>
              </a:rPr>
              <a:t> </a:t>
            </a:r>
            <a:r>
              <a:rPr lang="ro-RO" sz="1000" dirty="0">
                <a:solidFill>
                  <a:schemeClr val="bg1"/>
                </a:solidFill>
                <a:latin typeface="Maven Pro" panose="020B0604020202020204" charset="0"/>
              </a:rPr>
              <a:t>Maximum </a:t>
            </a:r>
            <a:r>
              <a:rPr lang="ro-RO" sz="1000" dirty="0" err="1">
                <a:solidFill>
                  <a:schemeClr val="bg1"/>
                </a:solidFill>
                <a:latin typeface="Maven Pro" panose="020B0604020202020204" charset="0"/>
              </a:rPr>
              <a:t>Modulus</a:t>
            </a:r>
            <a:endParaRPr lang="LID4096" sz="1000" dirty="0">
              <a:solidFill>
                <a:schemeClr val="bg1"/>
              </a:solidFill>
              <a:latin typeface="Maven Pro" panose="020B0604020202020204" charset="0"/>
            </a:endParaRPr>
          </a:p>
        </p:txBody>
      </p:sp>
      <p:sp>
        <p:nvSpPr>
          <p:cNvPr id="12" name="TextBox 11">
            <a:extLst>
              <a:ext uri="{FF2B5EF4-FFF2-40B4-BE49-F238E27FC236}">
                <a16:creationId xmlns:a16="http://schemas.microsoft.com/office/drawing/2014/main" id="{9BE24A31-A17A-4ECA-9FE5-8F719C8D5378}"/>
              </a:ext>
            </a:extLst>
          </p:cNvPr>
          <p:cNvSpPr txBox="1"/>
          <p:nvPr/>
        </p:nvSpPr>
        <p:spPr>
          <a:xfrm>
            <a:off x="5946750" y="3141840"/>
            <a:ext cx="1907864" cy="246221"/>
          </a:xfrm>
          <a:prstGeom prst="rect">
            <a:avLst/>
          </a:prstGeom>
          <a:noFill/>
        </p:spPr>
        <p:txBody>
          <a:bodyPr wrap="square">
            <a:spAutoFit/>
          </a:bodyPr>
          <a:lstStyle/>
          <a:p>
            <a:pPr algn="ctr"/>
            <a:r>
              <a:rPr lang="ro-RO" sz="900" dirty="0">
                <a:solidFill>
                  <a:schemeClr val="bg1"/>
                </a:solidFill>
                <a:latin typeface="Maven Pro" panose="020B0604020202020204" charset="0"/>
              </a:rPr>
              <a:t>Testul </a:t>
            </a:r>
            <a:r>
              <a:rPr lang="ro-RO" sz="1000" dirty="0">
                <a:solidFill>
                  <a:schemeClr val="bg1"/>
                </a:solidFill>
                <a:latin typeface="Maven Pro" panose="020B0604020202020204" charset="0"/>
              </a:rPr>
              <a:t>Wald</a:t>
            </a:r>
            <a:endParaRPr lang="LID4096" sz="900" dirty="0">
              <a:solidFill>
                <a:schemeClr val="bg1"/>
              </a:solidFill>
              <a:latin typeface="Maven Pro" panose="020B0604020202020204" charset="0"/>
            </a:endParaRPr>
          </a:p>
        </p:txBody>
      </p:sp>
    </p:spTree>
    <p:extLst>
      <p:ext uri="{BB962C8B-B14F-4D97-AF65-F5344CB8AC3E}">
        <p14:creationId xmlns:p14="http://schemas.microsoft.com/office/powerpoint/2010/main" val="17472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40" name="Google Shape;1140;p41"/>
          <p:cNvSpPr txBox="1">
            <a:spLocks noGrp="1"/>
          </p:cNvSpPr>
          <p:nvPr>
            <p:ph type="ctrTitle"/>
          </p:nvPr>
        </p:nvSpPr>
        <p:spPr>
          <a:xfrm>
            <a:off x="977245" y="3170971"/>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TESLA</a:t>
            </a:r>
            <a:endParaRPr dirty="0"/>
          </a:p>
        </p:txBody>
      </p:sp>
      <p:sp>
        <p:nvSpPr>
          <p:cNvPr id="1143" name="Google Shape;1143;p41"/>
          <p:cNvSpPr txBox="1">
            <a:spLocks noGrp="1"/>
          </p:cNvSpPr>
          <p:nvPr>
            <p:ph type="ctrTitle" idx="2"/>
          </p:nvPr>
        </p:nvSpPr>
        <p:spPr>
          <a:xfrm>
            <a:off x="6228617" y="3209467"/>
            <a:ext cx="18813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MICROSOFT</a:t>
            </a:r>
            <a:endParaRPr dirty="0"/>
          </a:p>
        </p:txBody>
      </p:sp>
      <p:sp>
        <p:nvSpPr>
          <p:cNvPr id="1144" name="Google Shape;1144;p41"/>
          <p:cNvSpPr txBox="1">
            <a:spLocks noGrp="1"/>
          </p:cNvSpPr>
          <p:nvPr>
            <p:ph type="ctrTitle" idx="4"/>
          </p:nvPr>
        </p:nvSpPr>
        <p:spPr>
          <a:xfrm>
            <a:off x="977245" y="370434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dirty="0"/>
              <a:t>APPLE</a:t>
            </a:r>
            <a:endParaRPr dirty="0"/>
          </a:p>
        </p:txBody>
      </p:sp>
      <p:sp>
        <p:nvSpPr>
          <p:cNvPr id="1146" name="Google Shape;1146;p41"/>
          <p:cNvSpPr txBox="1">
            <a:spLocks noGrp="1"/>
          </p:cNvSpPr>
          <p:nvPr>
            <p:ph type="ctrTitle" idx="6"/>
          </p:nvPr>
        </p:nvSpPr>
        <p:spPr>
          <a:xfrm>
            <a:off x="6254575" y="3795586"/>
            <a:ext cx="18813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GOOGLE</a:t>
            </a:r>
            <a:endParaRPr dirty="0"/>
          </a:p>
        </p:txBody>
      </p:sp>
      <p:sp>
        <p:nvSpPr>
          <p:cNvPr id="1148" name="Google Shape;1148;p41"/>
          <p:cNvSpPr/>
          <p:nvPr/>
        </p:nvSpPr>
        <p:spPr>
          <a:xfrm>
            <a:off x="3246565" y="2217727"/>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35138" y="2406927"/>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543528" y="2594823"/>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46543" y="2783188"/>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435140" y="2406874"/>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624077" y="2595663"/>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815443" y="2787137"/>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140033" y="3607177"/>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140033" y="3934227"/>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87533" y="3607177"/>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949833" y="3934227"/>
            <a:ext cx="1147800" cy="0"/>
          </a:xfrm>
          <a:prstGeom prst="straightConnector1">
            <a:avLst/>
          </a:prstGeom>
          <a:noFill/>
          <a:ln w="19050" cap="flat" cmpd="sng">
            <a:solidFill>
              <a:schemeClr val="accent1"/>
            </a:solidFill>
            <a:prstDash val="solid"/>
            <a:round/>
            <a:headEnd type="none" w="med" len="med"/>
            <a:tailEnd type="oval" w="med" len="med"/>
          </a:ln>
        </p:spPr>
      </p:cxnSp>
      <p:sp>
        <p:nvSpPr>
          <p:cNvPr id="34" name="Title 2">
            <a:extLst>
              <a:ext uri="{FF2B5EF4-FFF2-40B4-BE49-F238E27FC236}">
                <a16:creationId xmlns:a16="http://schemas.microsoft.com/office/drawing/2014/main" id="{76D3C508-A3CC-4919-9165-70BB4B7F6C84}"/>
              </a:ext>
            </a:extLst>
          </p:cNvPr>
          <p:cNvSpPr txBox="1">
            <a:spLocks/>
          </p:cNvSpPr>
          <p:nvPr/>
        </p:nvSpPr>
        <p:spPr>
          <a:xfrm>
            <a:off x="484276" y="146344"/>
            <a:ext cx="3042727" cy="562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Share Tech"/>
              <a:buNone/>
              <a:defRPr sz="20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2pPr>
            <a:lvl3pPr marR="0" lvl="2"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3pPr>
            <a:lvl4pPr marR="0" lvl="3"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4pPr>
            <a:lvl5pPr marR="0" lvl="4"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5pPr>
            <a:lvl6pPr marR="0" lvl="5"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6pPr>
            <a:lvl7pPr marR="0" lvl="6"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7pPr>
            <a:lvl8pPr marR="0" lvl="7"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8pPr>
            <a:lvl9pPr marR="0" lvl="8"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9pPr>
          </a:lstStyle>
          <a:p>
            <a:pPr algn="l"/>
            <a:r>
              <a:rPr lang="ro-RO" sz="3000" dirty="0">
                <a:latin typeface="Share Tech"/>
                <a:sym typeface="Share Tech"/>
              </a:rPr>
              <a:t>VALUE AT RISK</a:t>
            </a:r>
          </a:p>
        </p:txBody>
      </p:sp>
      <p:sp>
        <p:nvSpPr>
          <p:cNvPr id="35" name="TextBox 34">
            <a:extLst>
              <a:ext uri="{FF2B5EF4-FFF2-40B4-BE49-F238E27FC236}">
                <a16:creationId xmlns:a16="http://schemas.microsoft.com/office/drawing/2014/main" id="{7FA47C99-54FE-4862-9171-9D506131ACC6}"/>
              </a:ext>
            </a:extLst>
          </p:cNvPr>
          <p:cNvSpPr txBox="1"/>
          <p:nvPr/>
        </p:nvSpPr>
        <p:spPr>
          <a:xfrm>
            <a:off x="504346" y="853632"/>
            <a:ext cx="3071734" cy="1477328"/>
          </a:xfrm>
          <a:prstGeom prst="rect">
            <a:avLst/>
          </a:prstGeom>
          <a:noFill/>
        </p:spPr>
        <p:txBody>
          <a:bodyPr wrap="square">
            <a:spAutoFit/>
          </a:bodyPr>
          <a:lstStyle/>
          <a:p>
            <a:pPr algn="just"/>
            <a:r>
              <a:rPr lang="ro-RO" sz="1000" dirty="0" err="1">
                <a:solidFill>
                  <a:schemeClr val="bg1"/>
                </a:solidFill>
                <a:latin typeface="Maven Pro" panose="020B0604020202020204" charset="0"/>
              </a:rPr>
              <a:t>Value</a:t>
            </a:r>
            <a:r>
              <a:rPr lang="ro-RO" sz="1000" dirty="0">
                <a:solidFill>
                  <a:schemeClr val="bg1"/>
                </a:solidFill>
                <a:latin typeface="Maven Pro" panose="020B0604020202020204" charset="0"/>
              </a:rPr>
              <a:t> ar </a:t>
            </a:r>
            <a:r>
              <a:rPr lang="ro-RO" sz="1000" dirty="0" err="1">
                <a:solidFill>
                  <a:schemeClr val="bg1"/>
                </a:solidFill>
                <a:latin typeface="Maven Pro" panose="020B0604020202020204" charset="0"/>
              </a:rPr>
              <a:t>risk</a:t>
            </a:r>
            <a:r>
              <a:rPr lang="ro-RO" sz="1000" dirty="0">
                <a:solidFill>
                  <a:schemeClr val="bg1"/>
                </a:solidFill>
                <a:latin typeface="Maven Pro" panose="020B0604020202020204" charset="0"/>
              </a:rPr>
              <a:t> (</a:t>
            </a:r>
            <a:r>
              <a:rPr lang="ro-RO" sz="1000" dirty="0" err="1">
                <a:solidFill>
                  <a:schemeClr val="bg1"/>
                </a:solidFill>
                <a:latin typeface="Maven Pro" panose="020B0604020202020204" charset="0"/>
              </a:rPr>
              <a:t>VaR</a:t>
            </a:r>
            <a:r>
              <a:rPr lang="ro-RO" sz="1000" dirty="0">
                <a:solidFill>
                  <a:schemeClr val="bg1"/>
                </a:solidFill>
                <a:latin typeface="Maven Pro" panose="020B0604020202020204" charset="0"/>
              </a:rPr>
              <a:t>) este un indicator modern de măsurare al riscului, care oferă o estimare a pierderii maxime pentru o anumită poziție sau un anume portofoliu pe o perioadă de timp și se poate calcula la diferite niveluri de încredere. Estimarea riscului unui portofoliu este importantă pentru creșterea capitalului investitorilor pe termen lung și managementul riscului, în special în cadrul firmelor sau instituțiilor mai mari.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D06DBCE-8BB6-4B94-85A1-5D443B7BD33A}"/>
              </a:ext>
            </a:extLst>
          </p:cNvPr>
          <p:cNvPicPr>
            <a:picLocks noChangeAspect="1"/>
          </p:cNvPicPr>
          <p:nvPr/>
        </p:nvPicPr>
        <p:blipFill>
          <a:blip r:embed="rId2"/>
          <a:stretch>
            <a:fillRect/>
          </a:stretch>
        </p:blipFill>
        <p:spPr>
          <a:xfrm>
            <a:off x="609600" y="1228955"/>
            <a:ext cx="4985385" cy="2953385"/>
          </a:xfrm>
          <a:prstGeom prst="rect">
            <a:avLst/>
          </a:prstGeom>
        </p:spPr>
      </p:pic>
      <p:sp>
        <p:nvSpPr>
          <p:cNvPr id="9" name="TextBox 8">
            <a:extLst>
              <a:ext uri="{FF2B5EF4-FFF2-40B4-BE49-F238E27FC236}">
                <a16:creationId xmlns:a16="http://schemas.microsoft.com/office/drawing/2014/main" id="{1CBB997B-9AD6-4C97-BFFC-E38FED3F1E45}"/>
              </a:ext>
            </a:extLst>
          </p:cNvPr>
          <p:cNvSpPr txBox="1"/>
          <p:nvPr/>
        </p:nvSpPr>
        <p:spPr>
          <a:xfrm>
            <a:off x="6109334" y="2019002"/>
            <a:ext cx="2425066" cy="1448923"/>
          </a:xfrm>
          <a:prstGeom prst="rect">
            <a:avLst/>
          </a:prstGeom>
          <a:noFill/>
        </p:spPr>
        <p:txBody>
          <a:bodyPr wrap="square">
            <a:spAutoFit/>
          </a:bodyPr>
          <a:lstStyle/>
          <a:p>
            <a:pPr marL="0" marR="0" algn="just">
              <a:lnSpc>
                <a:spcPct val="150000"/>
              </a:lnSpc>
              <a:spcBef>
                <a:spcPts val="0"/>
              </a:spcBef>
              <a:spcAft>
                <a:spcPts val="0"/>
              </a:spcAft>
            </a:pPr>
            <a:r>
              <a:rPr lang="ro-RO" sz="1000" dirty="0">
                <a:solidFill>
                  <a:schemeClr val="bg1"/>
                </a:solidFill>
                <a:latin typeface="Maven Pro" panose="020B0604020202020204" charset="0"/>
              </a:rPr>
              <a:t>În urma rulării </a:t>
            </a:r>
            <a:r>
              <a:rPr lang="ro-RO" sz="1000" dirty="0" err="1">
                <a:solidFill>
                  <a:schemeClr val="bg1"/>
                </a:solidFill>
                <a:latin typeface="Maven Pro" panose="020B0604020202020204" charset="0"/>
              </a:rPr>
              <a:t>VaR</a:t>
            </a:r>
            <a:r>
              <a:rPr lang="ro-RO" sz="1000" dirty="0">
                <a:solidFill>
                  <a:schemeClr val="bg1"/>
                </a:solidFill>
                <a:latin typeface="Maven Pro" panose="020B0604020202020204" charset="0"/>
              </a:rPr>
              <a:t>, am obținut valoarea de $32,282. Cu alte cuvinte, garantăm cu o probabilitate de 95% că portofoliul nostru de 1 milion de dolari va avea o pierdere maximă de $32K pentru o perioadă de o zi. </a:t>
            </a:r>
            <a:endParaRPr lang="ro-RO" sz="7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55147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9505" y="884404"/>
            <a:ext cx="370088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ANALIZA DE SENTIMENT</a:t>
            </a:r>
            <a:endParaRPr dirty="0"/>
          </a:p>
        </p:txBody>
      </p:sp>
      <p:sp>
        <p:nvSpPr>
          <p:cNvPr id="715" name="Google Shape;715;p34"/>
          <p:cNvSpPr txBox="1"/>
          <p:nvPr/>
        </p:nvSpPr>
        <p:spPr>
          <a:xfrm>
            <a:off x="5839653" y="884404"/>
            <a:ext cx="23795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sz="2000" dirty="0">
                <a:solidFill>
                  <a:schemeClr val="lt1"/>
                </a:solidFill>
                <a:latin typeface="Share Tech"/>
                <a:ea typeface="Share Tech"/>
                <a:cs typeface="Share Tech"/>
                <a:sym typeface="Share Tech"/>
              </a:rPr>
              <a:t>Date la nivel mondial</a:t>
            </a:r>
            <a:endParaRPr sz="2000" dirty="0">
              <a:solidFill>
                <a:schemeClr val="lt1"/>
              </a:solidFill>
              <a:latin typeface="Share Tech"/>
              <a:ea typeface="Share Tech"/>
              <a:cs typeface="Share Tech"/>
              <a:sym typeface="Share Tech"/>
            </a:endParaRPr>
          </a:p>
        </p:txBody>
      </p:sp>
      <p:grpSp>
        <p:nvGrpSpPr>
          <p:cNvPr id="716" name="Google Shape;716;p34"/>
          <p:cNvGrpSpPr/>
          <p:nvPr/>
        </p:nvGrpSpPr>
        <p:grpSpPr>
          <a:xfrm>
            <a:off x="483868" y="1752443"/>
            <a:ext cx="3998392" cy="2213254"/>
            <a:chOff x="2654821" y="2311071"/>
            <a:chExt cx="2279715" cy="1262120"/>
          </a:xfrm>
        </p:grpSpPr>
        <p:grpSp>
          <p:nvGrpSpPr>
            <p:cNvPr id="717" name="Google Shape;717;p34"/>
            <p:cNvGrpSpPr/>
            <p:nvPr/>
          </p:nvGrpSpPr>
          <p:grpSpPr>
            <a:xfrm>
              <a:off x="4034269" y="2840745"/>
              <a:ext cx="40212" cy="36437"/>
              <a:chOff x="4293400" y="2574725"/>
              <a:chExt cx="84425" cy="80100"/>
            </a:xfrm>
          </p:grpSpPr>
          <p:sp>
            <p:nvSpPr>
              <p:cNvPr id="718" name="Google Shape;718;p34"/>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719" name="Google Shape;719;p34"/>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4"/>
            <p:cNvGrpSpPr/>
            <p:nvPr/>
          </p:nvGrpSpPr>
          <p:grpSpPr>
            <a:xfrm>
              <a:off x="3894606" y="2334874"/>
              <a:ext cx="913198" cy="518984"/>
              <a:chOff x="4000175" y="1462675"/>
              <a:chExt cx="1917275" cy="1140875"/>
            </a:xfrm>
          </p:grpSpPr>
          <p:sp>
            <p:nvSpPr>
              <p:cNvPr id="721" name="Google Shape;721;p34"/>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722" name="Google Shape;722;p34"/>
              <p:cNvGrpSpPr/>
              <p:nvPr/>
            </p:nvGrpSpPr>
            <p:grpSpPr>
              <a:xfrm>
                <a:off x="4000175" y="1462675"/>
                <a:ext cx="1917275" cy="1140875"/>
                <a:chOff x="4000175" y="1462675"/>
                <a:chExt cx="1917275" cy="1140875"/>
              </a:xfrm>
            </p:grpSpPr>
            <p:sp>
              <p:nvSpPr>
                <p:cNvPr id="723" name="Google Shape;723;p34"/>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724" name="Google Shape;724;p34"/>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728" name="Google Shape;728;p34"/>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9" name="Google Shape;729;p34"/>
            <p:cNvGrpSpPr/>
            <p:nvPr/>
          </p:nvGrpSpPr>
          <p:grpSpPr>
            <a:xfrm>
              <a:off x="3875768" y="2846704"/>
              <a:ext cx="44796" cy="47366"/>
              <a:chOff x="3960625" y="2587825"/>
              <a:chExt cx="94050" cy="104125"/>
            </a:xfrm>
          </p:grpSpPr>
          <p:sp>
            <p:nvSpPr>
              <p:cNvPr id="730" name="Google Shape;730;p34"/>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731" name="Google Shape;731;p34"/>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4"/>
            <p:cNvGrpSpPr/>
            <p:nvPr/>
          </p:nvGrpSpPr>
          <p:grpSpPr>
            <a:xfrm>
              <a:off x="3782759" y="2807162"/>
              <a:ext cx="82686" cy="85487"/>
              <a:chOff x="3765350" y="2500900"/>
              <a:chExt cx="173600" cy="187925"/>
            </a:xfrm>
          </p:grpSpPr>
          <p:sp>
            <p:nvSpPr>
              <p:cNvPr id="733" name="Google Shape;733;p34"/>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734" name="Google Shape;734;p34"/>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34"/>
            <p:cNvGrpSpPr/>
            <p:nvPr/>
          </p:nvGrpSpPr>
          <p:grpSpPr>
            <a:xfrm>
              <a:off x="3775674" y="2798496"/>
              <a:ext cx="40545" cy="23564"/>
              <a:chOff x="3750475" y="2481850"/>
              <a:chExt cx="85125" cy="51800"/>
            </a:xfrm>
          </p:grpSpPr>
          <p:sp>
            <p:nvSpPr>
              <p:cNvPr id="740" name="Google Shape;740;p34"/>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742" name="Google Shape;742;p34"/>
            <p:cNvGrpSpPr/>
            <p:nvPr/>
          </p:nvGrpSpPr>
          <p:grpSpPr>
            <a:xfrm>
              <a:off x="3716946" y="2776024"/>
              <a:ext cx="81971" cy="76912"/>
              <a:chOff x="3627175" y="2432450"/>
              <a:chExt cx="172100" cy="169075"/>
            </a:xfrm>
          </p:grpSpPr>
          <p:sp>
            <p:nvSpPr>
              <p:cNvPr id="743" name="Google Shape;743;p34"/>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745" name="Google Shape;745;p34"/>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746" name="Google Shape;746;p34"/>
            <p:cNvGrpSpPr/>
            <p:nvPr/>
          </p:nvGrpSpPr>
          <p:grpSpPr>
            <a:xfrm>
              <a:off x="3685682" y="2845624"/>
              <a:ext cx="29311" cy="45055"/>
              <a:chOff x="3561536" y="2585450"/>
              <a:chExt cx="61539" cy="99045"/>
            </a:xfrm>
          </p:grpSpPr>
          <p:sp>
            <p:nvSpPr>
              <p:cNvPr id="747" name="Google Shape;747;p34"/>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lt2"/>
              </a:solidFill>
              <a:ln>
                <a:noFill/>
              </a:ln>
            </p:spPr>
          </p:sp>
        </p:grpSp>
        <p:grpSp>
          <p:nvGrpSpPr>
            <p:cNvPr id="749" name="Google Shape;749;p34"/>
            <p:cNvGrpSpPr/>
            <p:nvPr/>
          </p:nvGrpSpPr>
          <p:grpSpPr>
            <a:xfrm>
              <a:off x="3849905" y="2572252"/>
              <a:ext cx="74339" cy="119559"/>
              <a:chOff x="3906325" y="1984500"/>
              <a:chExt cx="156075" cy="262825"/>
            </a:xfrm>
          </p:grpSpPr>
          <p:sp>
            <p:nvSpPr>
              <p:cNvPr id="750" name="Google Shape;750;p34"/>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751" name="Google Shape;751;p34"/>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4"/>
            <p:cNvGrpSpPr/>
            <p:nvPr/>
          </p:nvGrpSpPr>
          <p:grpSpPr>
            <a:xfrm>
              <a:off x="2654821" y="2414345"/>
              <a:ext cx="667570" cy="558731"/>
              <a:chOff x="1397225" y="1637375"/>
              <a:chExt cx="1401575" cy="1228250"/>
            </a:xfrm>
          </p:grpSpPr>
          <p:sp>
            <p:nvSpPr>
              <p:cNvPr id="753" name="Google Shape;753;p34"/>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grpSp>
            <p:nvGrpSpPr>
              <p:cNvPr id="754" name="Google Shape;754;p34"/>
              <p:cNvGrpSpPr/>
              <p:nvPr/>
            </p:nvGrpSpPr>
            <p:grpSpPr>
              <a:xfrm>
                <a:off x="1397225" y="1637375"/>
                <a:ext cx="1398775" cy="1228250"/>
                <a:chOff x="1397225" y="1637375"/>
                <a:chExt cx="1398775" cy="1228250"/>
              </a:xfrm>
            </p:grpSpPr>
            <p:sp>
              <p:nvSpPr>
                <p:cNvPr id="755" name="Google Shape;755;p34"/>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7" name="Google Shape;757;p34"/>
            <p:cNvGrpSpPr/>
            <p:nvPr/>
          </p:nvGrpSpPr>
          <p:grpSpPr>
            <a:xfrm>
              <a:off x="3230417" y="3103734"/>
              <a:ext cx="282982" cy="280332"/>
              <a:chOff x="2605700" y="3152850"/>
              <a:chExt cx="594125" cy="616250"/>
            </a:xfrm>
          </p:grpSpPr>
          <p:sp>
            <p:nvSpPr>
              <p:cNvPr id="758" name="Google Shape;758;p34"/>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759" name="Google Shape;759;p34"/>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760" name="Google Shape;760;p34"/>
            <p:cNvGrpSpPr/>
            <p:nvPr/>
          </p:nvGrpSpPr>
          <p:grpSpPr>
            <a:xfrm>
              <a:off x="3265985" y="3226989"/>
              <a:ext cx="87151" cy="346202"/>
              <a:chOff x="2680375" y="3423800"/>
              <a:chExt cx="182975" cy="761050"/>
            </a:xfrm>
          </p:grpSpPr>
          <p:sp>
            <p:nvSpPr>
              <p:cNvPr id="761" name="Google Shape;761;p34"/>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762" name="Google Shape;762;p34"/>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4"/>
            <p:cNvGrpSpPr/>
            <p:nvPr/>
          </p:nvGrpSpPr>
          <p:grpSpPr>
            <a:xfrm>
              <a:off x="3855466" y="3289811"/>
              <a:ext cx="112514" cy="94210"/>
              <a:chOff x="3918000" y="3561900"/>
              <a:chExt cx="236225" cy="207100"/>
            </a:xfrm>
          </p:grpSpPr>
          <p:sp>
            <p:nvSpPr>
              <p:cNvPr id="764" name="Google Shape;764;p34"/>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765" name="Google Shape;765;p34"/>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34"/>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769" name="Google Shape;769;p34"/>
            <p:cNvGrpSpPr/>
            <p:nvPr/>
          </p:nvGrpSpPr>
          <p:grpSpPr>
            <a:xfrm>
              <a:off x="2905224" y="2311071"/>
              <a:ext cx="596721" cy="528992"/>
              <a:chOff x="1922950" y="1410350"/>
              <a:chExt cx="1252825" cy="1162875"/>
            </a:xfrm>
          </p:grpSpPr>
          <p:sp>
            <p:nvSpPr>
              <p:cNvPr id="770" name="Google Shape;770;p34"/>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786" name="Google Shape;786;p34"/>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806" name="Google Shape;806;p34"/>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807" name="Google Shape;807;p34"/>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34"/>
            <p:cNvGrpSpPr/>
            <p:nvPr/>
          </p:nvGrpSpPr>
          <p:grpSpPr>
            <a:xfrm>
              <a:off x="3280929" y="3294542"/>
              <a:ext cx="109894" cy="272224"/>
              <a:chOff x="2711750" y="3572300"/>
              <a:chExt cx="230725" cy="598425"/>
            </a:xfrm>
          </p:grpSpPr>
          <p:sp>
            <p:nvSpPr>
              <p:cNvPr id="809" name="Google Shape;809;p34"/>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34"/>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4"/>
            <p:cNvGrpSpPr/>
            <p:nvPr/>
          </p:nvGrpSpPr>
          <p:grpSpPr>
            <a:xfrm>
              <a:off x="3790439" y="2408636"/>
              <a:ext cx="73017" cy="75684"/>
              <a:chOff x="3781475" y="1624825"/>
              <a:chExt cx="153300" cy="166375"/>
            </a:xfrm>
          </p:grpSpPr>
          <p:sp>
            <p:nvSpPr>
              <p:cNvPr id="813" name="Google Shape;813;p34"/>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34"/>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4"/>
            <p:cNvGrpSpPr/>
            <p:nvPr/>
          </p:nvGrpSpPr>
          <p:grpSpPr>
            <a:xfrm>
              <a:off x="4403342" y="3107749"/>
              <a:ext cx="316680" cy="101374"/>
              <a:chOff x="5068275" y="3161675"/>
              <a:chExt cx="664875" cy="222850"/>
            </a:xfrm>
          </p:grpSpPr>
          <p:sp>
            <p:nvSpPr>
              <p:cNvPr id="825" name="Google Shape;825;p34"/>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4"/>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34"/>
            <p:cNvGrpSpPr/>
            <p:nvPr/>
          </p:nvGrpSpPr>
          <p:grpSpPr>
            <a:xfrm>
              <a:off x="3697513" y="2707266"/>
              <a:ext cx="59549" cy="79733"/>
              <a:chOff x="3586375" y="2281300"/>
              <a:chExt cx="125025" cy="175275"/>
            </a:xfrm>
          </p:grpSpPr>
          <p:sp>
            <p:nvSpPr>
              <p:cNvPr id="859" name="Google Shape;859;p34"/>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4"/>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4"/>
            <p:cNvGrpSpPr/>
            <p:nvPr/>
          </p:nvGrpSpPr>
          <p:grpSpPr>
            <a:xfrm>
              <a:off x="4513224" y="3221724"/>
              <a:ext cx="274563" cy="280321"/>
              <a:chOff x="5298975" y="3412225"/>
              <a:chExt cx="576450" cy="616225"/>
            </a:xfrm>
          </p:grpSpPr>
          <p:sp>
            <p:nvSpPr>
              <p:cNvPr id="863" name="Google Shape;863;p34"/>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864" name="Google Shape;864;p34"/>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34"/>
            <p:cNvGrpSpPr/>
            <p:nvPr/>
          </p:nvGrpSpPr>
          <p:grpSpPr>
            <a:xfrm>
              <a:off x="4824403" y="3421846"/>
              <a:ext cx="110132" cy="130647"/>
              <a:chOff x="5952300" y="3852150"/>
              <a:chExt cx="231225" cy="287200"/>
            </a:xfrm>
          </p:grpSpPr>
          <p:sp>
            <p:nvSpPr>
              <p:cNvPr id="866" name="Google Shape;866;p34"/>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34"/>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4"/>
            <p:cNvGrpSpPr/>
            <p:nvPr/>
          </p:nvGrpSpPr>
          <p:grpSpPr>
            <a:xfrm>
              <a:off x="4295710" y="3079670"/>
              <a:ext cx="14968" cy="27135"/>
              <a:chOff x="4842300" y="3099950"/>
              <a:chExt cx="31425" cy="59650"/>
            </a:xfrm>
          </p:grpSpPr>
          <p:sp>
            <p:nvSpPr>
              <p:cNvPr id="877" name="Google Shape;877;p34"/>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4"/>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34"/>
            <p:cNvGrpSpPr/>
            <p:nvPr/>
          </p:nvGrpSpPr>
          <p:grpSpPr>
            <a:xfrm>
              <a:off x="3831056" y="2816010"/>
              <a:ext cx="37378" cy="27612"/>
              <a:chOff x="3866750" y="2520350"/>
              <a:chExt cx="78475" cy="60700"/>
            </a:xfrm>
          </p:grpSpPr>
          <p:sp>
            <p:nvSpPr>
              <p:cNvPr id="890" name="Google Shape;890;p34"/>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34"/>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11" name="Google Shape;911;p34"/>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23" name="Google Shape;923;p34"/>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34"/>
            <p:cNvGrpSpPr/>
            <p:nvPr/>
          </p:nvGrpSpPr>
          <p:grpSpPr>
            <a:xfrm>
              <a:off x="3632736" y="3051591"/>
              <a:ext cx="63288" cy="45217"/>
              <a:chOff x="3450375" y="3038225"/>
              <a:chExt cx="132875" cy="99400"/>
            </a:xfrm>
          </p:grpSpPr>
          <p:sp>
            <p:nvSpPr>
              <p:cNvPr id="937" name="Google Shape;937;p34"/>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34"/>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948" name="Google Shape;948;p34"/>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958" name="Google Shape;958;p34"/>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64" name="Google Shape;964;p34"/>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lt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4"/>
          <p:cNvGrpSpPr/>
          <p:nvPr/>
        </p:nvGrpSpPr>
        <p:grpSpPr>
          <a:xfrm>
            <a:off x="7533681" y="1450993"/>
            <a:ext cx="338852" cy="2014657"/>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4"/>
          <p:cNvGrpSpPr/>
          <p:nvPr/>
        </p:nvGrpSpPr>
        <p:grpSpPr>
          <a:xfrm>
            <a:off x="6183112" y="1463143"/>
            <a:ext cx="338207" cy="2014657"/>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34"/>
          <p:cNvSpPr txBox="1">
            <a:spLocks noGrp="1"/>
          </p:cNvSpPr>
          <p:nvPr>
            <p:ph type="subTitle" idx="4294967295"/>
          </p:nvPr>
        </p:nvSpPr>
        <p:spPr>
          <a:xfrm>
            <a:off x="5897592" y="3571869"/>
            <a:ext cx="908700" cy="361803"/>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a:solidFill>
                  <a:schemeClr val="accent2"/>
                </a:solidFill>
                <a:latin typeface="Share Tech"/>
                <a:ea typeface="Share Tech"/>
                <a:cs typeface="Share Tech"/>
                <a:sym typeface="Share Tech"/>
              </a:rPr>
              <a:t>80%</a:t>
            </a:r>
            <a:endParaRPr sz="2200"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7230397" y="3549076"/>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ro-RO" sz="2200" dirty="0">
                <a:solidFill>
                  <a:schemeClr val="accent3"/>
                </a:solidFill>
                <a:latin typeface="Share Tech"/>
                <a:ea typeface="Share Tech"/>
                <a:cs typeface="Share Tech"/>
                <a:sym typeface="Share Tech"/>
              </a:rPr>
              <a:t>2</a:t>
            </a:r>
            <a:r>
              <a:rPr lang="en" sz="2200" dirty="0">
                <a:solidFill>
                  <a:schemeClr val="accent3"/>
                </a:solidFill>
                <a:latin typeface="Share Tech"/>
                <a:ea typeface="Share Tech"/>
                <a:cs typeface="Share Tech"/>
                <a:sym typeface="Share Tech"/>
              </a:rPr>
              <a:t>0%</a:t>
            </a:r>
            <a:endParaRPr sz="2200" dirty="0">
              <a:solidFill>
                <a:schemeClr val="accent3"/>
              </a:solidFill>
              <a:latin typeface="Share Tech"/>
              <a:ea typeface="Share Tech"/>
              <a:cs typeface="Share Tech"/>
              <a:sym typeface="Share Tech"/>
            </a:endParaRPr>
          </a:p>
        </p:txBody>
      </p:sp>
      <p:sp>
        <p:nvSpPr>
          <p:cNvPr id="2" name="TextBox 1">
            <a:extLst>
              <a:ext uri="{FF2B5EF4-FFF2-40B4-BE49-F238E27FC236}">
                <a16:creationId xmlns:a16="http://schemas.microsoft.com/office/drawing/2014/main" id="{8255D7AC-3F79-41FF-BC64-8F6DB2AFCFE9}"/>
              </a:ext>
            </a:extLst>
          </p:cNvPr>
          <p:cNvSpPr txBox="1"/>
          <p:nvPr/>
        </p:nvSpPr>
        <p:spPr>
          <a:xfrm>
            <a:off x="5971418" y="3903453"/>
            <a:ext cx="761048" cy="523220"/>
          </a:xfrm>
          <a:prstGeom prst="rect">
            <a:avLst/>
          </a:prstGeom>
          <a:noFill/>
        </p:spPr>
        <p:txBody>
          <a:bodyPr wrap="square" rtlCol="0">
            <a:spAutoFit/>
          </a:bodyPr>
          <a:lstStyle/>
          <a:p>
            <a:pPr algn="ctr"/>
            <a:r>
              <a:rPr lang="ro-RO" dirty="0">
                <a:solidFill>
                  <a:schemeClr val="bg1"/>
                </a:solidFill>
              </a:rPr>
              <a:t>RAW </a:t>
            </a:r>
          </a:p>
          <a:p>
            <a:pPr algn="ctr"/>
            <a:r>
              <a:rPr lang="ro-RO" dirty="0">
                <a:solidFill>
                  <a:schemeClr val="bg1"/>
                </a:solidFill>
              </a:rPr>
              <a:t>DATA</a:t>
            </a:r>
            <a:endParaRPr lang="LID4096" dirty="0">
              <a:solidFill>
                <a:schemeClr val="bg1"/>
              </a:solidFill>
            </a:endParaRPr>
          </a:p>
        </p:txBody>
      </p:sp>
      <p:sp>
        <p:nvSpPr>
          <p:cNvPr id="295" name="TextBox 294">
            <a:extLst>
              <a:ext uri="{FF2B5EF4-FFF2-40B4-BE49-F238E27FC236}">
                <a16:creationId xmlns:a16="http://schemas.microsoft.com/office/drawing/2014/main" id="{36554B5B-82AD-4964-B5E5-ED74FB0183D0}"/>
              </a:ext>
            </a:extLst>
          </p:cNvPr>
          <p:cNvSpPr txBox="1"/>
          <p:nvPr/>
        </p:nvSpPr>
        <p:spPr>
          <a:xfrm>
            <a:off x="7029403" y="3903453"/>
            <a:ext cx="1406631" cy="523220"/>
          </a:xfrm>
          <a:prstGeom prst="rect">
            <a:avLst/>
          </a:prstGeom>
          <a:noFill/>
        </p:spPr>
        <p:txBody>
          <a:bodyPr wrap="square" rtlCol="0">
            <a:spAutoFit/>
          </a:bodyPr>
          <a:lstStyle/>
          <a:p>
            <a:pPr algn="ctr"/>
            <a:r>
              <a:rPr lang="ro-RO" dirty="0">
                <a:solidFill>
                  <a:schemeClr val="bg1"/>
                </a:solidFill>
              </a:rPr>
              <a:t>PROCESSED </a:t>
            </a:r>
          </a:p>
          <a:p>
            <a:pPr algn="ctr"/>
            <a:r>
              <a:rPr lang="ro-RO" dirty="0">
                <a:solidFill>
                  <a:schemeClr val="bg1"/>
                </a:solidFill>
              </a:rPr>
              <a:t>DATA</a:t>
            </a:r>
            <a:endParaRPr lang="LID4096"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4" y="411675"/>
            <a:ext cx="518413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Cur</a:t>
            </a:r>
            <a:r>
              <a:rPr lang="ro-RO" sz="2400" dirty="0" err="1"/>
              <a:t>ățarea</a:t>
            </a:r>
            <a:r>
              <a:rPr lang="ro-RO" sz="2400" dirty="0"/>
              <a:t> </a:t>
            </a:r>
            <a:r>
              <a:rPr lang="ro-RO" sz="2400" dirty="0" err="1"/>
              <a:t>tweet</a:t>
            </a:r>
            <a:r>
              <a:rPr lang="ro-RO" sz="2400" dirty="0"/>
              <a:t>-urilor</a:t>
            </a:r>
            <a:endParaRPr sz="2400"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10437" y="1682608"/>
            <a:ext cx="18813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ro-RO" sz="1400" dirty="0"/>
              <a:t>Ștergerea caracterelor speciale</a:t>
            </a:r>
            <a:endParaRPr sz="1400" dirty="0"/>
          </a:p>
        </p:txBody>
      </p:sp>
      <p:sp>
        <p:nvSpPr>
          <p:cNvPr id="1104" name="Google Shape;1104;p38"/>
          <p:cNvSpPr txBox="1">
            <a:spLocks noGrp="1"/>
          </p:cNvSpPr>
          <p:nvPr>
            <p:ph type="ctrTitle" idx="4294967295"/>
          </p:nvPr>
        </p:nvSpPr>
        <p:spPr>
          <a:xfrm>
            <a:off x="6720390" y="3708394"/>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1800" dirty="0"/>
              <a:t>STOP WORDS &amp; LEMANTIZARE</a:t>
            </a:r>
            <a:endParaRPr sz="1800" dirty="0"/>
          </a:p>
        </p:txBody>
      </p:sp>
      <p:sp>
        <p:nvSpPr>
          <p:cNvPr id="1106" name="Google Shape;1106;p38"/>
          <p:cNvSpPr txBox="1">
            <a:spLocks noGrp="1"/>
          </p:cNvSpPr>
          <p:nvPr>
            <p:ph type="ctrTitle" idx="4294967295"/>
          </p:nvPr>
        </p:nvSpPr>
        <p:spPr>
          <a:xfrm>
            <a:off x="264720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1800" dirty="0"/>
              <a:t>TOKENIZATION</a:t>
            </a:r>
            <a:endParaRPr sz="1800" dirty="0"/>
          </a:p>
        </p:txBody>
      </p:sp>
      <p:sp>
        <p:nvSpPr>
          <p:cNvPr id="1107" name="Google Shape;1107;p38"/>
          <p:cNvSpPr txBox="1">
            <a:spLocks noGrp="1"/>
          </p:cNvSpPr>
          <p:nvPr>
            <p:ph type="subTitle" idx="4294967295"/>
          </p:nvPr>
        </p:nvSpPr>
        <p:spPr>
          <a:xfrm>
            <a:off x="2532864" y="3721561"/>
            <a:ext cx="21099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ro-RO" sz="1400" dirty="0"/>
              <a:t>Împărțirea textului pe bucăți</a:t>
            </a:r>
            <a:endParaRPr sz="1400" dirty="0"/>
          </a:p>
        </p:txBody>
      </p:sp>
      <p:sp>
        <p:nvSpPr>
          <p:cNvPr id="1108" name="Google Shape;1108;p38"/>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1800" dirty="0"/>
              <a:t>POS</a:t>
            </a:r>
            <a:endParaRPr sz="1800" dirty="0"/>
          </a:p>
        </p:txBody>
      </p:sp>
      <p:sp>
        <p:nvSpPr>
          <p:cNvPr id="1109" name="Google Shape;1109;p38"/>
          <p:cNvSpPr txBox="1">
            <a:spLocks noGrp="1"/>
          </p:cNvSpPr>
          <p:nvPr>
            <p:ph type="subTitle" idx="4294967295"/>
          </p:nvPr>
        </p:nvSpPr>
        <p:spPr>
          <a:xfrm>
            <a:off x="4569650" y="1385466"/>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ro-RO" sz="1400" dirty="0"/>
              <a:t>Etichetare morfologică</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02</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03</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04</a:t>
            </a:r>
            <a:endParaRPr sz="2400" dirty="0">
              <a:solidFill>
                <a:schemeClr val="accent4"/>
              </a:solidFill>
            </a:endParaRPr>
          </a:p>
        </p:txBody>
      </p:sp>
      <p:sp>
        <p:nvSpPr>
          <p:cNvPr id="32" name="Google Shape;1106;p38">
            <a:extLst>
              <a:ext uri="{FF2B5EF4-FFF2-40B4-BE49-F238E27FC236}">
                <a16:creationId xmlns:a16="http://schemas.microsoft.com/office/drawing/2014/main" id="{E7150378-56EC-44EA-87C9-AAEC1A4C278C}"/>
              </a:ext>
            </a:extLst>
          </p:cNvPr>
          <p:cNvSpPr txBox="1">
            <a:spLocks/>
          </p:cNvSpPr>
          <p:nvPr/>
        </p:nvSpPr>
        <p:spPr>
          <a:xfrm>
            <a:off x="610437" y="1371262"/>
            <a:ext cx="1881300"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ro-RO" sz="1800" dirty="0"/>
              <a:t>PRE-PROCESARE</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SCOR NEGATIV</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1,652</a:t>
            </a:r>
            <a:endParaRPr dirty="0"/>
          </a:p>
        </p:txBody>
      </p:sp>
      <p:sp>
        <p:nvSpPr>
          <p:cNvPr id="473" name="Google Shape;473;p27"/>
          <p:cNvSpPr txBox="1">
            <a:spLocks noGrp="1"/>
          </p:cNvSpPr>
          <p:nvPr>
            <p:ph type="ctrTitle" idx="4"/>
          </p:nvPr>
        </p:nvSpPr>
        <p:spPr>
          <a:xfrm>
            <a:off x="3942833" y="3396800"/>
            <a:ext cx="175379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SCOR NEUTRU</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SCOR POZITIV</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5,565</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5,122</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4" y="411675"/>
            <a:ext cx="636664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T</a:t>
            </a:r>
            <a:r>
              <a:rPr lang="ro-RO" sz="2800" dirty="0"/>
              <a:t>EXTBLOB – polaritate &amp; subiectivitate</a:t>
            </a:r>
            <a:endParaRPr sz="2800"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268144"/>
            <a:ext cx="2495514" cy="1762439"/>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ro-RO" sz="1000" dirty="0">
                <a:solidFill>
                  <a:schemeClr val="bg1"/>
                </a:solidFill>
                <a:latin typeface="Maven Pro" panose="020B0604020202020204" charset="0"/>
                <a:cs typeface="Arial"/>
                <a:sym typeface="Arial"/>
              </a:rPr>
              <a:t>Pentru că am vrut să analizăm o corelație între polaritate și randamentul </a:t>
            </a:r>
            <a:r>
              <a:rPr lang="ro-RO" sz="1000" dirty="0" err="1">
                <a:solidFill>
                  <a:schemeClr val="bg1"/>
                </a:solidFill>
                <a:latin typeface="Maven Pro" panose="020B0604020202020204" charset="0"/>
                <a:cs typeface="Arial"/>
                <a:sym typeface="Arial"/>
              </a:rPr>
              <a:t>prețulului</a:t>
            </a:r>
            <a:r>
              <a:rPr lang="ro-RO" sz="1000" dirty="0">
                <a:solidFill>
                  <a:schemeClr val="bg1"/>
                </a:solidFill>
                <a:latin typeface="Maven Pro" panose="020B0604020202020204" charset="0"/>
                <a:cs typeface="Arial"/>
                <a:sym typeface="Arial"/>
              </a:rPr>
              <a:t> ajustat de închidere, am eliminat </a:t>
            </a:r>
            <a:r>
              <a:rPr lang="ro-RO" sz="1000" dirty="0" err="1">
                <a:solidFill>
                  <a:schemeClr val="bg1"/>
                </a:solidFill>
                <a:latin typeface="Maven Pro" panose="020B0604020202020204" charset="0"/>
                <a:cs typeface="Arial"/>
                <a:sym typeface="Arial"/>
              </a:rPr>
              <a:t>tweet</a:t>
            </a:r>
            <a:r>
              <a:rPr lang="ro-RO" sz="1000" dirty="0">
                <a:solidFill>
                  <a:schemeClr val="bg1"/>
                </a:solidFill>
                <a:latin typeface="Maven Pro" panose="020B0604020202020204" charset="0"/>
                <a:cs typeface="Arial"/>
                <a:sym typeface="Arial"/>
              </a:rPr>
              <a:t>-urile clasificate neutru, rămânând astfel cu 7,217 de </a:t>
            </a:r>
            <a:r>
              <a:rPr lang="ro-RO" sz="1000" dirty="0" err="1">
                <a:solidFill>
                  <a:schemeClr val="bg1"/>
                </a:solidFill>
                <a:latin typeface="Maven Pro" panose="020B0604020202020204" charset="0"/>
                <a:cs typeface="Arial"/>
                <a:sym typeface="Arial"/>
              </a:rPr>
              <a:t>tweets</a:t>
            </a:r>
            <a:r>
              <a:rPr lang="ro-RO" sz="1000" dirty="0">
                <a:solidFill>
                  <a:schemeClr val="bg1"/>
                </a:solidFill>
                <a:latin typeface="Maven Pro" panose="020B0604020202020204" charset="0"/>
                <a:cs typeface="Arial"/>
                <a:sym typeface="Arial"/>
              </a:rPr>
              <a:t>. Apoi, le-am agregat la nivel de lună pentru a le compara în raport cu prețurile de pe piața bursieră. </a:t>
            </a:r>
          </a:p>
        </p:txBody>
      </p:sp>
      <p:grpSp>
        <p:nvGrpSpPr>
          <p:cNvPr id="508" name="Google Shape;508;p28"/>
          <p:cNvGrpSpPr/>
          <p:nvPr/>
        </p:nvGrpSpPr>
        <p:grpSpPr>
          <a:xfrm>
            <a:off x="4450080" y="410875"/>
            <a:ext cx="3236024" cy="43996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94C6F69-30B1-464F-A574-C02956D800AC}"/>
              </a:ext>
            </a:extLst>
          </p:cNvPr>
          <p:cNvSpPr>
            <a:spLocks noGrp="1"/>
          </p:cNvSpPr>
          <p:nvPr>
            <p:ph type="ctrTitle"/>
          </p:nvPr>
        </p:nvSpPr>
        <p:spPr/>
        <p:txBody>
          <a:bodyPr/>
          <a:lstStyle/>
          <a:p>
            <a:r>
              <a:rPr lang="ro-RO" dirty="0"/>
              <a:t>REZULTATE</a:t>
            </a:r>
            <a:endParaRPr lang="LID4096" dirty="0"/>
          </a:p>
        </p:txBody>
      </p:sp>
      <p:pic>
        <p:nvPicPr>
          <p:cNvPr id="65" name="Picture 64" descr="Graphical user interface, text, application&#10;&#10;Description automatically generated">
            <a:extLst>
              <a:ext uri="{FF2B5EF4-FFF2-40B4-BE49-F238E27FC236}">
                <a16:creationId xmlns:a16="http://schemas.microsoft.com/office/drawing/2014/main" id="{7074D1B2-E406-4910-B7AD-491309AB4A94}"/>
              </a:ext>
            </a:extLst>
          </p:cNvPr>
          <p:cNvPicPr>
            <a:picLocks noChangeAspect="1"/>
          </p:cNvPicPr>
          <p:nvPr/>
        </p:nvPicPr>
        <p:blipFill>
          <a:blip r:embed="rId3"/>
          <a:stretch>
            <a:fillRect/>
          </a:stretch>
        </p:blipFill>
        <p:spPr>
          <a:xfrm>
            <a:off x="4996303" y="767066"/>
            <a:ext cx="2439132" cy="36093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01DE-53D7-4001-A0E6-647F68D977D5}"/>
              </a:ext>
            </a:extLst>
          </p:cNvPr>
          <p:cNvSpPr>
            <a:spLocks noGrp="1"/>
          </p:cNvSpPr>
          <p:nvPr>
            <p:ph type="body" idx="1"/>
          </p:nvPr>
        </p:nvSpPr>
        <p:spPr>
          <a:xfrm>
            <a:off x="618826" y="1253728"/>
            <a:ext cx="3627646" cy="1455911"/>
          </a:xfrm>
        </p:spPr>
        <p:txBody>
          <a:bodyPr/>
          <a:lstStyle/>
          <a:p>
            <a:pPr marL="114300" indent="0" algn="just">
              <a:buNone/>
            </a:pPr>
            <a:r>
              <a:rPr lang="ro-RO" sz="1200" dirty="0">
                <a:solidFill>
                  <a:schemeClr val="bg1"/>
                </a:solidFill>
                <a:latin typeface="Maven Pro" panose="020B0604020202020204" charset="0"/>
                <a:cs typeface="Arial"/>
              </a:rPr>
              <a:t>În cazul polarității și randamentului logaritmic, am obținut o corelație de 5% .</a:t>
            </a:r>
          </a:p>
          <a:p>
            <a:pPr marL="114300" indent="0" algn="just">
              <a:buNone/>
            </a:pPr>
            <a:endParaRPr lang="ro-RO" sz="1200" dirty="0">
              <a:solidFill>
                <a:schemeClr val="bg1"/>
              </a:solidFill>
              <a:latin typeface="Maven Pro" panose="020B0604020202020204" charset="0"/>
              <a:cs typeface="Arial"/>
            </a:endParaRPr>
          </a:p>
          <a:p>
            <a:pPr marL="114300" indent="0" algn="just">
              <a:buNone/>
            </a:pPr>
            <a:r>
              <a:rPr lang="en-US" sz="1200" dirty="0" err="1">
                <a:solidFill>
                  <a:schemeClr val="bg1"/>
                </a:solidFill>
                <a:latin typeface="Maven Pro" panose="020B0604020202020204" charset="0"/>
                <a:cs typeface="Arial"/>
              </a:rPr>
              <a:t>Putem</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observa</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și</a:t>
            </a:r>
            <a:r>
              <a:rPr lang="en-US" sz="1200" dirty="0">
                <a:solidFill>
                  <a:schemeClr val="bg1"/>
                </a:solidFill>
                <a:latin typeface="Maven Pro" panose="020B0604020202020204" charset="0"/>
                <a:cs typeface="Arial"/>
              </a:rPr>
              <a:t> din scatter plot </a:t>
            </a:r>
            <a:r>
              <a:rPr lang="en-US" sz="1200" dirty="0" err="1">
                <a:solidFill>
                  <a:schemeClr val="bg1"/>
                </a:solidFill>
                <a:latin typeface="Maven Pro" panose="020B0604020202020204" charset="0"/>
                <a:cs typeface="Arial"/>
              </a:rPr>
              <a:t>că</a:t>
            </a:r>
            <a:r>
              <a:rPr lang="en-US" sz="1200" dirty="0">
                <a:solidFill>
                  <a:schemeClr val="bg1"/>
                </a:solidFill>
                <a:latin typeface="Maven Pro" panose="020B0604020202020204" charset="0"/>
                <a:cs typeface="Arial"/>
              </a:rPr>
              <a:t> nu </a:t>
            </a:r>
            <a:r>
              <a:rPr lang="en-US" sz="1200" dirty="0" err="1">
                <a:solidFill>
                  <a:schemeClr val="bg1"/>
                </a:solidFill>
                <a:latin typeface="Maven Pro" panose="020B0604020202020204" charset="0"/>
                <a:cs typeface="Arial"/>
              </a:rPr>
              <a:t>există</a:t>
            </a:r>
            <a:r>
              <a:rPr lang="en-US" sz="1200" dirty="0">
                <a:solidFill>
                  <a:schemeClr val="bg1"/>
                </a:solidFill>
                <a:latin typeface="Maven Pro" panose="020B0604020202020204" charset="0"/>
                <a:cs typeface="Arial"/>
              </a:rPr>
              <a:t> o </a:t>
            </a:r>
            <a:r>
              <a:rPr lang="en-US" sz="1200" dirty="0" err="1">
                <a:solidFill>
                  <a:schemeClr val="bg1"/>
                </a:solidFill>
                <a:latin typeface="Maven Pro" panose="020B0604020202020204" charset="0"/>
                <a:cs typeface="Arial"/>
              </a:rPr>
              <a:t>legătură</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între</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cele</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două</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variabile</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întrucât</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datele</a:t>
            </a:r>
            <a:r>
              <a:rPr lang="en-US" sz="1200" dirty="0">
                <a:solidFill>
                  <a:schemeClr val="bg1"/>
                </a:solidFill>
                <a:latin typeface="Maven Pro" panose="020B0604020202020204" charset="0"/>
                <a:cs typeface="Arial"/>
              </a:rPr>
              <a:t> nu </a:t>
            </a:r>
            <a:r>
              <a:rPr lang="en-US" sz="1200" dirty="0" err="1">
                <a:solidFill>
                  <a:schemeClr val="bg1"/>
                </a:solidFill>
                <a:latin typeface="Maven Pro" panose="020B0604020202020204" charset="0"/>
                <a:cs typeface="Arial"/>
              </a:rPr>
              <a:t>urmează</a:t>
            </a:r>
            <a:r>
              <a:rPr lang="en-US" sz="1200" dirty="0">
                <a:solidFill>
                  <a:schemeClr val="bg1"/>
                </a:solidFill>
                <a:latin typeface="Maven Pro" panose="020B0604020202020204" charset="0"/>
                <a:cs typeface="Arial"/>
              </a:rPr>
              <a:t> un pattern </a:t>
            </a:r>
            <a:r>
              <a:rPr lang="en-US" sz="1200" dirty="0" err="1">
                <a:solidFill>
                  <a:schemeClr val="bg1"/>
                </a:solidFill>
                <a:latin typeface="Maven Pro" panose="020B0604020202020204" charset="0"/>
                <a:cs typeface="Arial"/>
              </a:rPr>
              <a:t>sau</a:t>
            </a:r>
            <a:r>
              <a:rPr lang="en-US" sz="1200" dirty="0">
                <a:solidFill>
                  <a:schemeClr val="bg1"/>
                </a:solidFill>
                <a:latin typeface="Maven Pro" panose="020B0604020202020204" charset="0"/>
                <a:cs typeface="Arial"/>
              </a:rPr>
              <a:t> o </a:t>
            </a:r>
            <a:r>
              <a:rPr lang="en-US" sz="1200" dirty="0" err="1">
                <a:solidFill>
                  <a:schemeClr val="bg1"/>
                </a:solidFill>
                <a:latin typeface="Maven Pro" panose="020B0604020202020204" charset="0"/>
                <a:cs typeface="Arial"/>
              </a:rPr>
              <a:t>distribuție</a:t>
            </a:r>
            <a:r>
              <a:rPr lang="en-US" sz="1200" dirty="0">
                <a:solidFill>
                  <a:schemeClr val="bg1"/>
                </a:solidFill>
                <a:latin typeface="Maven Pro" panose="020B0604020202020204" charset="0"/>
                <a:cs typeface="Arial"/>
              </a:rPr>
              <a:t> </a:t>
            </a:r>
            <a:r>
              <a:rPr lang="en-US" sz="1200" dirty="0" err="1">
                <a:solidFill>
                  <a:schemeClr val="bg1"/>
                </a:solidFill>
                <a:latin typeface="Maven Pro" panose="020B0604020202020204" charset="0"/>
                <a:cs typeface="Arial"/>
              </a:rPr>
              <a:t>anume</a:t>
            </a:r>
            <a:r>
              <a:rPr lang="en-US" sz="1200" dirty="0">
                <a:solidFill>
                  <a:schemeClr val="bg1"/>
                </a:solidFill>
                <a:latin typeface="Maven Pro" panose="020B0604020202020204" charset="0"/>
                <a:cs typeface="Arial"/>
              </a:rPr>
              <a:t>.</a:t>
            </a:r>
            <a:endParaRPr lang="LID4096" sz="1200" dirty="0">
              <a:solidFill>
                <a:schemeClr val="bg1"/>
              </a:solidFill>
              <a:latin typeface="Maven Pro" panose="020B0604020202020204" charset="0"/>
              <a:cs typeface="Arial"/>
            </a:endParaRPr>
          </a:p>
        </p:txBody>
      </p:sp>
      <p:sp>
        <p:nvSpPr>
          <p:cNvPr id="3" name="Title 2">
            <a:extLst>
              <a:ext uri="{FF2B5EF4-FFF2-40B4-BE49-F238E27FC236}">
                <a16:creationId xmlns:a16="http://schemas.microsoft.com/office/drawing/2014/main" id="{C8CB5D0D-18D7-4E5D-985B-D614B5079678}"/>
              </a:ext>
            </a:extLst>
          </p:cNvPr>
          <p:cNvSpPr>
            <a:spLocks noGrp="1"/>
          </p:cNvSpPr>
          <p:nvPr>
            <p:ph type="ctrTitle"/>
          </p:nvPr>
        </p:nvSpPr>
        <p:spPr>
          <a:xfrm>
            <a:off x="618824" y="237503"/>
            <a:ext cx="4371186" cy="577800"/>
          </a:xfrm>
        </p:spPr>
        <p:txBody>
          <a:bodyPr/>
          <a:lstStyle/>
          <a:p>
            <a:r>
              <a:rPr lang="ro-RO" dirty="0"/>
              <a:t>REZULTATE - CONTINUARE</a:t>
            </a:r>
            <a:endParaRPr lang="LID4096" dirty="0"/>
          </a:p>
        </p:txBody>
      </p:sp>
      <p:pic>
        <p:nvPicPr>
          <p:cNvPr id="4" name="Picture 3" descr="Chart, scatter chart&#10;&#10;Description automatically generated">
            <a:extLst>
              <a:ext uri="{FF2B5EF4-FFF2-40B4-BE49-F238E27FC236}">
                <a16:creationId xmlns:a16="http://schemas.microsoft.com/office/drawing/2014/main" id="{26689899-6A69-4DE0-AEF7-5DFE8F82BABE}"/>
              </a:ext>
            </a:extLst>
          </p:cNvPr>
          <p:cNvPicPr>
            <a:picLocks noChangeAspect="1"/>
          </p:cNvPicPr>
          <p:nvPr/>
        </p:nvPicPr>
        <p:blipFill>
          <a:blip r:embed="rId2"/>
          <a:stretch>
            <a:fillRect/>
          </a:stretch>
        </p:blipFill>
        <p:spPr>
          <a:xfrm>
            <a:off x="5325020" y="1253728"/>
            <a:ext cx="2826204" cy="2481115"/>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393AEE6B-CFDD-4449-8FE3-4BB49D941357}"/>
              </a:ext>
            </a:extLst>
          </p:cNvPr>
          <p:cNvPicPr>
            <a:picLocks noChangeAspect="1"/>
          </p:cNvPicPr>
          <p:nvPr/>
        </p:nvPicPr>
        <p:blipFill>
          <a:blip r:embed="rId3"/>
          <a:stretch>
            <a:fillRect/>
          </a:stretch>
        </p:blipFill>
        <p:spPr>
          <a:xfrm>
            <a:off x="821917" y="2966181"/>
            <a:ext cx="3424555" cy="572770"/>
          </a:xfrm>
          <a:prstGeom prst="rect">
            <a:avLst/>
          </a:prstGeom>
        </p:spPr>
      </p:pic>
    </p:spTree>
    <p:extLst>
      <p:ext uri="{BB962C8B-B14F-4D97-AF65-F5344CB8AC3E}">
        <p14:creationId xmlns:p14="http://schemas.microsoft.com/office/powerpoint/2010/main" val="253617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01DE-53D7-4001-A0E6-647F68D977D5}"/>
              </a:ext>
            </a:extLst>
          </p:cNvPr>
          <p:cNvSpPr>
            <a:spLocks noGrp="1"/>
          </p:cNvSpPr>
          <p:nvPr>
            <p:ph type="body" idx="1"/>
          </p:nvPr>
        </p:nvSpPr>
        <p:spPr>
          <a:xfrm>
            <a:off x="618826" y="1267478"/>
            <a:ext cx="7910812" cy="2842784"/>
          </a:xfrm>
        </p:spPr>
        <p:txBody>
          <a:bodyPr/>
          <a:lstStyle/>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Predicția mișcărilor pieței reprezintă un topic de discuție foarte cunoscut și care trezește interes. În prezent, rețelele sociale reflectă perfect sentimentul și opinia publicului despre evenimentele momentului.</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Predicțiile bursiere pe baza sentimentelor publicului exprimate pe Twitter a fost și este un domeniu de cercetare intrigant. </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 </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Scopul acestei cercetări a fost de a observa cât de bine sunt corelate randamentele așteptate ale acțiunilor companiei Tesla, în speță, creșterile și scăderile, cu opiniile exprimate în mod public de către Elon Musk în tweet-urile sale. </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Cu alte cuvinte, înțelegerea opiniei autorului dintr-o bucată de text este obiectivul analizei noastre. </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Maven Pro" panose="020B0604020202020204" charset="0"/>
              <a:ea typeface="Georgia" panose="02040502050405020303" pitchFamily="18" charset="0"/>
              <a:cs typeface="Times New Roman" panose="02020603050405020304" pitchFamily="18" charset="0"/>
            </a:endParaRPr>
          </a:p>
          <a:p>
            <a:pPr marL="114300" indent="0" algn="just">
              <a:buNone/>
            </a:pPr>
            <a:endParaRPr lang="LID4096" sz="1200" dirty="0">
              <a:solidFill>
                <a:schemeClr val="bg1"/>
              </a:solidFill>
              <a:latin typeface="Maven Pro" panose="020B0604020202020204" charset="0"/>
              <a:cs typeface="Arial"/>
            </a:endParaRPr>
          </a:p>
        </p:txBody>
      </p:sp>
      <p:sp>
        <p:nvSpPr>
          <p:cNvPr id="3" name="Title 2">
            <a:extLst>
              <a:ext uri="{FF2B5EF4-FFF2-40B4-BE49-F238E27FC236}">
                <a16:creationId xmlns:a16="http://schemas.microsoft.com/office/drawing/2014/main" id="{C8CB5D0D-18D7-4E5D-985B-D614B5079678}"/>
              </a:ext>
            </a:extLst>
          </p:cNvPr>
          <p:cNvSpPr>
            <a:spLocks noGrp="1"/>
          </p:cNvSpPr>
          <p:nvPr>
            <p:ph type="ctrTitle"/>
          </p:nvPr>
        </p:nvSpPr>
        <p:spPr>
          <a:xfrm>
            <a:off x="618824" y="237503"/>
            <a:ext cx="4371186" cy="577800"/>
          </a:xfrm>
        </p:spPr>
        <p:txBody>
          <a:bodyPr/>
          <a:lstStyle/>
          <a:p>
            <a:r>
              <a:rPr lang="en-US" dirty="0"/>
              <a:t>CONCLUZII</a:t>
            </a:r>
            <a:endParaRPr lang="LID4096" dirty="0"/>
          </a:p>
        </p:txBody>
      </p:sp>
    </p:spTree>
    <p:extLst>
      <p:ext uri="{BB962C8B-B14F-4D97-AF65-F5344CB8AC3E}">
        <p14:creationId xmlns:p14="http://schemas.microsoft.com/office/powerpoint/2010/main" val="25274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01DE-53D7-4001-A0E6-647F68D977D5}"/>
              </a:ext>
            </a:extLst>
          </p:cNvPr>
          <p:cNvSpPr>
            <a:spLocks noGrp="1"/>
          </p:cNvSpPr>
          <p:nvPr>
            <p:ph type="body" idx="1"/>
          </p:nvPr>
        </p:nvSpPr>
        <p:spPr>
          <a:xfrm>
            <a:off x="618826" y="1253728"/>
            <a:ext cx="7910812" cy="2842784"/>
          </a:xfrm>
        </p:spPr>
        <p:txBody>
          <a:bodyPr/>
          <a:lstStyle/>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Se poate afirma faptul că știrile pozitive și tweet-urile lui Musk ar încuraja cu siguranță oamenii să investească în acțiunile companiei și, ca urmare, prețul acțiunilor Tesla ar crește. La sfârșitul lucrării, se arată că există o corelație dar însă destul de redusă – 5%, între fluctuațiile randamentelor așteptate și sentimentele extrase din tweet-uri.</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 </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2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 cadrul acestei cercetări, am utilizat doar date colectate de pe Twitter și care sunt supuse fenomenului de „bias” deoarece aparțin unei sigure persoane. Studiul poate fi extins prin încorporarea unor date provenite din mai multe surse (ex: articole de ziar, recenzii, rezumate ale unor lucrări științifice, rapoarte, etc) pentru o culegere exhaustivă a opiniei publice.</a:t>
            </a:r>
            <a:endParaRPr lang="en-US" sz="12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114300" indent="0" algn="just">
              <a:buNone/>
            </a:pPr>
            <a:endParaRPr lang="LID4096" sz="1200" dirty="0">
              <a:solidFill>
                <a:schemeClr val="bg1"/>
              </a:solidFill>
              <a:latin typeface="Maven Pro" panose="020B0604020202020204" charset="0"/>
              <a:cs typeface="Arial"/>
            </a:endParaRPr>
          </a:p>
        </p:txBody>
      </p:sp>
      <p:sp>
        <p:nvSpPr>
          <p:cNvPr id="3" name="Title 2">
            <a:extLst>
              <a:ext uri="{FF2B5EF4-FFF2-40B4-BE49-F238E27FC236}">
                <a16:creationId xmlns:a16="http://schemas.microsoft.com/office/drawing/2014/main" id="{C8CB5D0D-18D7-4E5D-985B-D614B5079678}"/>
              </a:ext>
            </a:extLst>
          </p:cNvPr>
          <p:cNvSpPr>
            <a:spLocks noGrp="1"/>
          </p:cNvSpPr>
          <p:nvPr>
            <p:ph type="ctrTitle"/>
          </p:nvPr>
        </p:nvSpPr>
        <p:spPr>
          <a:xfrm>
            <a:off x="618824" y="237503"/>
            <a:ext cx="4371186" cy="577800"/>
          </a:xfrm>
        </p:spPr>
        <p:txBody>
          <a:bodyPr/>
          <a:lstStyle/>
          <a:p>
            <a:r>
              <a:rPr lang="en-US" dirty="0"/>
              <a:t>CONCLUZII</a:t>
            </a:r>
            <a:endParaRPr lang="LID4096" dirty="0"/>
          </a:p>
        </p:txBody>
      </p:sp>
    </p:spTree>
    <p:extLst>
      <p:ext uri="{BB962C8B-B14F-4D97-AF65-F5344CB8AC3E}">
        <p14:creationId xmlns:p14="http://schemas.microsoft.com/office/powerpoint/2010/main" val="59900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SCOP &amp; OBIECTIVE</a:t>
            </a:r>
            <a:endParaRPr dirty="0"/>
          </a:p>
        </p:txBody>
      </p:sp>
      <p:sp>
        <p:nvSpPr>
          <p:cNvPr id="572" name="Google Shape;572;p29"/>
          <p:cNvSpPr txBox="1">
            <a:spLocks noGrp="1"/>
          </p:cNvSpPr>
          <p:nvPr>
            <p:ph type="ctrTitle"/>
          </p:nvPr>
        </p:nvSpPr>
        <p:spPr>
          <a:xfrm>
            <a:off x="931234" y="1196026"/>
            <a:ext cx="132428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ACȚIUNI</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Pentru</a:t>
            </a:r>
            <a:r>
              <a:rPr lang="en-US" sz="1200" dirty="0"/>
              <a:t> </a:t>
            </a:r>
            <a:r>
              <a:rPr lang="en-US" sz="1200" dirty="0" err="1"/>
              <a:t>prețurile</a:t>
            </a:r>
            <a:r>
              <a:rPr lang="en-US" sz="1200" dirty="0"/>
              <a:t> </a:t>
            </a:r>
            <a:r>
              <a:rPr lang="en-US" sz="1200" dirty="0" err="1"/>
              <a:t>acțiunilor</a:t>
            </a:r>
            <a:r>
              <a:rPr lang="en-US" sz="1200" dirty="0"/>
              <a:t>, am </a:t>
            </a:r>
            <a:r>
              <a:rPr lang="en-US" sz="1200" dirty="0" err="1"/>
              <a:t>descărcat</a:t>
            </a:r>
            <a:r>
              <a:rPr lang="en-US" sz="1200" dirty="0"/>
              <a:t> date de pe </a:t>
            </a:r>
            <a:r>
              <a:rPr lang="en-US" sz="1200" i="1" dirty="0"/>
              <a:t>Yahoo Finance</a:t>
            </a:r>
            <a:r>
              <a:rPr lang="en-US" sz="1200" dirty="0"/>
              <a:t>, </a:t>
            </a:r>
            <a:r>
              <a:rPr lang="en-US" sz="1200" dirty="0" err="1"/>
              <a:t>acestea</a:t>
            </a:r>
            <a:r>
              <a:rPr lang="en-US" sz="1200" dirty="0"/>
              <a:t> </a:t>
            </a:r>
            <a:r>
              <a:rPr lang="en-US" sz="1200" dirty="0" err="1"/>
              <a:t>corespunzând</a:t>
            </a:r>
            <a:r>
              <a:rPr lang="en-US" sz="1200" dirty="0"/>
              <a:t> </a:t>
            </a:r>
            <a:r>
              <a:rPr lang="en-US" sz="1200" dirty="0" err="1"/>
              <a:t>unei</a:t>
            </a:r>
            <a:r>
              <a:rPr lang="en-US" sz="1200" dirty="0"/>
              <a:t> </a:t>
            </a:r>
            <a:r>
              <a:rPr lang="en-US" sz="1200" dirty="0" err="1"/>
              <a:t>perioade</a:t>
            </a:r>
            <a:r>
              <a:rPr lang="en-US" sz="1200" dirty="0"/>
              <a:t> de </a:t>
            </a:r>
            <a:r>
              <a:rPr lang="en-US" sz="1200" dirty="0" err="1"/>
              <a:t>aproximativ</a:t>
            </a:r>
            <a:r>
              <a:rPr lang="en-US" sz="1200" dirty="0"/>
              <a:t> 10 ani, </a:t>
            </a:r>
            <a:r>
              <a:rPr lang="en-US" sz="1200" dirty="0" err="1"/>
              <a:t>în</a:t>
            </a:r>
            <a:r>
              <a:rPr lang="en-US" sz="1200" dirty="0"/>
              <a:t> </a:t>
            </a:r>
            <a:r>
              <a:rPr lang="en-US" sz="1200" dirty="0" err="1"/>
              <a:t>intervalul</a:t>
            </a:r>
            <a:r>
              <a:rPr lang="en-US" sz="1200" dirty="0"/>
              <a:t> 29/06/2010 – 21/01/2022.</a:t>
            </a:r>
          </a:p>
        </p:txBody>
      </p:sp>
      <p:sp>
        <p:nvSpPr>
          <p:cNvPr id="574" name="Google Shape;574;p29"/>
          <p:cNvSpPr txBox="1">
            <a:spLocks noGrp="1"/>
          </p:cNvSpPr>
          <p:nvPr>
            <p:ph type="ctrTitle" idx="2"/>
          </p:nvPr>
        </p:nvSpPr>
        <p:spPr>
          <a:xfrm>
            <a:off x="6863392" y="1196025"/>
            <a:ext cx="1324287"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dirty="0"/>
              <a:t>TWITTER</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err="1"/>
              <a:t>Pentru</a:t>
            </a:r>
            <a:r>
              <a:rPr lang="en-US" sz="1200" dirty="0"/>
              <a:t> </a:t>
            </a:r>
            <a:r>
              <a:rPr lang="en-US" sz="1200" dirty="0" err="1"/>
              <a:t>culegerea</a:t>
            </a:r>
            <a:r>
              <a:rPr lang="en-US" sz="1200" dirty="0"/>
              <a:t> Tweet-</a:t>
            </a:r>
            <a:r>
              <a:rPr lang="en-US" sz="1200" dirty="0" err="1"/>
              <a:t>urilor</a:t>
            </a:r>
            <a:r>
              <a:rPr lang="en-US" sz="1200" dirty="0"/>
              <a:t>, am </a:t>
            </a:r>
            <a:r>
              <a:rPr lang="en-US" sz="1200" dirty="0" err="1"/>
              <a:t>descărcat</a:t>
            </a:r>
            <a:r>
              <a:rPr lang="en-US" sz="1200" dirty="0"/>
              <a:t> de pe </a:t>
            </a:r>
            <a:r>
              <a:rPr lang="en-US" sz="1200" i="1" dirty="0"/>
              <a:t>Kaggle.com </a:t>
            </a:r>
            <a:r>
              <a:rPr lang="en-US" sz="1200" dirty="0"/>
              <a:t>un set de date care </a:t>
            </a:r>
            <a:r>
              <a:rPr lang="en-US" sz="1200" dirty="0" err="1"/>
              <a:t>conținea</a:t>
            </a:r>
            <a:r>
              <a:rPr lang="en-US" sz="1200" dirty="0"/>
              <a:t> </a:t>
            </a:r>
            <a:r>
              <a:rPr lang="en-US" sz="1200" dirty="0" err="1"/>
              <a:t>mesajele</a:t>
            </a:r>
            <a:r>
              <a:rPr lang="en-US" sz="1200" dirty="0"/>
              <a:t> </a:t>
            </a:r>
            <a:r>
              <a:rPr lang="en-US" sz="1200" dirty="0" err="1"/>
              <a:t>publicate</a:t>
            </a:r>
            <a:r>
              <a:rPr lang="en-US" sz="1200" dirty="0"/>
              <a:t> de Elon Musk </a:t>
            </a:r>
            <a:r>
              <a:rPr lang="en-US" sz="1200" dirty="0" err="1"/>
              <a:t>în</a:t>
            </a:r>
            <a:r>
              <a:rPr lang="en-US" sz="1200" dirty="0"/>
              <a:t> </a:t>
            </a:r>
            <a:r>
              <a:rPr lang="en-US" sz="1200" dirty="0" err="1"/>
              <a:t>perioada</a:t>
            </a:r>
            <a:r>
              <a:rPr lang="en-US" sz="1200" dirty="0"/>
              <a:t> 2010-2021. </a:t>
            </a: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419196" y="90507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7200" dirty="0"/>
              <a:t>MULȚUMIM!</a:t>
            </a:r>
            <a:endParaRPr sz="7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47707" y="325359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909414" y="1743951"/>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4BAFF4A-4FD4-4E54-9554-3BA5F47F3DDA}"/>
              </a:ext>
            </a:extLst>
          </p:cNvPr>
          <p:cNvPicPr>
            <a:picLocks noChangeAspect="1"/>
          </p:cNvPicPr>
          <p:nvPr/>
        </p:nvPicPr>
        <p:blipFill>
          <a:blip r:embed="rId3"/>
          <a:stretch>
            <a:fillRect/>
          </a:stretch>
        </p:blipFill>
        <p:spPr>
          <a:xfrm>
            <a:off x="3231722" y="3097968"/>
            <a:ext cx="2045532" cy="2045532"/>
          </a:xfrm>
          <a:prstGeom prst="rect">
            <a:avLst/>
          </a:prstGeom>
        </p:spPr>
      </p:pic>
    </p:spTree>
    <p:extLst>
      <p:ext uri="{BB962C8B-B14F-4D97-AF65-F5344CB8AC3E}">
        <p14:creationId xmlns:p14="http://schemas.microsoft.com/office/powerpoint/2010/main" val="95286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5" y="884770"/>
            <a:ext cx="7866900" cy="3786900"/>
          </a:xfrm>
          <a:prstGeom prst="rect">
            <a:avLst/>
          </a:prstGeom>
        </p:spPr>
        <p:txBody>
          <a:bodyPr spcFirstLastPara="1" wrap="square" lIns="91425" tIns="91425" rIns="91425" bIns="91425" anchor="t" anchorCtr="0">
            <a:noAutofit/>
          </a:bodyPr>
          <a:lstStyle/>
          <a:p>
            <a:pPr marL="0" indent="0">
              <a:lnSpc>
                <a:spcPct val="150000"/>
              </a:lnSpc>
              <a:spcBef>
                <a:spcPts val="1600"/>
              </a:spcBef>
              <a:spcAft>
                <a:spcPts val="160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 “Sentiment Analysis of Twitter Data for Predicting Stock Market Movements” (Pagolu, et al., 2016) s-a demonstrat că există o corelație puternică între creșterea/scăderea prețurilor acțiunilor unei companii și opiniile publice sau emoțiile despre acea companie exprimate pe Twitter prin intermediul tweet-urilor. În acest scop, au fost utilizate două metode: N-gram (prin intermediul acestei tehnici este analizat un corp de text și fiecare secvență de cuvinte care apare de lungime n, este extrasă pentru a forma un dicționar de cuvinte și fraze) și Word2vec (este o tehnică de procesare a limbajului natural publicată în 2013 și care folosește un model de rețea neuronală pentru a învăța asocieri de cuvinte dintr-un corp mare de text).</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Tweet-urile pot fi clasificate în trei categorii: pozitive, negative și neutre.</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La început, autorii au susținut că emoțiile sau sentimentele pozitive exprimate în mod public pe Twitter despre o companie s-ar reflecta în prețul acțiunilor sale iar speculațiile acestora sunt bine susținute de rezultatele obținute.</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Însă în această lucrare, au fost luate în considerare doar un număr redus de tweet-uri – 3216 -  pentru </a:t>
            </a:r>
            <a:r>
              <a:rPr lang="en-US" sz="1100" dirty="0">
                <a:solidFill>
                  <a:schemeClr val="bg1"/>
                </a:solidFill>
                <a:latin typeface="Maven Pro" panose="020B0604020202020204" charset="0"/>
                <a:ea typeface="Georgia" panose="02040502050405020303" pitchFamily="18" charset="0"/>
                <a:cs typeface="Times New Roman" panose="02020603050405020304" pitchFamily="18" charset="0"/>
              </a:rPr>
              <a:t>a</a:t>
            </a: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 analiza sentimentele oamenilor, care pot fi părtinitoare, deoarece nu toți oamenii care tranzacționează cu acțiuni își împărtășesc opiniile pe Twitter.</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indent="0">
              <a:spcBef>
                <a:spcPts val="1600"/>
              </a:spcBef>
              <a:spcAft>
                <a:spcPts val="1600"/>
              </a:spcAft>
              <a:buNone/>
            </a:pPr>
            <a:endParaRPr lang="en-US" dirty="0">
              <a:effectLst/>
              <a:latin typeface="Maven Pro" panose="020B0604020202020204" charset="0"/>
              <a:ea typeface="Georgia" panose="02040502050405020303" pitchFamily="18" charset="0"/>
              <a:cs typeface="Times New Roman" panose="02020603050405020304" pitchFamily="18" charset="0"/>
            </a:endParaRPr>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2800" dirty="0"/>
              <a:t>Sentiment Analysis în literatură</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 “Analyzing Stock Market Movements Using Twitter Sentiment Analysis” (Rao &amp; Srivastava, 2012) se investighează relația complexă dintre opiniile exprimate pe Twitter și instrumentele pieței financiare (cum ar fi volatilitatea, volumul de tranzacționare și prețul acțiunilor).</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 </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S-au analizat sentimentele pentru mai mult de 4 milioane de tweet-uri din perioada iunie 2010 - iulie 2011 pentru DJIA, NASDAQ-100 și alte 13 acțiuni specifice unor companii de big tech. Rezultatele arată o corelație ridicată (până la 88% pentru randamente) între prețurile acțiunilor și sentimentele de pe Twitter.</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 plus, folosind analiza de cauzalitate a lui Granger, s-a validat că mișcarea prețurilor acțiunilor și a indicilor sunt foarte afectate pe termen scurt de discuțiile de pe Twitter. În cele din urmă, s-a implementat Expert Model Mining System (EMMS) pentru a demonstra că randamentele prognozate oferă o valoare ridicată a R pătrat (0,952) cu o eroare procentuală maximă absolută scăzută (MaxAPE) de 1,76% pentru Dow Jones Industrial Average (DJIA).</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2800" dirty="0"/>
              <a:t>Sentiment Analysis în literatură</a:t>
            </a:r>
            <a:endParaRPr sz="2800" dirty="0"/>
          </a:p>
        </p:txBody>
      </p:sp>
    </p:spTree>
    <p:extLst>
      <p:ext uri="{BB962C8B-B14F-4D97-AF65-F5344CB8AC3E}">
        <p14:creationId xmlns:p14="http://schemas.microsoft.com/office/powerpoint/2010/main" val="4280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În “DO INVESTORS CARE ABOUT PRESIDENTIAL COMPANY‐SPECIFIC TWEETS?” (Ge, et al., 2019) se analizează impactul tweet-urilor președintelui Donald Trump de pe contul personal (@realDonaldTrump) cât și de pe contul oficial al președintelui Statelor Unite ale Americii (@POTUS) despre anumite companii. </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 </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S-a constatat că tweet-urile mișcă prețurile acțiunilor și cresc volumul de tranzacționare, volatilitatea și atenția investitorilor instituționali. </a:t>
            </a:r>
            <a:r>
              <a:rPr lang="it-IT"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De </a:t>
            </a: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asemenea, s-a constatat că impactul a fost mai puternic înainte de inaugurarea prezidențială din 20 ianuarie 2017. </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100" dirty="0">
              <a:solidFill>
                <a:schemeClr val="bg1"/>
              </a:solidFill>
              <a:latin typeface="Maven Pro" panose="020B0604020202020204" charset="0"/>
              <a:ea typeface="Georgia" panose="02040502050405020303" pitchFamily="18" charset="0"/>
              <a:cs typeface="Times New Roman" panose="02020603050405020304" pitchFamily="18" charset="0"/>
            </a:endParaRPr>
          </a:p>
          <a:p>
            <a:pPr marL="0" marR="0" indent="0" algn="just">
              <a:lnSpc>
                <a:spcPct val="150000"/>
              </a:lnSpc>
              <a:spcBef>
                <a:spcPts val="0"/>
              </a:spcBef>
              <a:spcAft>
                <a:spcPts val="0"/>
              </a:spcAft>
              <a:buNone/>
            </a:pPr>
            <a:r>
              <a:rPr lang="ro-RO" sz="1100" dirty="0">
                <a:solidFill>
                  <a:schemeClr val="bg1"/>
                </a:solidFill>
                <a:effectLst/>
                <a:latin typeface="Maven Pro" panose="020B0604020202020204" charset="0"/>
                <a:ea typeface="Georgia" panose="02040502050405020303" pitchFamily="18" charset="0"/>
                <a:cs typeface="Times New Roman" panose="02020603050405020304" pitchFamily="18" charset="0"/>
              </a:rPr>
              <a:t>Există unele dovezi că impactul asupra prețului acțiunilor în ziua tweet-ului este inversat de mișcările de preț în zilele următoare. Aceste constatări ridică întrebarea dacă este optim ca oficialii guvernamentali de rang înalt să facă declarații despre anumite companii, deoarece acestea pot crea sau șterge instantaneu sute de milioane de dolari pentru acționari.</a:t>
            </a:r>
            <a:endParaRPr lang="en-US" sz="1100" dirty="0">
              <a:solidFill>
                <a:schemeClr val="bg1"/>
              </a:solidFill>
              <a:effectLst/>
              <a:latin typeface="Maven Pro" panose="020B0604020202020204" charset="0"/>
              <a:ea typeface="Georgia" panose="02040502050405020303" pitchFamily="18" charset="0"/>
              <a:cs typeface="Times New Roman" panose="02020603050405020304" pitchFamily="18" charset="0"/>
            </a:endParaRPr>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2800" dirty="0"/>
              <a:t>Sentiment Analysis în literatură</a:t>
            </a:r>
            <a:endParaRPr sz="2800" dirty="0"/>
          </a:p>
        </p:txBody>
      </p:sp>
    </p:spTree>
    <p:extLst>
      <p:ext uri="{BB962C8B-B14F-4D97-AF65-F5344CB8AC3E}">
        <p14:creationId xmlns:p14="http://schemas.microsoft.com/office/powerpoint/2010/main" val="40632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2000" dirty="0"/>
              <a:t>Rezultate obținute – modelarea piețelor financiare</a:t>
            </a:r>
            <a:endParaRPr sz="2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RANDAMENTE</a:t>
            </a:r>
            <a:endParaRPr dirty="0"/>
          </a:p>
        </p:txBody>
      </p:sp>
      <p:sp>
        <p:nvSpPr>
          <p:cNvPr id="602" name="Google Shape;602;p30"/>
          <p:cNvSpPr txBox="1">
            <a:spLocks noGrp="1"/>
          </p:cNvSpPr>
          <p:nvPr>
            <p:ph type="ctrTitle" idx="4"/>
          </p:nvPr>
        </p:nvSpPr>
        <p:spPr>
          <a:xfrm>
            <a:off x="1228843" y="308237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IPOTEZA PIEȚEI EFICIENTE</a:t>
            </a:r>
            <a:endParaRPr dirty="0"/>
          </a:p>
        </p:txBody>
      </p:sp>
      <p:sp>
        <p:nvSpPr>
          <p:cNvPr id="604" name="Google Shape;604;p30"/>
          <p:cNvSpPr txBox="1">
            <a:spLocks noGrp="1"/>
          </p:cNvSpPr>
          <p:nvPr>
            <p:ph type="ctrTitle"/>
          </p:nvPr>
        </p:nvSpPr>
        <p:spPr>
          <a:xfrm>
            <a:off x="1231472" y="168166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STATISTICI DESCRIPTIVE</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VALUE AT RISK</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3667706" y="319401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5033742" y="3225296"/>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A5B5AE-6FC4-4B25-8A90-3AF4AF53EA40}"/>
              </a:ext>
            </a:extLst>
          </p:cNvPr>
          <p:cNvSpPr>
            <a:spLocks noGrp="1"/>
          </p:cNvSpPr>
          <p:nvPr>
            <p:ph type="ctrTitle"/>
          </p:nvPr>
        </p:nvSpPr>
        <p:spPr>
          <a:xfrm>
            <a:off x="639451" y="282249"/>
            <a:ext cx="3726294" cy="562755"/>
          </a:xfrm>
        </p:spPr>
        <p:txBody>
          <a:bodyPr/>
          <a:lstStyle/>
          <a:p>
            <a:r>
              <a:rPr lang="ro-RO" dirty="0"/>
              <a:t>STATISTICI DESCRIPTIVE</a:t>
            </a:r>
            <a:endParaRPr lang="LID4096" dirty="0"/>
          </a:p>
        </p:txBody>
      </p:sp>
      <p:pic>
        <p:nvPicPr>
          <p:cNvPr id="4" name="Picture 3">
            <a:extLst>
              <a:ext uri="{FF2B5EF4-FFF2-40B4-BE49-F238E27FC236}">
                <a16:creationId xmlns:a16="http://schemas.microsoft.com/office/drawing/2014/main" id="{8D65275D-1772-47EF-950A-D3FF5CB4E7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451" y="1200341"/>
            <a:ext cx="4798270" cy="2322703"/>
          </a:xfrm>
          <a:prstGeom prst="rect">
            <a:avLst/>
          </a:prstGeom>
          <a:noFill/>
        </p:spPr>
      </p:pic>
      <p:pic>
        <p:nvPicPr>
          <p:cNvPr id="5" name="Picture 4" descr="Graphical user interface&#10;&#10;Description automatically generated">
            <a:extLst>
              <a:ext uri="{FF2B5EF4-FFF2-40B4-BE49-F238E27FC236}">
                <a16:creationId xmlns:a16="http://schemas.microsoft.com/office/drawing/2014/main" id="{8E10A237-310B-410B-B114-DBB63304BDCF}"/>
              </a:ext>
            </a:extLst>
          </p:cNvPr>
          <p:cNvPicPr>
            <a:picLocks noChangeAspect="1"/>
          </p:cNvPicPr>
          <p:nvPr/>
        </p:nvPicPr>
        <p:blipFill rotWithShape="1">
          <a:blip r:embed="rId3"/>
          <a:srcRect l="66837" t="14280" r="7943" b="6650"/>
          <a:stretch/>
        </p:blipFill>
        <p:spPr bwMode="auto">
          <a:xfrm>
            <a:off x="6167043" y="1337203"/>
            <a:ext cx="1490600" cy="20489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428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412C-7E28-4A48-A657-F8EC3D064A6E}"/>
              </a:ext>
            </a:extLst>
          </p:cNvPr>
          <p:cNvSpPr>
            <a:spLocks noGrp="1"/>
          </p:cNvSpPr>
          <p:nvPr>
            <p:ph type="title"/>
          </p:nvPr>
        </p:nvSpPr>
        <p:spPr>
          <a:xfrm>
            <a:off x="220007" y="561958"/>
            <a:ext cx="3471970" cy="1165831"/>
          </a:xfrm>
        </p:spPr>
        <p:txBody>
          <a:bodyPr/>
          <a:lstStyle/>
          <a:p>
            <a:r>
              <a:rPr lang="ro-RO" sz="2000" dirty="0"/>
              <a:t>Total Tr</a:t>
            </a:r>
            <a:r>
              <a:rPr lang="en-US" sz="2000" dirty="0"/>
              <a:t>anzac</a:t>
            </a:r>
            <a:r>
              <a:rPr lang="ro-RO" sz="2000" dirty="0"/>
              <a:t>ționat = volum * prețul de deschidere</a:t>
            </a:r>
            <a:endParaRPr lang="LID4096" sz="2000" dirty="0"/>
          </a:p>
        </p:txBody>
      </p:sp>
      <p:sp>
        <p:nvSpPr>
          <p:cNvPr id="5" name="TextBox 4">
            <a:extLst>
              <a:ext uri="{FF2B5EF4-FFF2-40B4-BE49-F238E27FC236}">
                <a16:creationId xmlns:a16="http://schemas.microsoft.com/office/drawing/2014/main" id="{F30DA67F-A5A2-493F-8DCB-9781B6C963F9}"/>
              </a:ext>
            </a:extLst>
          </p:cNvPr>
          <p:cNvSpPr txBox="1"/>
          <p:nvPr/>
        </p:nvSpPr>
        <p:spPr>
          <a:xfrm>
            <a:off x="127192" y="2020620"/>
            <a:ext cx="3657600" cy="2246769"/>
          </a:xfrm>
          <a:prstGeom prst="rect">
            <a:avLst/>
          </a:prstGeom>
          <a:noFill/>
        </p:spPr>
        <p:txBody>
          <a:bodyPr wrap="square" rtlCol="0">
            <a:spAutoFit/>
          </a:bodyPr>
          <a:lstStyle/>
          <a:p>
            <a:pPr algn="just"/>
            <a:r>
              <a:rPr lang="ro-RO" sz="1000" dirty="0">
                <a:solidFill>
                  <a:schemeClr val="bg1"/>
                </a:solidFill>
                <a:latin typeface="Maven Pro" panose="020B0604020202020204" charset="0"/>
              </a:rPr>
              <a:t>În 2020, prețul acțiunilor Tesla a crescut cu 740%, iar începând din decembrie 2020, capitalizarea sa de piață era mai mare decât următorii nouă mari producători de automobile combinați.</a:t>
            </a:r>
          </a:p>
          <a:p>
            <a:pPr algn="just"/>
            <a:endParaRPr lang="ro-RO" sz="1000" dirty="0">
              <a:solidFill>
                <a:schemeClr val="bg1"/>
              </a:solidFill>
              <a:latin typeface="Maven Pro" panose="020B0604020202020204" charset="0"/>
            </a:endParaRPr>
          </a:p>
          <a:p>
            <a:pPr algn="just"/>
            <a:r>
              <a:rPr lang="ro-RO" sz="1000" dirty="0">
                <a:solidFill>
                  <a:schemeClr val="bg1"/>
                </a:solidFill>
                <a:latin typeface="Maven Pro" panose="020B0604020202020204" charset="0"/>
              </a:rPr>
              <a:t>Cel mai mare </a:t>
            </a:r>
            <a:r>
              <a:rPr lang="ro-RO" sz="1000" dirty="0" err="1">
                <a:solidFill>
                  <a:schemeClr val="bg1"/>
                </a:solidFill>
                <a:latin typeface="Maven Pro" panose="020B0604020202020204" charset="0"/>
              </a:rPr>
              <a:t>spike</a:t>
            </a:r>
            <a:r>
              <a:rPr lang="ro-RO" sz="1000" dirty="0">
                <a:solidFill>
                  <a:schemeClr val="bg1"/>
                </a:solidFill>
                <a:latin typeface="Maven Pro" panose="020B0604020202020204" charset="0"/>
              </a:rPr>
              <a:t> din figură poate fi explicat prin faptul că acțiunile Tesla au crescut cu 13% într-o singură zi (pe 18 decembrie 2020), în urma anunțului că producătorul de mașini electrice va fi inclus în indicele S&amp;P 500 din data de 21 decembrie, conform The Guardian. La o capitalizare de cel puțin 400 de miliarde de dolari, Tesla ar reprezenta peste 1% din valoarea totală a  companiilor listate în S&amp;P 500, fiind posibil să fie cea mai valoroasă companie care este inclusă în acest indice. (Reuters)</a:t>
            </a:r>
          </a:p>
        </p:txBody>
      </p:sp>
      <p:pic>
        <p:nvPicPr>
          <p:cNvPr id="8" name="Picture 7">
            <a:extLst>
              <a:ext uri="{FF2B5EF4-FFF2-40B4-BE49-F238E27FC236}">
                <a16:creationId xmlns:a16="http://schemas.microsoft.com/office/drawing/2014/main" id="{18E3396E-E24A-4C3A-AB3B-D42D4B8DD3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8409" y="1590651"/>
            <a:ext cx="4885584" cy="2781241"/>
          </a:xfrm>
          <a:prstGeom prst="rect">
            <a:avLst/>
          </a:prstGeom>
          <a:noFill/>
        </p:spPr>
      </p:pic>
      <p:pic>
        <p:nvPicPr>
          <p:cNvPr id="9" name="Picture 8">
            <a:extLst>
              <a:ext uri="{FF2B5EF4-FFF2-40B4-BE49-F238E27FC236}">
                <a16:creationId xmlns:a16="http://schemas.microsoft.com/office/drawing/2014/main" id="{8DC62447-4FCB-49CB-B8A6-A107B560F7D2}"/>
              </a:ext>
            </a:extLst>
          </p:cNvPr>
          <p:cNvPicPr>
            <a:picLocks noChangeAspect="1"/>
          </p:cNvPicPr>
          <p:nvPr/>
        </p:nvPicPr>
        <p:blipFill rotWithShape="1">
          <a:blip r:embed="rId3">
            <a:extLst>
              <a:ext uri="{28A0092B-C50C-407E-A947-70E740481C1C}">
                <a14:useLocalDpi xmlns:a14="http://schemas.microsoft.com/office/drawing/2010/main" val="0"/>
              </a:ext>
            </a:extLst>
          </a:blip>
          <a:srcRect t="14058" r="7136" b="13230"/>
          <a:stretch/>
        </p:blipFill>
        <p:spPr bwMode="auto">
          <a:xfrm>
            <a:off x="4781146" y="912485"/>
            <a:ext cx="3400109" cy="4647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620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A5B5AE-6FC4-4B25-8A90-3AF4AF53EA40}"/>
              </a:ext>
            </a:extLst>
          </p:cNvPr>
          <p:cNvSpPr>
            <a:spLocks noGrp="1"/>
          </p:cNvSpPr>
          <p:nvPr>
            <p:ph type="ctrTitle"/>
          </p:nvPr>
        </p:nvSpPr>
        <p:spPr>
          <a:xfrm>
            <a:off x="498780" y="275374"/>
            <a:ext cx="3726294" cy="562755"/>
          </a:xfrm>
        </p:spPr>
        <p:txBody>
          <a:bodyPr/>
          <a:lstStyle/>
          <a:p>
            <a:r>
              <a:rPr lang="ro-RO" dirty="0"/>
              <a:t>RANDAMENTE</a:t>
            </a:r>
            <a:endParaRPr lang="LID4096" dirty="0"/>
          </a:p>
        </p:txBody>
      </p:sp>
      <p:pic>
        <p:nvPicPr>
          <p:cNvPr id="6" name="Picture 5" descr="Chart, line chart&#10;&#10;Description automatically generated">
            <a:extLst>
              <a:ext uri="{FF2B5EF4-FFF2-40B4-BE49-F238E27FC236}">
                <a16:creationId xmlns:a16="http://schemas.microsoft.com/office/drawing/2014/main" id="{D00D2EAB-0CA3-4719-8AE0-558DF2218924}"/>
              </a:ext>
            </a:extLst>
          </p:cNvPr>
          <p:cNvPicPr>
            <a:picLocks noChangeAspect="1"/>
          </p:cNvPicPr>
          <p:nvPr/>
        </p:nvPicPr>
        <p:blipFill>
          <a:blip r:embed="rId2"/>
          <a:stretch>
            <a:fillRect/>
          </a:stretch>
        </p:blipFill>
        <p:spPr>
          <a:xfrm>
            <a:off x="325317" y="1292535"/>
            <a:ext cx="4073220" cy="2303976"/>
          </a:xfrm>
          <a:prstGeom prst="rect">
            <a:avLst/>
          </a:prstGeom>
        </p:spPr>
      </p:pic>
      <p:pic>
        <p:nvPicPr>
          <p:cNvPr id="7" name="Picture 6" descr="Chart, line chart&#10;&#10;Description automatically generated">
            <a:extLst>
              <a:ext uri="{FF2B5EF4-FFF2-40B4-BE49-F238E27FC236}">
                <a16:creationId xmlns:a16="http://schemas.microsoft.com/office/drawing/2014/main" id="{20ED8070-0C8B-4E70-8301-38CC7819AAA6}"/>
              </a:ext>
            </a:extLst>
          </p:cNvPr>
          <p:cNvPicPr>
            <a:picLocks noChangeAspect="1"/>
          </p:cNvPicPr>
          <p:nvPr/>
        </p:nvPicPr>
        <p:blipFill>
          <a:blip r:embed="rId3"/>
          <a:stretch>
            <a:fillRect/>
          </a:stretch>
        </p:blipFill>
        <p:spPr>
          <a:xfrm>
            <a:off x="4745465" y="1292535"/>
            <a:ext cx="4073220" cy="2303976"/>
          </a:xfrm>
          <a:prstGeom prst="rect">
            <a:avLst/>
          </a:prstGeom>
        </p:spPr>
      </p:pic>
    </p:spTree>
    <p:extLst>
      <p:ext uri="{BB962C8B-B14F-4D97-AF65-F5344CB8AC3E}">
        <p14:creationId xmlns:p14="http://schemas.microsoft.com/office/powerpoint/2010/main" val="197645467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1330</Words>
  <Application>Microsoft Office PowerPoint</Application>
  <PresentationFormat>On-screen Show (16:9)</PresentationFormat>
  <Paragraphs>92</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Nunito Light</vt:lpstr>
      <vt:lpstr>Georgia</vt:lpstr>
      <vt:lpstr>Fira Sans Extra Condensed Medium</vt:lpstr>
      <vt:lpstr>Arial</vt:lpstr>
      <vt:lpstr>Advent Pro SemiBold</vt:lpstr>
      <vt:lpstr>Calibri</vt:lpstr>
      <vt:lpstr>Maven Pro</vt:lpstr>
      <vt:lpstr>Livvic Light</vt:lpstr>
      <vt:lpstr>Share Tech</vt:lpstr>
      <vt:lpstr>Fira Sans Condensed Medium</vt:lpstr>
      <vt:lpstr>Data Science Consulting by Slidesgo</vt:lpstr>
      <vt:lpstr>SENTIMENT ANALYSIS TESLA</vt:lpstr>
      <vt:lpstr>SCOP &amp; OBIECTIVE</vt:lpstr>
      <vt:lpstr>Sentiment Analysis în literatură</vt:lpstr>
      <vt:lpstr>Sentiment Analysis în literatură</vt:lpstr>
      <vt:lpstr>Sentiment Analysis în literatură</vt:lpstr>
      <vt:lpstr>Rezultate obținute – modelarea piețelor financiare</vt:lpstr>
      <vt:lpstr>STATISTICI DESCRIPTIVE</vt:lpstr>
      <vt:lpstr>Total Tranzacționat = volum * prețul de deschidere</vt:lpstr>
      <vt:lpstr>RANDAMENTE</vt:lpstr>
      <vt:lpstr>IPOTEZA DE PIAȚĂ EFICIENTĂ</vt:lpstr>
      <vt:lpstr>TESLA</vt:lpstr>
      <vt:lpstr>PowerPoint Presentation</vt:lpstr>
      <vt:lpstr>ANALIZA DE SENTIMENT</vt:lpstr>
      <vt:lpstr>Curățarea tweet-urilor</vt:lpstr>
      <vt:lpstr>SCOR NEGATIV</vt:lpstr>
      <vt:lpstr>REZULTATE</vt:lpstr>
      <vt:lpstr>REZULTATE - CONTINUARE</vt:lpstr>
      <vt:lpstr>CONCLUZII</vt:lpstr>
      <vt:lpstr>CONCLUZII</vt:lpstr>
      <vt:lpstr>MULȚUMIM!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TESLA</dc:title>
  <cp:lastModifiedBy>Alexandru-Constantin RÎDELESNE (95296)</cp:lastModifiedBy>
  <cp:revision>6</cp:revision>
  <dcterms:modified xsi:type="dcterms:W3CDTF">2022-01-25T18:20:32Z</dcterms:modified>
</cp:coreProperties>
</file>