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328652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59BEA2-0644-4244-881E-7EA90B217763}" type="datetimeFigureOut">
              <a:rPr lang="es-CO" smtClean="0"/>
              <a:t>13/05/2020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402822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2869914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3687451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156431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53691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2762028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2827271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38735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265842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59BEA2-0644-4244-881E-7EA90B217763}" type="datetimeFigureOut">
              <a:rPr lang="es-CO" smtClean="0"/>
              <a:t>13/05/2020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141545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459BEA2-0644-4244-881E-7EA90B217763}" type="datetimeFigureOut">
              <a:rPr lang="es-CO" smtClean="0"/>
              <a:t>13/05/2020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389101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59BEA2-0644-4244-881E-7EA90B217763}" type="datetimeFigureOut">
              <a:rPr lang="es-CO" smtClean="0"/>
              <a:t>13/05/2020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45231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459BEA2-0644-4244-881E-7EA90B217763}" type="datetimeFigureOut">
              <a:rPr lang="es-CO" smtClean="0"/>
              <a:t>13/05/2020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236334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9BEA2-0644-4244-881E-7EA90B217763}" type="datetimeFigureOut">
              <a:rPr lang="es-CO" smtClean="0"/>
              <a:t>13/05/2020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6608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59BEA2-0644-4244-881E-7EA90B217763}" type="datetimeFigureOut">
              <a:rPr lang="es-CO" smtClean="0"/>
              <a:t>13/05/2020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2727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59BEA2-0644-4244-881E-7EA90B217763}" type="datetimeFigureOut">
              <a:rPr lang="es-CO" smtClean="0"/>
              <a:t>13/05/2020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83EA426-4E97-43CA-8A9E-F6ADDC8BCA64}" type="slidenum">
              <a:rPr lang="es-CO" smtClean="0"/>
              <a:t>‹Nº›</a:t>
            </a:fld>
            <a:endParaRPr lang="es-CO"/>
          </a:p>
        </p:txBody>
      </p:sp>
    </p:spTree>
    <p:extLst>
      <p:ext uri="{BB962C8B-B14F-4D97-AF65-F5344CB8AC3E}">
        <p14:creationId xmlns:p14="http://schemas.microsoft.com/office/powerpoint/2010/main" val="198862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59BEA2-0644-4244-881E-7EA90B217763}" type="datetimeFigureOut">
              <a:rPr lang="es-CO" smtClean="0"/>
              <a:t>13/05/2020</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3EA426-4E97-43CA-8A9E-F6ADDC8BCA64}" type="slidenum">
              <a:rPr lang="es-CO" smtClean="0"/>
              <a:t>‹Nº›</a:t>
            </a:fld>
            <a:endParaRPr lang="es-CO"/>
          </a:p>
        </p:txBody>
      </p:sp>
    </p:spTree>
    <p:extLst>
      <p:ext uri="{BB962C8B-B14F-4D97-AF65-F5344CB8AC3E}">
        <p14:creationId xmlns:p14="http://schemas.microsoft.com/office/powerpoint/2010/main" val="23396607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F2BFF-5EBE-4280-91DE-71542F02C8B7}"/>
              </a:ext>
            </a:extLst>
          </p:cNvPr>
          <p:cNvSpPr>
            <a:spLocks noGrp="1"/>
          </p:cNvSpPr>
          <p:nvPr>
            <p:ph type="ctrTitle"/>
          </p:nvPr>
        </p:nvSpPr>
        <p:spPr>
          <a:xfrm>
            <a:off x="2928401" y="1380068"/>
            <a:ext cx="8574622" cy="4225602"/>
          </a:xfrm>
        </p:spPr>
        <p:txBody>
          <a:bodyPr>
            <a:normAutofit/>
          </a:bodyPr>
          <a:lstStyle/>
          <a:p>
            <a:pPr algn="ctr"/>
            <a:r>
              <a:rPr lang="es-ES" sz="2400" dirty="0">
                <a:latin typeface="Arial" panose="020B0604020202020204" pitchFamily="34" charset="0"/>
                <a:cs typeface="Arial" panose="020B0604020202020204" pitchFamily="34" charset="0"/>
              </a:rPr>
              <a:t>NOMBRES: KERLY VALENTINA TRIVIÑO GONZALEZ ISMAEL SEGUNDO CUELLO HERNANDEZ</a:t>
            </a:r>
            <a:br>
              <a:rPr lang="es-ES" sz="2400" dirty="0">
                <a:latin typeface="Arial" panose="020B0604020202020204" pitchFamily="34" charset="0"/>
                <a:cs typeface="Arial" panose="020B0604020202020204" pitchFamily="34" charset="0"/>
              </a:rPr>
            </a:br>
            <a:br>
              <a:rPr lang="es-ES" sz="2400" dirty="0">
                <a:latin typeface="Arial" panose="020B0604020202020204" pitchFamily="34" charset="0"/>
                <a:cs typeface="Arial" panose="020B0604020202020204" pitchFamily="34" charset="0"/>
              </a:rPr>
            </a:br>
            <a:r>
              <a:rPr lang="es-ES" sz="2400" dirty="0">
                <a:latin typeface="Arial" panose="020B0604020202020204" pitchFamily="34" charset="0"/>
                <a:cs typeface="Arial" panose="020B0604020202020204" pitchFamily="34" charset="0"/>
              </a:rPr>
              <a:t>FICHA:2026994</a:t>
            </a:r>
            <a:br>
              <a:rPr lang="es-ES" sz="2400" dirty="0">
                <a:latin typeface="Arial" panose="020B0604020202020204" pitchFamily="34" charset="0"/>
                <a:cs typeface="Arial" panose="020B0604020202020204" pitchFamily="34" charset="0"/>
              </a:rPr>
            </a:br>
            <a:br>
              <a:rPr lang="es-ES" sz="2400" dirty="0">
                <a:latin typeface="Arial" panose="020B0604020202020204" pitchFamily="34" charset="0"/>
                <a:cs typeface="Arial" panose="020B0604020202020204" pitchFamily="34" charset="0"/>
              </a:rPr>
            </a:br>
            <a:r>
              <a:rPr lang="es-ES" sz="2400" dirty="0">
                <a:latin typeface="Arial" panose="020B0604020202020204" pitchFamily="34" charset="0"/>
                <a:cs typeface="Arial" panose="020B0604020202020204" pitchFamily="34" charset="0"/>
              </a:rPr>
              <a:t>TABLAS HTML5</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20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8A2FA9-6636-44E1-89BA-E6090ED9A9F3}"/>
              </a:ext>
            </a:extLst>
          </p:cNvPr>
          <p:cNvSpPr>
            <a:spLocks noGrp="1"/>
          </p:cNvSpPr>
          <p:nvPr>
            <p:ph idx="1"/>
          </p:nvPr>
        </p:nvSpPr>
        <p:spPr>
          <a:xfrm>
            <a:off x="1470661" y="1342578"/>
            <a:ext cx="10018713" cy="3780430"/>
          </a:xfrm>
        </p:spPr>
        <p:txBody>
          <a:bodyPr>
            <a:normAutofit/>
          </a:bodyPr>
          <a:lstStyle/>
          <a:p>
            <a:pPr marL="0" indent="0">
              <a:buNone/>
            </a:pPr>
            <a:r>
              <a:rPr lang="es-CO" dirty="0">
                <a:latin typeface="Arial" panose="020B0604020202020204" pitchFamily="34" charset="0"/>
                <a:cs typeface="Arial" panose="020B0604020202020204" pitchFamily="34" charset="0"/>
              </a:rPr>
              <a:t>Una tabla no es otra cosa más que un medio de organizar datos en filas y columnas. Este concepto ha estado presente en nuestra sociedad por un largo período de tiempo y ha sido adoptado por HTML en sus etapas iniciales, como una forma de transmitir información que, de otro modo, no sería comprendida tan fácilmente</a:t>
            </a:r>
            <a:r>
              <a:rPr lang="es-CO" sz="1800" dirty="0">
                <a:latin typeface="Arial" panose="020B0604020202020204" pitchFamily="34" charset="0"/>
                <a:cs typeface="Arial" panose="020B0604020202020204" pitchFamily="34" charset="0"/>
              </a:rPr>
              <a:t>.</a:t>
            </a:r>
          </a:p>
        </p:txBody>
      </p:sp>
      <p:sp>
        <p:nvSpPr>
          <p:cNvPr id="6" name="Rectángulo 5">
            <a:extLst>
              <a:ext uri="{FF2B5EF4-FFF2-40B4-BE49-F238E27FC236}">
                <a16:creationId xmlns:a16="http://schemas.microsoft.com/office/drawing/2014/main" id="{6FE2C721-72D5-43EE-883F-DA192C481DE0}"/>
              </a:ext>
            </a:extLst>
          </p:cNvPr>
          <p:cNvSpPr/>
          <p:nvPr/>
        </p:nvSpPr>
        <p:spPr>
          <a:xfrm>
            <a:off x="3461982" y="419248"/>
            <a:ext cx="5268036" cy="923330"/>
          </a:xfrm>
          <a:prstGeom prst="rect">
            <a:avLst/>
          </a:prstGeom>
        </p:spPr>
        <p:txBody>
          <a:bodyPr wrap="square">
            <a:spAutoFit/>
          </a:bodyPr>
          <a:lstStyle/>
          <a:p>
            <a:pPr algn="ctr"/>
            <a:r>
              <a:rPr lang="es-E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haroni" panose="02010803020104030203" pitchFamily="2" charset="-79"/>
                <a:cs typeface="Aharoni" panose="02010803020104030203" pitchFamily="2" charset="-79"/>
              </a:rPr>
              <a:t>CONCEPTO</a:t>
            </a:r>
          </a:p>
        </p:txBody>
      </p:sp>
    </p:spTree>
    <p:extLst>
      <p:ext uri="{BB962C8B-B14F-4D97-AF65-F5344CB8AC3E}">
        <p14:creationId xmlns:p14="http://schemas.microsoft.com/office/powerpoint/2010/main" val="327192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E4ED153-3354-44DE-B594-2A707EDDA08F}"/>
              </a:ext>
            </a:extLst>
          </p:cNvPr>
          <p:cNvSpPr/>
          <p:nvPr/>
        </p:nvSpPr>
        <p:spPr>
          <a:xfrm>
            <a:off x="3744363" y="143470"/>
            <a:ext cx="4321463" cy="923330"/>
          </a:xfrm>
          <a:prstGeom prst="rect">
            <a:avLst/>
          </a:prstGeom>
          <a:noFill/>
        </p:spPr>
        <p:txBody>
          <a:bodyPr wrap="square" lIns="91440" tIns="45720" rIns="91440" bIns="45720">
            <a:spAutoFit/>
          </a:bodyPr>
          <a:lstStyle/>
          <a:p>
            <a:pPr algn="ctr"/>
            <a:r>
              <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EJEMPLO</a:t>
            </a:r>
          </a:p>
        </p:txBody>
      </p:sp>
      <p:pic>
        <p:nvPicPr>
          <p:cNvPr id="11" name="Imagen 10" descr="Captura de pantalla de un celular&#10;&#10;Descripción generada automáticamente">
            <a:extLst>
              <a:ext uri="{FF2B5EF4-FFF2-40B4-BE49-F238E27FC236}">
                <a16:creationId xmlns:a16="http://schemas.microsoft.com/office/drawing/2014/main" id="{054F66BD-92DC-4369-8D19-53D480B22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072" y="1332154"/>
            <a:ext cx="10058399" cy="5382376"/>
          </a:xfrm>
          <a:prstGeom prst="rect">
            <a:avLst/>
          </a:prstGeom>
        </p:spPr>
      </p:pic>
    </p:spTree>
    <p:extLst>
      <p:ext uri="{BB962C8B-B14F-4D97-AF65-F5344CB8AC3E}">
        <p14:creationId xmlns:p14="http://schemas.microsoft.com/office/powerpoint/2010/main" val="301946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922D493-C070-40AA-8953-139D95E70131}"/>
              </a:ext>
            </a:extLst>
          </p:cNvPr>
          <p:cNvSpPr>
            <a:spLocks noGrp="1"/>
          </p:cNvSpPr>
          <p:nvPr>
            <p:ph idx="1"/>
          </p:nvPr>
        </p:nvSpPr>
        <p:spPr>
          <a:xfrm>
            <a:off x="1429719" y="1588826"/>
            <a:ext cx="10018713" cy="4811974"/>
          </a:xfrm>
        </p:spPr>
        <p:txBody>
          <a:bodyPr>
            <a:normAutofit/>
          </a:bodyPr>
          <a:lstStyle/>
          <a:p>
            <a:pPr marL="0" indent="0">
              <a:buNone/>
            </a:pPr>
            <a:r>
              <a:rPr lang="es-CO" dirty="0">
                <a:latin typeface="Arial" panose="020B0604020202020204" pitchFamily="34" charset="0"/>
                <a:cs typeface="Arial" panose="020B0604020202020204" pitchFamily="34" charset="0"/>
              </a:rPr>
              <a:t>Una celda de encabezado es un tipo especial de celda utilizada para organizar y categorizar otras celdas en la tabla. Dicho esto, es difícil imaginar una tabla donde una celda de encabezado no tenga utilidad. Casi cualquier tabla puede beneficiarse de un grupo de celdas de encabezado bien ubicado.</a:t>
            </a:r>
          </a:p>
          <a:p>
            <a:pPr marL="0" indent="0">
              <a:buNone/>
            </a:pPr>
            <a:endParaRPr lang="es-CO"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E0074F5F-A2CC-4F0B-804E-953F6A9233EE}"/>
              </a:ext>
            </a:extLst>
          </p:cNvPr>
          <p:cNvSpPr/>
          <p:nvPr/>
        </p:nvSpPr>
        <p:spPr>
          <a:xfrm>
            <a:off x="2109171" y="319670"/>
            <a:ext cx="7973658" cy="923330"/>
          </a:xfrm>
          <a:prstGeom prst="rect">
            <a:avLst/>
          </a:prstGeom>
          <a:noFill/>
        </p:spPr>
        <p:txBody>
          <a:bodyPr wrap="none" lIns="91440" tIns="45720" rIns="91440" bIns="45720">
            <a:spAutoFit/>
          </a:bodyPr>
          <a:lstStyle/>
          <a:p>
            <a:pPr algn="ctr"/>
            <a:r>
              <a:rPr lang="es-E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haroni" panose="02010803020104030203" pitchFamily="2" charset="-79"/>
                <a:cs typeface="Aharoni" panose="02010803020104030203" pitchFamily="2" charset="-79"/>
              </a:rPr>
              <a:t>CELDA DE ENCABEZADO</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8157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Captura de pantalla de un celular con letras&#10;&#10;Descripción generada automáticamente">
            <a:extLst>
              <a:ext uri="{FF2B5EF4-FFF2-40B4-BE49-F238E27FC236}">
                <a16:creationId xmlns:a16="http://schemas.microsoft.com/office/drawing/2014/main" id="{CACAFD8F-CA9F-46B2-81B7-FDECB827E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186" y="155521"/>
            <a:ext cx="4284682" cy="6599629"/>
          </a:xfrm>
          <a:prstGeom prst="rect">
            <a:avLst/>
          </a:prstGeom>
        </p:spPr>
      </p:pic>
      <p:pic>
        <p:nvPicPr>
          <p:cNvPr id="11" name="Imagen 10" descr="Captura de pantalla de un celular&#10;&#10;Descripción generada automáticamente">
            <a:extLst>
              <a:ext uri="{FF2B5EF4-FFF2-40B4-BE49-F238E27FC236}">
                <a16:creationId xmlns:a16="http://schemas.microsoft.com/office/drawing/2014/main" id="{9D4895C4-9B00-4C02-8D91-EE00F7600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726" y="1949058"/>
            <a:ext cx="6022274" cy="4435031"/>
          </a:xfrm>
          <a:prstGeom prst="rect">
            <a:avLst/>
          </a:prstGeom>
        </p:spPr>
      </p:pic>
    </p:spTree>
    <p:extLst>
      <p:ext uri="{BB962C8B-B14F-4D97-AF65-F5344CB8AC3E}">
        <p14:creationId xmlns:p14="http://schemas.microsoft.com/office/powerpoint/2010/main" val="59533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9A38628-B9B4-4446-9A93-BD9B7424A579}"/>
              </a:ext>
            </a:extLst>
          </p:cNvPr>
          <p:cNvSpPr>
            <a:spLocks noGrp="1"/>
          </p:cNvSpPr>
          <p:nvPr>
            <p:ph idx="1"/>
          </p:nvPr>
        </p:nvSpPr>
        <p:spPr>
          <a:xfrm>
            <a:off x="1577075" y="1328529"/>
            <a:ext cx="10018713" cy="4250635"/>
          </a:xfrm>
        </p:spPr>
        <p:txBody>
          <a:bodyPr>
            <a:normAutofit/>
          </a:bodyPr>
          <a:lstStyle/>
          <a:p>
            <a:pPr marL="0" indent="0" algn="ctr">
              <a:buNone/>
            </a:pPr>
            <a:r>
              <a:rPr lang="es-CO" b="1" dirty="0"/>
              <a:t>elemento colgroup</a:t>
            </a:r>
          </a:p>
          <a:p>
            <a:pPr marL="0" indent="0">
              <a:buNone/>
            </a:pPr>
            <a:r>
              <a:rPr lang="es-CO" dirty="0"/>
              <a:t>Permite realizar agrupaciones de columnas de una tabla con la finalidad de dar un formato homogéneo a cada grupo de columnas indicado. El único atributo permitido en HTML 5 es span que sirve para indicar el número de columnas que agrupamos.</a:t>
            </a:r>
          </a:p>
          <a:p>
            <a:pPr marL="0" indent="0">
              <a:buNone/>
            </a:pPr>
            <a:r>
              <a:rPr lang="es-CO" dirty="0"/>
              <a:t>Otra posibilidad, más recomendable, es usar dentro de colgroup elementos col los cuales dan un mayor sentido y son más versátiles.</a:t>
            </a:r>
          </a:p>
          <a:p>
            <a:pPr marL="0" indent="0">
              <a:buNone/>
            </a:pPr>
            <a:r>
              <a:rPr lang="es-CO" dirty="0"/>
              <a:t>Esta etiqueta debe de ser la primera de una tabla excepto si se usa título en la tabla (etiqueta caption) en cuyo caso será la segunda.</a:t>
            </a:r>
          </a:p>
        </p:txBody>
      </p:sp>
      <p:sp>
        <p:nvSpPr>
          <p:cNvPr id="4" name="Rectángulo 3">
            <a:extLst>
              <a:ext uri="{FF2B5EF4-FFF2-40B4-BE49-F238E27FC236}">
                <a16:creationId xmlns:a16="http://schemas.microsoft.com/office/drawing/2014/main" id="{761E8C17-1D93-4A4D-BB13-D27F9E044746}"/>
              </a:ext>
            </a:extLst>
          </p:cNvPr>
          <p:cNvSpPr/>
          <p:nvPr/>
        </p:nvSpPr>
        <p:spPr>
          <a:xfrm>
            <a:off x="1404898" y="143470"/>
            <a:ext cx="9890849" cy="923330"/>
          </a:xfrm>
          <a:prstGeom prst="rect">
            <a:avLst/>
          </a:prstGeom>
          <a:noFill/>
        </p:spPr>
        <p:txBody>
          <a:bodyPr wrap="none" lIns="91440" tIns="45720" rIns="91440" bIns="45720">
            <a:spAutoFit/>
          </a:bodyPr>
          <a:lstStyle/>
          <a:p>
            <a:pPr algn="ctr"/>
            <a:r>
              <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haroni" panose="02010803020104030203" pitchFamily="2" charset="-79"/>
                <a:cs typeface="Aharoni" panose="02010803020104030203" pitchFamily="2" charset="-79"/>
              </a:rPr>
              <a:t>AGRUPACIÓN DE COLUMNAS</a:t>
            </a:r>
          </a:p>
        </p:txBody>
      </p:sp>
    </p:spTree>
    <p:extLst>
      <p:ext uri="{BB962C8B-B14F-4D97-AF65-F5344CB8AC3E}">
        <p14:creationId xmlns:p14="http://schemas.microsoft.com/office/powerpoint/2010/main" val="33370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217BEB8-9BBA-4A7D-8D6B-826933CCA235}"/>
              </a:ext>
            </a:extLst>
          </p:cNvPr>
          <p:cNvSpPr>
            <a:spLocks noGrp="1"/>
          </p:cNvSpPr>
          <p:nvPr>
            <p:ph idx="1"/>
          </p:nvPr>
        </p:nvSpPr>
        <p:spPr>
          <a:xfrm>
            <a:off x="1457806" y="1580321"/>
            <a:ext cx="10018713" cy="3124201"/>
          </a:xfrm>
        </p:spPr>
        <p:txBody>
          <a:bodyPr/>
          <a:lstStyle/>
          <a:p>
            <a:pPr marL="0" indent="0">
              <a:buNone/>
            </a:pPr>
            <a:r>
              <a:rPr lang="es-ES" dirty="0"/>
              <a:t>El atributo scope provee un mecanismo para indicar explícitamente </a:t>
            </a:r>
            <a:r>
              <a:rPr lang="es-CO" dirty="0"/>
              <a:t>a qué celdas afecta una celda de encabezado. Este atributo solo puede ser declarado en una celda de encabezado y tomar los valores "col", "row", "colgroup" y "rowgroup". </a:t>
            </a:r>
          </a:p>
        </p:txBody>
      </p:sp>
      <p:sp>
        <p:nvSpPr>
          <p:cNvPr id="4" name="Rectángulo 3">
            <a:extLst>
              <a:ext uri="{FF2B5EF4-FFF2-40B4-BE49-F238E27FC236}">
                <a16:creationId xmlns:a16="http://schemas.microsoft.com/office/drawing/2014/main" id="{442532DC-7A78-48A0-9987-807F0F73E74D}"/>
              </a:ext>
            </a:extLst>
          </p:cNvPr>
          <p:cNvSpPr/>
          <p:nvPr/>
        </p:nvSpPr>
        <p:spPr>
          <a:xfrm>
            <a:off x="3200015" y="316900"/>
            <a:ext cx="5791970" cy="923330"/>
          </a:xfrm>
          <a:prstGeom prst="rect">
            <a:avLst/>
          </a:prstGeom>
          <a:noFill/>
        </p:spPr>
        <p:txBody>
          <a:bodyPr wrap="none" lIns="91440" tIns="45720" rIns="91440" bIns="45720">
            <a:spAutoFit/>
          </a:bodyPr>
          <a:lstStyle/>
          <a:p>
            <a:pPr algn="ctr"/>
            <a:r>
              <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haroni" panose="02010803020104030203" pitchFamily="2" charset="-79"/>
                <a:cs typeface="Aharoni" panose="02010803020104030203" pitchFamily="2" charset="-79"/>
              </a:rPr>
              <a:t>ATRIBUTO SCOPE</a:t>
            </a:r>
          </a:p>
        </p:txBody>
      </p:sp>
    </p:spTree>
    <p:extLst>
      <p:ext uri="{BB962C8B-B14F-4D97-AF65-F5344CB8AC3E}">
        <p14:creationId xmlns:p14="http://schemas.microsoft.com/office/powerpoint/2010/main" val="270184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17E6975-8CF1-4420-9949-A13F8E748F17}"/>
              </a:ext>
            </a:extLst>
          </p:cNvPr>
          <p:cNvSpPr>
            <a:spLocks noGrp="1"/>
          </p:cNvSpPr>
          <p:nvPr>
            <p:ph idx="1"/>
          </p:nvPr>
        </p:nvSpPr>
        <p:spPr>
          <a:xfrm>
            <a:off x="1524066" y="1659834"/>
            <a:ext cx="10018713" cy="3124201"/>
          </a:xfrm>
        </p:spPr>
        <p:txBody>
          <a:bodyPr/>
          <a:lstStyle/>
          <a:p>
            <a:r>
              <a:rPr lang="es-ES" dirty="0"/>
              <a:t>La unificación de celdas es un mecanismo </a:t>
            </a:r>
            <a:r>
              <a:rPr lang="es-CO" dirty="0"/>
              <a:t>mediante el cual un autor puede combinar o fusionar dos o más celdas adyacentes (&lt;</a:t>
            </a:r>
            <a:r>
              <a:rPr lang="es-CO" dirty="0" err="1"/>
              <a:t>td</a:t>
            </a:r>
            <a:r>
              <a:rPr lang="es-CO" dirty="0"/>
              <a:t>&gt; y &lt;</a:t>
            </a:r>
            <a:r>
              <a:rPr lang="es-CO" dirty="0" err="1"/>
              <a:t>th</a:t>
            </a:r>
            <a:r>
              <a:rPr lang="es-CO" dirty="0"/>
              <a:t>&gt;) en una tabla. Este efecto puede lograrse utilizando los atributos </a:t>
            </a:r>
            <a:r>
              <a:rPr lang="es-CO" dirty="0" err="1"/>
              <a:t>colspan</a:t>
            </a:r>
            <a:r>
              <a:rPr lang="es-CO" dirty="0"/>
              <a:t>, para unificación horizontal, y </a:t>
            </a:r>
            <a:r>
              <a:rPr lang="es-CO" dirty="0" err="1"/>
              <a:t>rowspan</a:t>
            </a:r>
            <a:endParaRPr lang="es-CO" dirty="0"/>
          </a:p>
        </p:txBody>
      </p:sp>
      <p:sp>
        <p:nvSpPr>
          <p:cNvPr id="4" name="Rectángulo 3">
            <a:extLst>
              <a:ext uri="{FF2B5EF4-FFF2-40B4-BE49-F238E27FC236}">
                <a16:creationId xmlns:a16="http://schemas.microsoft.com/office/drawing/2014/main" id="{E9C7D90D-82F3-4E57-8CCE-CAF970A5DF9A}"/>
              </a:ext>
            </a:extLst>
          </p:cNvPr>
          <p:cNvSpPr/>
          <p:nvPr/>
        </p:nvSpPr>
        <p:spPr>
          <a:xfrm>
            <a:off x="1942459" y="277143"/>
            <a:ext cx="8307082" cy="923330"/>
          </a:xfrm>
          <a:prstGeom prst="rect">
            <a:avLst/>
          </a:prstGeom>
          <a:noFill/>
        </p:spPr>
        <p:txBody>
          <a:bodyPr wrap="none" lIns="91440" tIns="45720" rIns="91440" bIns="45720">
            <a:spAutoFit/>
          </a:bodyPr>
          <a:lstStyle/>
          <a:p>
            <a:pPr algn="ctr"/>
            <a:r>
              <a:rPr lang="es-E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haroni" panose="02010803020104030203" pitchFamily="2" charset="-79"/>
                <a:cs typeface="Aharoni" panose="02010803020104030203" pitchFamily="2" charset="-79"/>
              </a:rPr>
              <a:t>UNIFICACION DE CELDAS</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15965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1543</TotalTime>
  <Words>337</Words>
  <Application>Microsoft Office PowerPoint</Application>
  <PresentationFormat>Panorámica</PresentationFormat>
  <Paragraphs>15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Aharoni</vt:lpstr>
      <vt:lpstr>Arial</vt:lpstr>
      <vt:lpstr>Corbel</vt:lpstr>
      <vt:lpstr>Parallax</vt:lpstr>
      <vt:lpstr>NOMBRES: KERLY VALENTINA TRIVIÑO GONZALEZ ISMAEL SEGUNDO CUELLO HERNANDEZ  FICHA:2026994  TABLAS HTML5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dc:creator>
  <cp:lastModifiedBy>gonza</cp:lastModifiedBy>
  <cp:revision>9</cp:revision>
  <dcterms:created xsi:type="dcterms:W3CDTF">2020-05-11T18:20:04Z</dcterms:created>
  <dcterms:modified xsi:type="dcterms:W3CDTF">2020-05-14T17:19:50Z</dcterms:modified>
</cp:coreProperties>
</file>