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82" r:id="rId7"/>
    <p:sldId id="270" r:id="rId8"/>
    <p:sldId id="271" r:id="rId9"/>
    <p:sldId id="272" r:id="rId10"/>
    <p:sldId id="273" r:id="rId11"/>
    <p:sldId id="274" r:id="rId12"/>
    <p:sldId id="275" r:id="rId13"/>
    <p:sldId id="276" r:id="rId14"/>
    <p:sldId id="277" r:id="rId15"/>
    <p:sldId id="278" r:id="rId16"/>
    <p:sldId id="279" r:id="rId17"/>
    <p:sldId id="280" r:id="rId18"/>
    <p:sldId id="281" r:id="rId19"/>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0"/>
      </p:cViewPr>
      <p:guideLst>
        <p:guide orient="horz" pos="2160"/>
        <p:guide pos="2880"/>
      </p:guideLst>
    </p:cSldViewPr>
  </p:slideViewPr>
  <p:notesTextViewPr>
    <p:cViewPr>
      <p:scale>
        <a:sx n="1" d="1"/>
        <a:sy n="1" d="1"/>
      </p:scale>
      <p:origin x="0" y="0"/>
    </p:cViewPr>
  </p:notesTextViewPr>
  <p:sorterViewPr>
    <p:cViewPr>
      <p:scale>
        <a:sx n="100" d="100"/>
        <a:sy n="100" d="100"/>
      </p:scale>
      <p:origin x="0" y="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D9C64C-ADBD-4615-B031-B409BAC93502}" type="datetimeFigureOut">
              <a:rPr lang="es-CL" smtClean="0"/>
              <a:t>25-04-2013</a:t>
            </a:fld>
            <a:endParaRPr lang="es-C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L"/>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AE57A7-FAD3-4139-B1FF-F3EC970A1323}" type="slidenum">
              <a:rPr lang="es-CL" smtClean="0"/>
              <a:t>‹Nº›</a:t>
            </a:fld>
            <a:endParaRPr lang="es-CL"/>
          </a:p>
        </p:txBody>
      </p:sp>
    </p:spTree>
    <p:extLst>
      <p:ext uri="{BB962C8B-B14F-4D97-AF65-F5344CB8AC3E}">
        <p14:creationId xmlns:p14="http://schemas.microsoft.com/office/powerpoint/2010/main" val="1757122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B7AE57A7-FAD3-4139-B1FF-F3EC970A1323}" type="slidenum">
              <a:rPr lang="es-CL" smtClean="0"/>
              <a:t>9</a:t>
            </a:fld>
            <a:endParaRPr lang="es-CL"/>
          </a:p>
        </p:txBody>
      </p:sp>
    </p:spTree>
    <p:extLst>
      <p:ext uri="{BB962C8B-B14F-4D97-AF65-F5344CB8AC3E}">
        <p14:creationId xmlns:p14="http://schemas.microsoft.com/office/powerpoint/2010/main" val="2035008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0AEF2D47-A7CA-4926-B54E-18B08C266478}" type="datetimeFigureOut">
              <a:rPr lang="es-CL" smtClean="0"/>
              <a:t>25-04-2013</a:t>
            </a:fld>
            <a:endParaRPr lang="es-CL"/>
          </a:p>
        </p:txBody>
      </p:sp>
      <p:sp>
        <p:nvSpPr>
          <p:cNvPr id="19" name="Footer Placeholder 18"/>
          <p:cNvSpPr>
            <a:spLocks noGrp="1"/>
          </p:cNvSpPr>
          <p:nvPr>
            <p:ph type="ftr" sz="quarter" idx="11"/>
          </p:nvPr>
        </p:nvSpPr>
        <p:spPr/>
        <p:txBody>
          <a:bodyPr/>
          <a:lstStyle/>
          <a:p>
            <a:endParaRPr lang="es-CL"/>
          </a:p>
        </p:txBody>
      </p:sp>
      <p:sp>
        <p:nvSpPr>
          <p:cNvPr id="27" name="Slide Number Placeholder 26"/>
          <p:cNvSpPr>
            <a:spLocks noGrp="1"/>
          </p:cNvSpPr>
          <p:nvPr>
            <p:ph type="sldNum" sz="quarter" idx="12"/>
          </p:nvPr>
        </p:nvSpPr>
        <p:spPr/>
        <p:txBody>
          <a:bodyPr/>
          <a:lstStyle/>
          <a:p>
            <a:fld id="{6D595895-0D1A-40AA-8094-F3569207EE55}" type="slidenum">
              <a:rPr lang="es-CL" smtClean="0"/>
              <a:t>‹Nº›</a:t>
            </a:fld>
            <a:endParaRPr lang="es-CL"/>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0AEF2D47-A7CA-4926-B54E-18B08C266478}" type="datetimeFigureOut">
              <a:rPr lang="es-CL" smtClean="0"/>
              <a:t>25-04-2013</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D595895-0D1A-40AA-8094-F3569207EE55}" type="slidenum">
              <a:rPr lang="es-CL" smtClean="0"/>
              <a:t>‹Nº›</a:t>
            </a:fld>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0AEF2D47-A7CA-4926-B54E-18B08C266478}" type="datetimeFigureOut">
              <a:rPr lang="es-CL" smtClean="0"/>
              <a:t>25-04-2013</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D595895-0D1A-40AA-8094-F3569207EE55}" type="slidenum">
              <a:rPr lang="es-CL" smtClean="0"/>
              <a:t>‹Nº›</a:t>
            </a:fld>
            <a:endParaRPr lang="es-C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0AEF2D47-A7CA-4926-B54E-18B08C266478}" type="datetimeFigureOut">
              <a:rPr lang="es-CL" smtClean="0"/>
              <a:t>25-04-2013</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D595895-0D1A-40AA-8094-F3569207EE55}" type="slidenum">
              <a:rPr lang="es-CL" smtClean="0"/>
              <a:t>‹Nº›</a:t>
            </a:fld>
            <a:endParaRPr lang="es-C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fld id="{0AEF2D47-A7CA-4926-B54E-18B08C266478}" type="datetimeFigureOut">
              <a:rPr lang="es-CL" smtClean="0"/>
              <a:t>25-04-2013</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D595895-0D1A-40AA-8094-F3569207EE55}" type="slidenum">
              <a:rPr lang="es-CL" smtClean="0"/>
              <a:t>‹Nº›</a:t>
            </a:fld>
            <a:endParaRPr lang="es-CL"/>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0AEF2D47-A7CA-4926-B54E-18B08C266478}" type="datetimeFigureOut">
              <a:rPr lang="es-CL" smtClean="0"/>
              <a:t>25-04-2013</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6D595895-0D1A-40AA-8094-F3569207EE55}" type="slidenum">
              <a:rPr lang="es-CL" smtClean="0"/>
              <a:t>‹Nº›</a:t>
            </a:fld>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fld id="{0AEF2D47-A7CA-4926-B54E-18B08C266478}" type="datetimeFigureOut">
              <a:rPr lang="es-CL" smtClean="0"/>
              <a:t>25-04-2013</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6D595895-0D1A-40AA-8094-F3569207EE55}" type="slidenum">
              <a:rPr lang="es-CL" smtClean="0"/>
              <a:t>‹Nº›</a:t>
            </a:fld>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fld id="{0AEF2D47-A7CA-4926-B54E-18B08C266478}" type="datetimeFigureOut">
              <a:rPr lang="es-CL" smtClean="0"/>
              <a:t>25-04-2013</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6D595895-0D1A-40AA-8094-F3569207EE55}" type="slidenum">
              <a:rPr lang="es-CL" smtClean="0"/>
              <a:t>‹Nº›</a:t>
            </a:fld>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EF2D47-A7CA-4926-B54E-18B08C266478}" type="datetimeFigureOut">
              <a:rPr lang="es-CL" smtClean="0"/>
              <a:t>25-04-2013</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6D595895-0D1A-40AA-8094-F3569207EE55}" type="slidenum">
              <a:rPr lang="es-CL" smtClean="0"/>
              <a:t>‹Nº›</a:t>
            </a:fld>
            <a:endParaRPr lang="es-C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0AEF2D47-A7CA-4926-B54E-18B08C266478}" type="datetimeFigureOut">
              <a:rPr lang="es-CL" smtClean="0"/>
              <a:t>25-04-2013</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6D595895-0D1A-40AA-8094-F3569207EE55}" type="slidenum">
              <a:rPr lang="es-CL" smtClean="0"/>
              <a:t>‹Nº›</a:t>
            </a:fld>
            <a:endParaRPr lang="es-C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fld id="{0AEF2D47-A7CA-4926-B54E-18B08C266478}" type="datetimeFigureOut">
              <a:rPr lang="es-CL" smtClean="0"/>
              <a:t>25-04-2013</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a:xfrm>
            <a:off x="8077200" y="6356350"/>
            <a:ext cx="609600" cy="365125"/>
          </a:xfrm>
        </p:spPr>
        <p:txBody>
          <a:bodyPr/>
          <a:lstStyle/>
          <a:p>
            <a:fld id="{6D595895-0D1A-40AA-8094-F3569207EE55}" type="slidenum">
              <a:rPr lang="es-CL" smtClean="0"/>
              <a:t>‹Nº›</a:t>
            </a:fld>
            <a:endParaRPr lang="es-CL"/>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1000">
              <a:schemeClr val="bg2">
                <a:tint val="80000"/>
                <a:satMod val="400000"/>
                <a:alpha val="45000"/>
              </a:schemeClr>
            </a:gs>
            <a:gs pos="49000">
              <a:schemeClr val="bg2">
                <a:tint val="83000"/>
                <a:satMod val="320000"/>
              </a:schemeClr>
            </a:gs>
            <a:gs pos="100000">
              <a:schemeClr val="bg2">
                <a:shade val="15000"/>
                <a:satMod val="320000"/>
              </a:schemeClr>
            </a:gs>
          </a:gsLst>
          <a:path path="circle">
            <a:fillToRect l="10000" t="110000" r="10000" b="100000"/>
          </a:path>
          <a:tileRect/>
        </a:gra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AEF2D47-A7CA-4926-B54E-18B08C266478}" type="datetimeFigureOut">
              <a:rPr lang="es-CL" smtClean="0"/>
              <a:t>25-04-2013</a:t>
            </a:fld>
            <a:endParaRPr lang="es-CL"/>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CL"/>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D595895-0D1A-40AA-8094-F3569207EE55}" type="slidenum">
              <a:rPr lang="es-CL" smtClean="0"/>
              <a:t>‹Nº›</a:t>
            </a:fld>
            <a:endParaRPr lang="es-CL"/>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javiermegias.com/wp-content/uploads/2011/05/BM_relacion.png"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javiermegias.com/wp-content/uploads/2011/05/BM_ingresos.png"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javiermegias.com/wp-content/uploads/2011/05/BM_recursos.png"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javiermegias.com/wp-content/uploads/2011/05/BM_actividades.png"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javiermegias.com/wp-content/uploads/2011/05/BM_costes.png"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javiermegias.com/2010/08/algunos-modelos-de-negocio-innovadores/"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javiermegias.com/wp-content/uploads/2011/05/BM_Segmento_clientes.png"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javiermegias.com/wp-content/uploads/2011/05/BM_prop_valorpng.png" TargetMode="External"/><Relationship Id="rId2" Type="http://schemas.openxmlformats.org/officeDocument/2006/relationships/hyperlink" Target="http://javiermegias.com/2010/11/entiendes-el-trabajo-que-necesita-tu-cliente/" TargetMode="Externa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http://javiermegias.com/wp-content/uploads/2011/05/BM_canal.png"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611560" y="1866304"/>
            <a:ext cx="4572000" cy="4154984"/>
          </a:xfrm>
          <a:prstGeom prst="rect">
            <a:avLst/>
          </a:prstGeom>
          <a:solidFill>
            <a:schemeClr val="accent5">
              <a:lumMod val="75000"/>
            </a:schemeClr>
          </a:solidFill>
          <a:ln>
            <a:solidFill>
              <a:schemeClr val="bg2"/>
            </a:solidFill>
          </a:ln>
        </p:spPr>
        <p:txBody>
          <a:bodyPr>
            <a:spAutoFit/>
          </a:bodyPr>
          <a:lstStyle/>
          <a:p>
            <a:r>
              <a:rPr lang="es-CL" sz="2400" b="1" dirty="0" smtClean="0"/>
              <a:t>Si hay una herramienta que ha causado sensación en el mundo de la estrategia es el famoso lienzo de modelos de negocio o Business </a:t>
            </a:r>
            <a:r>
              <a:rPr lang="es-CL" sz="2400" b="1" dirty="0" err="1" smtClean="0"/>
              <a:t>Model</a:t>
            </a:r>
            <a:r>
              <a:rPr lang="es-CL" sz="2400" b="1" dirty="0" smtClean="0"/>
              <a:t> </a:t>
            </a:r>
            <a:r>
              <a:rPr lang="es-CL" sz="2400" b="1" dirty="0" err="1" smtClean="0"/>
              <a:t>Canvas</a:t>
            </a:r>
            <a:r>
              <a:rPr lang="es-CL" sz="2400" b="1" dirty="0" smtClean="0"/>
              <a:t>, una interesante herramienta que nos ayuda a diseñar e innovar sobre nuestro modelo de negocio de forma visual… funciona bien en empresas establecidas</a:t>
            </a:r>
            <a:endParaRPr lang="es-CL" sz="2400" b="1" dirty="0"/>
          </a:p>
        </p:txBody>
      </p:sp>
      <p:pic>
        <p:nvPicPr>
          <p:cNvPr id="1026" name="Picture 2" descr="http://javiermegias.com/wp-content/uploads/2012/10/lean-canvas-lienzo-modelos-de-negocio-para-startups-lean-startup-maury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2348880"/>
            <a:ext cx="2286000" cy="1524000"/>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p:nvSpPr>
        <p:spPr>
          <a:xfrm>
            <a:off x="1703165" y="260648"/>
            <a:ext cx="5601085" cy="923330"/>
          </a:xfrm>
          <a:prstGeom prst="rect">
            <a:avLst/>
          </a:prstGeom>
          <a:noFill/>
        </p:spPr>
        <p:txBody>
          <a:bodyPr wrap="none" lIns="91440" tIns="45720" rIns="91440" bIns="45720">
            <a:spAutoFit/>
          </a:bodyPr>
          <a:lstStyle/>
          <a:p>
            <a:pPr algn="ctr"/>
            <a:r>
              <a:rPr lang="es-ES" sz="5400" b="1" cap="all" dirty="0" err="1" smtClean="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rPr>
              <a:t>Canvas</a:t>
            </a:r>
            <a:r>
              <a:rPr lang="es-ES" sz="5400" b="1" cap="all" dirty="0" smtClean="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rPr>
              <a:t> </a:t>
            </a:r>
            <a:r>
              <a:rPr lang="es-ES" sz="5400" b="1" cap="all" dirty="0" err="1" smtClean="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rPr>
              <a:t>model</a:t>
            </a:r>
            <a:endParaRPr lang="es-ES" sz="5400" b="1" cap="all" spc="0"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18462285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55576" y="332656"/>
            <a:ext cx="7128792" cy="461665"/>
          </a:xfrm>
          <a:prstGeom prst="rect">
            <a:avLst/>
          </a:prstGeom>
          <a:solidFill>
            <a:schemeClr val="accent5">
              <a:lumMod val="75000"/>
            </a:schemeClr>
          </a:solidFill>
          <a:ln>
            <a:solidFill>
              <a:schemeClr val="bg2">
                <a:lumMod val="25000"/>
              </a:schemeClr>
            </a:solidFill>
          </a:ln>
        </p:spPr>
        <p:txBody>
          <a:bodyPr wrap="square">
            <a:spAutoFit/>
          </a:bodyPr>
          <a:lstStyle/>
          <a:p>
            <a:r>
              <a:rPr lang="es-CL" sz="2400" b="1" dirty="0" smtClean="0">
                <a:solidFill>
                  <a:srgbClr val="002060"/>
                </a:solidFill>
              </a:rPr>
              <a:t>COMPONENTES DE UN MODELO DE NEGOCIO</a:t>
            </a:r>
            <a:endParaRPr lang="es-CL" sz="2400" dirty="0">
              <a:solidFill>
                <a:srgbClr val="002060"/>
              </a:solidFill>
            </a:endParaRPr>
          </a:p>
        </p:txBody>
      </p:sp>
      <p:sp>
        <p:nvSpPr>
          <p:cNvPr id="3" name="2 Rectángulo"/>
          <p:cNvSpPr/>
          <p:nvPr/>
        </p:nvSpPr>
        <p:spPr>
          <a:xfrm>
            <a:off x="611560" y="2492896"/>
            <a:ext cx="4572000" cy="2862322"/>
          </a:xfrm>
          <a:prstGeom prst="rect">
            <a:avLst/>
          </a:prstGeom>
        </p:spPr>
        <p:txBody>
          <a:bodyPr>
            <a:spAutoFit/>
          </a:bodyPr>
          <a:lstStyle/>
          <a:p>
            <a:r>
              <a:rPr lang="es-CL" b="1" dirty="0" smtClean="0"/>
              <a:t>Uno de los aspectos más críticos en el éxito de un modelo de negocio, y a la par uno de los más complejos de </a:t>
            </a:r>
            <a:r>
              <a:rPr lang="es-CL" b="1" dirty="0" err="1" smtClean="0"/>
              <a:t>tangibilizar</a:t>
            </a:r>
            <a:r>
              <a:rPr lang="es-CL" b="1" dirty="0" smtClean="0"/>
              <a:t>: ¿que relación mantendremos con nuestros clientes? ¿que va a inspirar nuestra marca en ellos? Hablamos además de percepciones, por lo que el diseño de servicios (</a:t>
            </a:r>
            <a:r>
              <a:rPr lang="es-CL" b="1" dirty="0" err="1" smtClean="0"/>
              <a:t>service</a:t>
            </a:r>
            <a:r>
              <a:rPr lang="es-CL" b="1" dirty="0" smtClean="0"/>
              <a:t> </a:t>
            </a:r>
            <a:r>
              <a:rPr lang="es-CL" b="1" dirty="0" err="1" smtClean="0"/>
              <a:t>design</a:t>
            </a:r>
            <a:r>
              <a:rPr lang="es-CL" b="1" dirty="0"/>
              <a:t> </a:t>
            </a:r>
            <a:r>
              <a:rPr lang="es-CL" b="1" dirty="0" smtClean="0"/>
              <a:t>es una metodología básica) </a:t>
            </a:r>
            <a:endParaRPr lang="es-CL" b="1" dirty="0"/>
          </a:p>
        </p:txBody>
      </p:sp>
      <p:sp>
        <p:nvSpPr>
          <p:cNvPr id="4" name="3 Rectángulo"/>
          <p:cNvSpPr/>
          <p:nvPr/>
        </p:nvSpPr>
        <p:spPr>
          <a:xfrm>
            <a:off x="1043608" y="1484784"/>
            <a:ext cx="1435458" cy="369332"/>
          </a:xfrm>
          <a:prstGeom prst="rect">
            <a:avLst/>
          </a:prstGeom>
        </p:spPr>
        <p:txBody>
          <a:bodyPr wrap="none">
            <a:spAutoFit/>
          </a:bodyPr>
          <a:lstStyle/>
          <a:p>
            <a:r>
              <a:rPr lang="es-CL" b="1" dirty="0" smtClean="0">
                <a:solidFill>
                  <a:srgbClr val="FF9900"/>
                </a:solidFill>
              </a:rPr>
              <a:t>RELACION </a:t>
            </a:r>
            <a:endParaRPr lang="es-CL" dirty="0">
              <a:solidFill>
                <a:srgbClr val="FF9900"/>
              </a:solidFill>
            </a:endParaRPr>
          </a:p>
        </p:txBody>
      </p:sp>
      <p:pic>
        <p:nvPicPr>
          <p:cNvPr id="9218" name="Picture 2" descr="BM_relacion">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2126" y="2924944"/>
            <a:ext cx="2554300" cy="1642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5285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55576" y="332656"/>
            <a:ext cx="7128792" cy="461665"/>
          </a:xfrm>
          <a:prstGeom prst="rect">
            <a:avLst/>
          </a:prstGeom>
          <a:solidFill>
            <a:schemeClr val="accent5">
              <a:lumMod val="75000"/>
            </a:schemeClr>
          </a:solidFill>
          <a:ln>
            <a:solidFill>
              <a:schemeClr val="bg2">
                <a:lumMod val="25000"/>
              </a:schemeClr>
            </a:solidFill>
          </a:ln>
        </p:spPr>
        <p:txBody>
          <a:bodyPr wrap="square">
            <a:spAutoFit/>
          </a:bodyPr>
          <a:lstStyle/>
          <a:p>
            <a:r>
              <a:rPr lang="es-CL" sz="2400" b="1" dirty="0" smtClean="0">
                <a:solidFill>
                  <a:srgbClr val="002060"/>
                </a:solidFill>
              </a:rPr>
              <a:t>COMPONENTES DE UN MODELO DE NEGOCIO</a:t>
            </a:r>
            <a:endParaRPr lang="es-CL" sz="2400" dirty="0">
              <a:solidFill>
                <a:srgbClr val="002060"/>
              </a:solidFill>
            </a:endParaRPr>
          </a:p>
        </p:txBody>
      </p:sp>
      <p:sp>
        <p:nvSpPr>
          <p:cNvPr id="3" name="2 Rectángulo"/>
          <p:cNvSpPr/>
          <p:nvPr/>
        </p:nvSpPr>
        <p:spPr>
          <a:xfrm>
            <a:off x="323528" y="2492896"/>
            <a:ext cx="4572000" cy="3785652"/>
          </a:xfrm>
          <a:prstGeom prst="rect">
            <a:avLst/>
          </a:prstGeom>
        </p:spPr>
        <p:txBody>
          <a:bodyPr>
            <a:spAutoFit/>
          </a:bodyPr>
          <a:lstStyle/>
          <a:p>
            <a:r>
              <a:rPr lang="es-CL" sz="2000" b="1" dirty="0" smtClean="0"/>
              <a:t>Este punto podría resultar a priori bastante obvio, pero sin embargo solemos ser muy conservadores a la hora de diseñar la estrategia de ingresos, donde solemos optar casi siempre por la venta directa… hace tiempo mencionamos algunos ejemplos de modelos de negocios innovadores, donde veíamos que había muchas formas de plantear los ingresos: venta, suscripción, </a:t>
            </a:r>
            <a:r>
              <a:rPr lang="es-CL" sz="2000" b="1" dirty="0" err="1" smtClean="0"/>
              <a:t>freemium</a:t>
            </a:r>
            <a:r>
              <a:rPr lang="es-CL" sz="2000" b="1" dirty="0" smtClean="0"/>
              <a:t>…</a:t>
            </a:r>
            <a:r>
              <a:rPr lang="es-CL" sz="2000" b="1" dirty="0" err="1" smtClean="0"/>
              <a:t>etc</a:t>
            </a:r>
            <a:endParaRPr lang="es-CL" sz="2000" b="1" dirty="0"/>
          </a:p>
        </p:txBody>
      </p:sp>
      <p:sp>
        <p:nvSpPr>
          <p:cNvPr id="4" name="3 Rectángulo"/>
          <p:cNvSpPr/>
          <p:nvPr/>
        </p:nvSpPr>
        <p:spPr>
          <a:xfrm>
            <a:off x="1043608" y="1663059"/>
            <a:ext cx="2618922" cy="369332"/>
          </a:xfrm>
          <a:prstGeom prst="rect">
            <a:avLst/>
          </a:prstGeom>
        </p:spPr>
        <p:txBody>
          <a:bodyPr wrap="none">
            <a:spAutoFit/>
          </a:bodyPr>
          <a:lstStyle/>
          <a:p>
            <a:r>
              <a:rPr lang="es-CL" b="1" dirty="0" smtClean="0">
                <a:solidFill>
                  <a:srgbClr val="FF9900"/>
                </a:solidFill>
              </a:rPr>
              <a:t>FLUJOS DE INGRESOS</a:t>
            </a:r>
            <a:endParaRPr lang="es-CL" b="1" dirty="0">
              <a:solidFill>
                <a:srgbClr val="FF9900"/>
              </a:solidFill>
            </a:endParaRPr>
          </a:p>
        </p:txBody>
      </p:sp>
      <p:pic>
        <p:nvPicPr>
          <p:cNvPr id="10242" name="Picture 2" descr="BM_ingreso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3758" y="2976022"/>
            <a:ext cx="3611989" cy="2397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37818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755576" y="332656"/>
            <a:ext cx="7128792" cy="461665"/>
          </a:xfrm>
          <a:prstGeom prst="rect">
            <a:avLst/>
          </a:prstGeom>
          <a:solidFill>
            <a:schemeClr val="accent5">
              <a:lumMod val="75000"/>
            </a:schemeClr>
          </a:solidFill>
          <a:ln>
            <a:solidFill>
              <a:schemeClr val="bg2">
                <a:lumMod val="25000"/>
              </a:schemeClr>
            </a:solidFill>
          </a:ln>
        </p:spPr>
        <p:txBody>
          <a:bodyPr wrap="square">
            <a:spAutoFit/>
          </a:bodyPr>
          <a:lstStyle/>
          <a:p>
            <a:r>
              <a:rPr lang="es-CL" sz="2400" b="1" dirty="0" smtClean="0">
                <a:solidFill>
                  <a:srgbClr val="002060"/>
                </a:solidFill>
              </a:rPr>
              <a:t>COMPONENTES DE UN MODELO DE NEGOCIO</a:t>
            </a:r>
            <a:endParaRPr lang="es-CL" sz="2400" dirty="0">
              <a:solidFill>
                <a:srgbClr val="002060"/>
              </a:solidFill>
            </a:endParaRPr>
          </a:p>
        </p:txBody>
      </p:sp>
      <p:sp>
        <p:nvSpPr>
          <p:cNvPr id="2" name="1 Rectángulo"/>
          <p:cNvSpPr/>
          <p:nvPr/>
        </p:nvSpPr>
        <p:spPr>
          <a:xfrm>
            <a:off x="251520" y="2420888"/>
            <a:ext cx="4572000" cy="3477875"/>
          </a:xfrm>
          <a:prstGeom prst="rect">
            <a:avLst/>
          </a:prstGeom>
        </p:spPr>
        <p:txBody>
          <a:bodyPr>
            <a:spAutoFit/>
          </a:bodyPr>
          <a:lstStyle/>
          <a:p>
            <a:r>
              <a:rPr lang="es-CL" sz="2000" b="1" dirty="0" smtClean="0"/>
              <a:t>Para llevar nuestra propuesta al mercado (cuya estrategia describimos en el lado derecho del modelo de negocio) debemos realizar una serie de actividades (lado izquierdo). Una de las más claras el </a:t>
            </a:r>
            <a:r>
              <a:rPr lang="es-CL" sz="2000" b="1" dirty="0" err="1" smtClean="0"/>
              <a:t>el</a:t>
            </a:r>
            <a:r>
              <a:rPr lang="es-CL" sz="2000" b="1" dirty="0" smtClean="0"/>
              <a:t> hecho de consumir diversos recursos. En éste apartado se describen los principales recursos necesarios, así como tipo, cantidad e intensidad</a:t>
            </a:r>
            <a:endParaRPr lang="es-CL" sz="2000" b="1" dirty="0"/>
          </a:p>
        </p:txBody>
      </p:sp>
      <p:sp>
        <p:nvSpPr>
          <p:cNvPr id="4" name="3 Rectángulo"/>
          <p:cNvSpPr/>
          <p:nvPr/>
        </p:nvSpPr>
        <p:spPr>
          <a:xfrm>
            <a:off x="767945" y="1556792"/>
            <a:ext cx="2463431" cy="400110"/>
          </a:xfrm>
          <a:prstGeom prst="rect">
            <a:avLst/>
          </a:prstGeom>
        </p:spPr>
        <p:txBody>
          <a:bodyPr wrap="none">
            <a:spAutoFit/>
          </a:bodyPr>
          <a:lstStyle/>
          <a:p>
            <a:r>
              <a:rPr lang="es-CL" sz="2000" b="1" dirty="0" smtClean="0">
                <a:solidFill>
                  <a:srgbClr val="FF9900"/>
                </a:solidFill>
              </a:rPr>
              <a:t>RECURSOS CLAVE </a:t>
            </a:r>
            <a:endParaRPr lang="es-CL" sz="2000" b="1" dirty="0">
              <a:solidFill>
                <a:srgbClr val="FF9900"/>
              </a:solidFill>
            </a:endParaRPr>
          </a:p>
        </p:txBody>
      </p:sp>
      <p:pic>
        <p:nvPicPr>
          <p:cNvPr id="8196" name="Picture 4" descr="BM_recurso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6206" y="2708920"/>
            <a:ext cx="3871905" cy="23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3245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55576" y="332656"/>
            <a:ext cx="7128792" cy="461665"/>
          </a:xfrm>
          <a:prstGeom prst="rect">
            <a:avLst/>
          </a:prstGeom>
          <a:solidFill>
            <a:schemeClr val="accent5">
              <a:lumMod val="75000"/>
            </a:schemeClr>
          </a:solidFill>
          <a:ln>
            <a:solidFill>
              <a:schemeClr val="bg2">
                <a:lumMod val="25000"/>
              </a:schemeClr>
            </a:solidFill>
          </a:ln>
        </p:spPr>
        <p:txBody>
          <a:bodyPr wrap="square">
            <a:spAutoFit/>
          </a:bodyPr>
          <a:lstStyle/>
          <a:p>
            <a:r>
              <a:rPr lang="es-CL" sz="2400" b="1" dirty="0" smtClean="0">
                <a:solidFill>
                  <a:srgbClr val="002060"/>
                </a:solidFill>
              </a:rPr>
              <a:t>COMPONENTES DE UN MODELO DE NEGOCIO</a:t>
            </a:r>
            <a:endParaRPr lang="es-CL" sz="2400" dirty="0">
              <a:solidFill>
                <a:srgbClr val="002060"/>
              </a:solidFill>
            </a:endParaRPr>
          </a:p>
        </p:txBody>
      </p:sp>
      <p:sp>
        <p:nvSpPr>
          <p:cNvPr id="3" name="2 Rectángulo"/>
          <p:cNvSpPr/>
          <p:nvPr/>
        </p:nvSpPr>
        <p:spPr>
          <a:xfrm>
            <a:off x="251520" y="2348880"/>
            <a:ext cx="4572000" cy="3785652"/>
          </a:xfrm>
          <a:prstGeom prst="rect">
            <a:avLst/>
          </a:prstGeom>
        </p:spPr>
        <p:txBody>
          <a:bodyPr>
            <a:spAutoFit/>
          </a:bodyPr>
          <a:lstStyle/>
          <a:p>
            <a:r>
              <a:rPr lang="es-CL" sz="2000" b="1" dirty="0" smtClean="0"/>
              <a:t>De forma similar a lo comentado en el punto anterior, para entregar la propuesta de valor debemos llevar una serie de actividades clave internas (típicamente abarcan los procesos de producción, marketing…</a:t>
            </a:r>
            <a:r>
              <a:rPr lang="es-CL" sz="2000" b="1" dirty="0" err="1" smtClean="0"/>
              <a:t>etc</a:t>
            </a:r>
            <a:r>
              <a:rPr lang="es-CL" sz="2000" b="1" dirty="0" smtClean="0"/>
              <a:t>). Éstas son las actividades que nos permiten entregar a nuestro cliente la propuesta de valor </a:t>
            </a:r>
            <a:r>
              <a:rPr lang="es-CL" sz="2000" b="1" dirty="0" err="1" smtClean="0"/>
              <a:t>via</a:t>
            </a:r>
            <a:r>
              <a:rPr lang="es-CL" sz="2000" b="1" dirty="0" smtClean="0"/>
              <a:t> una serie de canales y con un tipo concreto de relaciones. </a:t>
            </a:r>
            <a:endParaRPr lang="es-CL" sz="2000" b="1" dirty="0"/>
          </a:p>
        </p:txBody>
      </p:sp>
      <p:sp>
        <p:nvSpPr>
          <p:cNvPr id="4" name="3 Rectángulo"/>
          <p:cNvSpPr/>
          <p:nvPr/>
        </p:nvSpPr>
        <p:spPr>
          <a:xfrm>
            <a:off x="818760" y="1628800"/>
            <a:ext cx="2761782" cy="400110"/>
          </a:xfrm>
          <a:prstGeom prst="rect">
            <a:avLst/>
          </a:prstGeom>
        </p:spPr>
        <p:txBody>
          <a:bodyPr wrap="none">
            <a:spAutoFit/>
          </a:bodyPr>
          <a:lstStyle/>
          <a:p>
            <a:r>
              <a:rPr lang="es-CL" sz="2000" b="1" dirty="0" smtClean="0">
                <a:solidFill>
                  <a:srgbClr val="FF9900"/>
                </a:solidFill>
              </a:rPr>
              <a:t>ACTIVIDADES CLAVE</a:t>
            </a:r>
            <a:endParaRPr lang="es-CL" sz="2000" dirty="0">
              <a:solidFill>
                <a:srgbClr val="FF9900"/>
              </a:solidFill>
            </a:endParaRPr>
          </a:p>
        </p:txBody>
      </p:sp>
      <p:pic>
        <p:nvPicPr>
          <p:cNvPr id="12290" name="Picture 2" descr="BM_actividade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2075" y="2492896"/>
            <a:ext cx="3344077" cy="2048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8900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55576" y="332656"/>
            <a:ext cx="7128792" cy="461665"/>
          </a:xfrm>
          <a:prstGeom prst="rect">
            <a:avLst/>
          </a:prstGeom>
          <a:solidFill>
            <a:schemeClr val="accent5">
              <a:lumMod val="75000"/>
            </a:schemeClr>
          </a:solidFill>
          <a:ln>
            <a:solidFill>
              <a:schemeClr val="bg2">
                <a:lumMod val="25000"/>
              </a:schemeClr>
            </a:solidFill>
          </a:ln>
        </p:spPr>
        <p:txBody>
          <a:bodyPr wrap="square">
            <a:spAutoFit/>
          </a:bodyPr>
          <a:lstStyle/>
          <a:p>
            <a:r>
              <a:rPr lang="es-CL" sz="2400" b="1" dirty="0" smtClean="0">
                <a:solidFill>
                  <a:srgbClr val="002060"/>
                </a:solidFill>
              </a:rPr>
              <a:t>COMPONENTES DE UN MODELO DE NEGOCIO</a:t>
            </a:r>
            <a:endParaRPr lang="es-CL" sz="2400" dirty="0">
              <a:solidFill>
                <a:srgbClr val="002060"/>
              </a:solidFill>
            </a:endParaRPr>
          </a:p>
        </p:txBody>
      </p:sp>
      <p:graphicFrame>
        <p:nvGraphicFramePr>
          <p:cNvPr id="3" name="2 Tabla"/>
          <p:cNvGraphicFramePr>
            <a:graphicFrameLocks noGrp="1"/>
          </p:cNvGraphicFramePr>
          <p:nvPr>
            <p:extLst>
              <p:ext uri="{D42A27DB-BD31-4B8C-83A1-F6EECF244321}">
                <p14:modId xmlns:p14="http://schemas.microsoft.com/office/powerpoint/2010/main" val="477688125"/>
              </p:ext>
            </p:extLst>
          </p:nvPr>
        </p:nvGraphicFramePr>
        <p:xfrm>
          <a:off x="1476375" y="2876391"/>
          <a:ext cx="6191250" cy="3086100"/>
        </p:xfrm>
        <a:graphic>
          <a:graphicData uri="http://schemas.openxmlformats.org/drawingml/2006/table">
            <a:tbl>
              <a:tblPr/>
              <a:tblGrid>
                <a:gridCol w="2480230"/>
                <a:gridCol w="3711020"/>
              </a:tblGrid>
              <a:tr h="0">
                <a:tc>
                  <a:txBody>
                    <a:bodyPr/>
                    <a:lstStyle/>
                    <a:p>
                      <a:endParaRPr lang="es-CL" sz="2000" b="1" dirty="0"/>
                    </a:p>
                  </a:txBody>
                  <a:tcPr marL="19050" marR="19050" marT="19050" marB="19050">
                    <a:lnL>
                      <a:noFill/>
                    </a:lnL>
                    <a:lnR>
                      <a:noFill/>
                    </a:lnR>
                    <a:lnT>
                      <a:noFill/>
                    </a:lnT>
                    <a:lnB>
                      <a:noFill/>
                    </a:lnB>
                  </a:tcPr>
                </a:tc>
                <a:tc>
                  <a:txBody>
                    <a:bodyPr/>
                    <a:lstStyle/>
                    <a:p>
                      <a:r>
                        <a:rPr lang="es-CL" sz="2000" b="1" dirty="0"/>
                        <a:t>En éste apartado se definen las alianzas necesarias para ejecutar nuestro modelo de negocio con garantías, que complementen nuestras capacidades y potencien nuestra propuesta de valor, optimizando de esa forma los recursos consumidos y reduciendo la incertidumbre.</a:t>
                      </a:r>
                    </a:p>
                  </a:txBody>
                  <a:tcPr marL="19050" marR="19050" marT="19050" marB="19050">
                    <a:lnL>
                      <a:noFill/>
                    </a:lnL>
                    <a:lnR>
                      <a:noFill/>
                    </a:lnR>
                    <a:lnT>
                      <a:noFill/>
                    </a:lnT>
                    <a:lnB>
                      <a:noFill/>
                    </a:lnB>
                  </a:tcPr>
                </a:tc>
              </a:tr>
            </a:tbl>
          </a:graphicData>
        </a:graphic>
      </p:graphicFrame>
      <p:pic>
        <p:nvPicPr>
          <p:cNvPr id="11265" name="Picture 1" descr="BM_alianz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034" y="2876550"/>
            <a:ext cx="3620342" cy="1704578"/>
          </a:xfrm>
          <a:prstGeom prst="rect">
            <a:avLst/>
          </a:prstGeom>
          <a:noFill/>
          <a:extLst>
            <a:ext uri="{909E8E84-426E-40DD-AFC4-6F175D3DCCD1}">
              <a14:hiddenFill xmlns:a14="http://schemas.microsoft.com/office/drawing/2010/main">
                <a:solidFill>
                  <a:srgbClr val="FFFFFF"/>
                </a:solidFill>
              </a14:hiddenFill>
            </a:ext>
          </a:extLst>
        </p:spPr>
      </p:pic>
      <p:sp>
        <p:nvSpPr>
          <p:cNvPr id="4" name="3 Rectángulo"/>
          <p:cNvSpPr/>
          <p:nvPr/>
        </p:nvSpPr>
        <p:spPr>
          <a:xfrm>
            <a:off x="3821828" y="1844824"/>
            <a:ext cx="1487908" cy="400110"/>
          </a:xfrm>
          <a:prstGeom prst="rect">
            <a:avLst/>
          </a:prstGeom>
        </p:spPr>
        <p:txBody>
          <a:bodyPr wrap="none">
            <a:spAutoFit/>
          </a:bodyPr>
          <a:lstStyle/>
          <a:p>
            <a:r>
              <a:rPr lang="es-CL" sz="2000" b="1" dirty="0" smtClean="0">
                <a:solidFill>
                  <a:srgbClr val="FF9900"/>
                </a:solidFill>
              </a:rPr>
              <a:t>ALIANZAS </a:t>
            </a:r>
            <a:endParaRPr lang="es-CL" sz="2000" b="1" dirty="0">
              <a:solidFill>
                <a:srgbClr val="FF9900"/>
              </a:solidFill>
            </a:endParaRPr>
          </a:p>
        </p:txBody>
      </p:sp>
    </p:spTree>
    <p:extLst>
      <p:ext uri="{BB962C8B-B14F-4D97-AF65-F5344CB8AC3E}">
        <p14:creationId xmlns:p14="http://schemas.microsoft.com/office/powerpoint/2010/main" val="21246169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55576" y="332656"/>
            <a:ext cx="7128792" cy="461665"/>
          </a:xfrm>
          <a:prstGeom prst="rect">
            <a:avLst/>
          </a:prstGeom>
          <a:solidFill>
            <a:schemeClr val="accent5">
              <a:lumMod val="75000"/>
            </a:schemeClr>
          </a:solidFill>
          <a:ln>
            <a:solidFill>
              <a:schemeClr val="bg2">
                <a:lumMod val="25000"/>
              </a:schemeClr>
            </a:solidFill>
          </a:ln>
        </p:spPr>
        <p:txBody>
          <a:bodyPr wrap="square">
            <a:spAutoFit/>
          </a:bodyPr>
          <a:lstStyle/>
          <a:p>
            <a:r>
              <a:rPr lang="es-CL" sz="2400" b="1" dirty="0" smtClean="0">
                <a:solidFill>
                  <a:srgbClr val="002060"/>
                </a:solidFill>
              </a:rPr>
              <a:t>COMPONENTES DE UN MODELO DE NEGOCIO</a:t>
            </a:r>
            <a:endParaRPr lang="es-CL" sz="2400" dirty="0">
              <a:solidFill>
                <a:srgbClr val="002060"/>
              </a:solidFill>
            </a:endParaRPr>
          </a:p>
        </p:txBody>
      </p:sp>
      <p:sp>
        <p:nvSpPr>
          <p:cNvPr id="3" name="2 Rectángulo"/>
          <p:cNvSpPr/>
          <p:nvPr/>
        </p:nvSpPr>
        <p:spPr>
          <a:xfrm>
            <a:off x="539552" y="2284778"/>
            <a:ext cx="4572000" cy="3170099"/>
          </a:xfrm>
          <a:prstGeom prst="rect">
            <a:avLst/>
          </a:prstGeom>
        </p:spPr>
        <p:txBody>
          <a:bodyPr>
            <a:spAutoFit/>
          </a:bodyPr>
          <a:lstStyle/>
          <a:p>
            <a:r>
              <a:rPr lang="es-CL" sz="2000" b="1" dirty="0" smtClean="0"/>
              <a:t>En éste caso se trata de modelar la estructura de costes de la empresa, habitualmente apalancada en las actividades y recursos descritos en los puntos anteriores. Se trata de conocer y optimizar costes fijos, variables para intentar diseñar un modelo de negocio escalable… sin duda una de las áreas donde más se puede innovar.</a:t>
            </a:r>
            <a:endParaRPr lang="es-CL" sz="2000" b="1" dirty="0"/>
          </a:p>
        </p:txBody>
      </p:sp>
      <p:sp>
        <p:nvSpPr>
          <p:cNvPr id="4" name="3 Rectángulo"/>
          <p:cNvSpPr/>
          <p:nvPr/>
        </p:nvSpPr>
        <p:spPr>
          <a:xfrm>
            <a:off x="899592" y="1340768"/>
            <a:ext cx="3306290" cy="400110"/>
          </a:xfrm>
          <a:prstGeom prst="rect">
            <a:avLst/>
          </a:prstGeom>
        </p:spPr>
        <p:txBody>
          <a:bodyPr wrap="none">
            <a:spAutoFit/>
          </a:bodyPr>
          <a:lstStyle/>
          <a:p>
            <a:r>
              <a:rPr lang="es-CL" sz="2000" b="1" dirty="0" smtClean="0">
                <a:solidFill>
                  <a:srgbClr val="FF9900"/>
                </a:solidFill>
              </a:rPr>
              <a:t>ESTRUCTURA DE COSTES</a:t>
            </a:r>
            <a:endParaRPr lang="es-CL" sz="2000" dirty="0">
              <a:solidFill>
                <a:srgbClr val="FF9900"/>
              </a:solidFill>
            </a:endParaRPr>
          </a:p>
        </p:txBody>
      </p:sp>
      <p:pic>
        <p:nvPicPr>
          <p:cNvPr id="14338" name="Picture 2" descr="BM_coste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9402" y="2564904"/>
            <a:ext cx="3164742" cy="1555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5588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Ejemplo-Modelo-de-Negocio-nespresso-business-model-canvas.ppt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2472" y="2176610"/>
            <a:ext cx="5715000" cy="4276726"/>
          </a:xfrm>
          <a:prstGeom prst="rect">
            <a:avLst/>
          </a:prstGeom>
          <a:noFill/>
          <a:extLst>
            <a:ext uri="{909E8E84-426E-40DD-AFC4-6F175D3DCCD1}">
              <a14:hiddenFill xmlns:a14="http://schemas.microsoft.com/office/drawing/2010/main">
                <a:solidFill>
                  <a:srgbClr val="FFFFFF"/>
                </a:solidFill>
              </a14:hiddenFill>
            </a:ext>
          </a:extLst>
        </p:spPr>
      </p:pic>
      <p:sp>
        <p:nvSpPr>
          <p:cNvPr id="4" name="3 Rectángulo"/>
          <p:cNvSpPr/>
          <p:nvPr/>
        </p:nvSpPr>
        <p:spPr>
          <a:xfrm>
            <a:off x="773447" y="260648"/>
            <a:ext cx="6984776" cy="1477328"/>
          </a:xfrm>
          <a:prstGeom prst="rect">
            <a:avLst/>
          </a:prstGeom>
          <a:solidFill>
            <a:schemeClr val="accent5">
              <a:lumMod val="75000"/>
            </a:schemeClr>
          </a:solidFill>
          <a:ln>
            <a:solidFill>
              <a:schemeClr val="bg2">
                <a:lumMod val="25000"/>
              </a:schemeClr>
            </a:solidFill>
          </a:ln>
        </p:spPr>
        <p:txBody>
          <a:bodyPr wrap="square">
            <a:spAutoFit/>
          </a:bodyPr>
          <a:lstStyle/>
          <a:p>
            <a:r>
              <a:rPr lang="es-CL" b="1" dirty="0" smtClean="0"/>
              <a:t>EJEMPLO: CASO DE ESTUDIO DEL BUSINESS MODEL CANVAS</a:t>
            </a:r>
          </a:p>
          <a:p>
            <a:r>
              <a:rPr lang="es-CL" b="1" dirty="0" smtClean="0"/>
              <a:t>Posiblemente la mejor forma de comprender algo es con un ejemplo, así que he decidido utilizar como caso de estudio uno de los negocios considerados como más innovadores para la ocasión: NESPRESSO</a:t>
            </a:r>
            <a:endParaRPr lang="es-CL" b="1" dirty="0"/>
          </a:p>
        </p:txBody>
      </p:sp>
    </p:spTree>
    <p:extLst>
      <p:ext uri="{BB962C8B-B14F-4D97-AF65-F5344CB8AC3E}">
        <p14:creationId xmlns:p14="http://schemas.microsoft.com/office/powerpoint/2010/main" val="42912840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07504" y="688042"/>
            <a:ext cx="8784976" cy="5909310"/>
          </a:xfrm>
          <a:prstGeom prst="rect">
            <a:avLst/>
          </a:prstGeom>
        </p:spPr>
        <p:txBody>
          <a:bodyPr wrap="square">
            <a:spAutoFit/>
          </a:bodyPr>
          <a:lstStyle/>
          <a:p>
            <a:r>
              <a:rPr lang="es-CL" b="1" dirty="0" smtClean="0"/>
              <a:t>PROPUESTA DE VALOR</a:t>
            </a:r>
            <a:r>
              <a:rPr lang="es-CL" dirty="0" smtClean="0"/>
              <a:t>: La proposición de valor de </a:t>
            </a:r>
            <a:r>
              <a:rPr lang="es-CL" dirty="0" err="1" smtClean="0"/>
              <a:t>Nespresso</a:t>
            </a:r>
            <a:r>
              <a:rPr lang="es-CL" dirty="0" smtClean="0"/>
              <a:t> es clara: “el mejor café que puedas tomar, en tu casa” </a:t>
            </a:r>
          </a:p>
          <a:p>
            <a:r>
              <a:rPr lang="es-CL" b="1" dirty="0" smtClean="0"/>
              <a:t>CLIENTES</a:t>
            </a:r>
            <a:r>
              <a:rPr lang="es-CL" dirty="0" smtClean="0"/>
              <a:t>: </a:t>
            </a:r>
            <a:r>
              <a:rPr lang="es-CL" dirty="0" err="1" smtClean="0"/>
              <a:t>Nespresso</a:t>
            </a:r>
            <a:r>
              <a:rPr lang="es-CL" dirty="0" smtClean="0"/>
              <a:t> se dirige principalmente a dos perfiles: Por un lado a uno de un perfil adquisitivo medio-alto y por otra parte a un usuario de empresa/profesional </a:t>
            </a:r>
          </a:p>
          <a:p>
            <a:r>
              <a:rPr lang="es-CL" b="1" dirty="0" smtClean="0"/>
              <a:t>CANAL:</a:t>
            </a:r>
            <a:r>
              <a:rPr lang="es-CL" dirty="0" smtClean="0"/>
              <a:t>: Para entregar ésta propuesta utiliza diversos canales: teléfono, tiendas físicas, postal o internet. </a:t>
            </a:r>
          </a:p>
          <a:p>
            <a:r>
              <a:rPr lang="es-CL" b="1" dirty="0" smtClean="0"/>
              <a:t>RELACIÓN</a:t>
            </a:r>
            <a:r>
              <a:rPr lang="es-CL" dirty="0" smtClean="0"/>
              <a:t>: La relación, uno de los aspectos más clave, se gestiona a través del club </a:t>
            </a:r>
            <a:r>
              <a:rPr lang="es-CL" dirty="0" err="1" smtClean="0"/>
              <a:t>Nesspresso</a:t>
            </a:r>
            <a:r>
              <a:rPr lang="es-CL" dirty="0" smtClean="0"/>
              <a:t>, que no sólo fideliza y premia periódicamente a sus clientes sino que es capaz de avisar a un cliente de forma proactiva cuando le toca hacer una limpieza de su cafetera. </a:t>
            </a:r>
          </a:p>
          <a:p>
            <a:r>
              <a:rPr lang="es-CL" b="1" dirty="0" smtClean="0"/>
              <a:t>INGRESOS</a:t>
            </a:r>
            <a:r>
              <a:rPr lang="es-CL" dirty="0" smtClean="0"/>
              <a:t>: Los principales flujos de ingreso son dos: El principal viene de la venta de cápsulas (</a:t>
            </a:r>
            <a:r>
              <a:rPr lang="es-CL" dirty="0" smtClean="0">
                <a:hlinkClick r:id="rId2"/>
              </a:rPr>
              <a:t>modelo </a:t>
            </a:r>
            <a:r>
              <a:rPr lang="es-CL" dirty="0" err="1" smtClean="0">
                <a:hlinkClick r:id="rId2"/>
              </a:rPr>
              <a:t>bait&amp;hook</a:t>
            </a:r>
            <a:r>
              <a:rPr lang="es-CL" dirty="0" smtClean="0"/>
              <a:t>), mientras que un flujo inferior de ingresos viene de los fabricantes de cafeteras licenciatarios de su tecnología) </a:t>
            </a:r>
          </a:p>
          <a:p>
            <a:r>
              <a:rPr lang="es-CL" b="1" dirty="0" smtClean="0"/>
              <a:t>RECURSOS</a:t>
            </a:r>
            <a:r>
              <a:rPr lang="es-CL" dirty="0" smtClean="0"/>
              <a:t>: Para entregar éste modelo de negocio, los principales recursos que utiliza </a:t>
            </a:r>
            <a:r>
              <a:rPr lang="es-CL" dirty="0" err="1" smtClean="0"/>
              <a:t>Nespresso</a:t>
            </a:r>
            <a:r>
              <a:rPr lang="es-CL" dirty="0" smtClean="0"/>
              <a:t> son el de la logística, la producción de las cápsulas y la publicidad. </a:t>
            </a:r>
          </a:p>
          <a:p>
            <a:r>
              <a:rPr lang="es-CL" b="1" dirty="0" smtClean="0"/>
              <a:t>ACTIVIDADES</a:t>
            </a:r>
            <a:r>
              <a:rPr lang="es-CL" dirty="0" smtClean="0"/>
              <a:t>: Las actividades que consumen dichos recursos son las fabriles (producción de cápsulas), la I+D y la gestión del club </a:t>
            </a:r>
            <a:r>
              <a:rPr lang="es-CL" dirty="0" err="1" smtClean="0"/>
              <a:t>Nespresso</a:t>
            </a:r>
            <a:r>
              <a:rPr lang="es-CL" dirty="0" smtClean="0"/>
              <a:t>. </a:t>
            </a:r>
          </a:p>
          <a:p>
            <a:r>
              <a:rPr lang="es-CL" b="1" dirty="0" smtClean="0"/>
              <a:t>ALIANZAS</a:t>
            </a:r>
            <a:r>
              <a:rPr lang="es-CL" dirty="0" smtClean="0"/>
              <a:t>: La alianza más relevante que tiene la compañía es con diversos fabricantes de cafeteras (</a:t>
            </a:r>
            <a:r>
              <a:rPr lang="es-CL" dirty="0" err="1" smtClean="0"/>
              <a:t>Krupps</a:t>
            </a:r>
            <a:r>
              <a:rPr lang="es-CL" dirty="0" smtClean="0"/>
              <a:t>…</a:t>
            </a:r>
            <a:r>
              <a:rPr lang="es-CL" dirty="0" err="1" smtClean="0"/>
              <a:t>etc</a:t>
            </a:r>
            <a:r>
              <a:rPr lang="es-CL" dirty="0" smtClean="0"/>
              <a:t>). </a:t>
            </a:r>
          </a:p>
          <a:p>
            <a:r>
              <a:rPr lang="es-CL" b="1" dirty="0" smtClean="0"/>
              <a:t>COSTES</a:t>
            </a:r>
            <a:r>
              <a:rPr lang="es-CL" dirty="0" smtClean="0"/>
              <a:t>: La estructura de costes que soporta el modelo de negocio tiene 3 elementos clave: coste del marketing y publicidad, coste de la producción y coste de la logística </a:t>
            </a:r>
            <a:endParaRPr lang="es-CL" dirty="0"/>
          </a:p>
        </p:txBody>
      </p:sp>
    </p:spTree>
    <p:extLst>
      <p:ext uri="{BB962C8B-B14F-4D97-AF65-F5344CB8AC3E}">
        <p14:creationId xmlns:p14="http://schemas.microsoft.com/office/powerpoint/2010/main" val="207116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fade">
                                      <p:cBhvr>
                                        <p:cTn id="28" dur="1000"/>
                                        <p:tgtEl>
                                          <p:spTgt spid="2">
                                            <p:txEl>
                                              <p:pRg st="4" end="4"/>
                                            </p:txEl>
                                          </p:spTgt>
                                        </p:tgtEl>
                                      </p:cBhvr>
                                    </p:animEffect>
                                    <p:anim calcmode="lin" valueType="num">
                                      <p:cBhvr>
                                        <p:cTn id="29"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 calcmode="lin" valueType="num">
                                      <p:cBhvr additive="base">
                                        <p:cTn id="3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
                                            <p:txEl>
                                              <p:pRg st="6" end="6"/>
                                            </p:txEl>
                                          </p:spTgt>
                                        </p:tgtEl>
                                        <p:attrNameLst>
                                          <p:attrName>style.visibility</p:attrName>
                                        </p:attrNameLst>
                                      </p:cBhvr>
                                      <p:to>
                                        <p:strVal val="visible"/>
                                      </p:to>
                                    </p:set>
                                    <p:animEffect transition="in" filter="fade">
                                      <p:cBhvr>
                                        <p:cTn id="41" dur="500"/>
                                        <p:tgtEl>
                                          <p:spTgt spid="2">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nodeType="clickEffect">
                                  <p:stCondLst>
                                    <p:cond delay="0"/>
                                  </p:stCondLst>
                                  <p:childTnLst>
                                    <p:set>
                                      <p:cBhvr>
                                        <p:cTn id="45" dur="1" fill="hold">
                                          <p:stCondLst>
                                            <p:cond delay="0"/>
                                          </p:stCondLst>
                                        </p:cTn>
                                        <p:tgtEl>
                                          <p:spTgt spid="2">
                                            <p:txEl>
                                              <p:pRg st="7" end="7"/>
                                            </p:txEl>
                                          </p:spTgt>
                                        </p:tgtEl>
                                        <p:attrNameLst>
                                          <p:attrName>style.visibility</p:attrName>
                                        </p:attrNameLst>
                                      </p:cBhvr>
                                      <p:to>
                                        <p:strVal val="visible"/>
                                      </p:to>
                                    </p:set>
                                    <p:animEffect transition="in" filter="circle(in)">
                                      <p:cBhvr>
                                        <p:cTn id="46" dur="2000"/>
                                        <p:tgtEl>
                                          <p:spTgt spid="2">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nodeType="clickEffect">
                                  <p:stCondLst>
                                    <p:cond delay="0"/>
                                  </p:stCondLst>
                                  <p:childTnLst>
                                    <p:set>
                                      <p:cBhvr>
                                        <p:cTn id="50" dur="1" fill="hold">
                                          <p:stCondLst>
                                            <p:cond delay="0"/>
                                          </p:stCondLst>
                                        </p:cTn>
                                        <p:tgtEl>
                                          <p:spTgt spid="2">
                                            <p:txEl>
                                              <p:pRg st="8" end="8"/>
                                            </p:txEl>
                                          </p:spTgt>
                                        </p:tgtEl>
                                        <p:attrNameLst>
                                          <p:attrName>style.visibility</p:attrName>
                                        </p:attrNameLst>
                                      </p:cBhvr>
                                      <p:to>
                                        <p:strVal val="visible"/>
                                      </p:to>
                                    </p:set>
                                    <p:animEffect transition="in" filter="circle(in)">
                                      <p:cBhvr>
                                        <p:cTn id="51" dur="20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467544" y="665976"/>
            <a:ext cx="8496944" cy="5478423"/>
          </a:xfrm>
          <a:prstGeom prst="rect">
            <a:avLst/>
          </a:prstGeom>
          <a:solidFill>
            <a:schemeClr val="accent5">
              <a:lumMod val="75000"/>
            </a:schemeClr>
          </a:solidFill>
          <a:ln>
            <a:solidFill>
              <a:schemeClr val="bg2">
                <a:lumMod val="25000"/>
              </a:schemeClr>
            </a:solidFill>
          </a:ln>
        </p:spPr>
        <p:txBody>
          <a:bodyPr wrap="square">
            <a:spAutoFit/>
          </a:bodyPr>
          <a:lstStyle/>
          <a:p>
            <a:r>
              <a:rPr lang="es-CL" sz="2000" b="1" dirty="0" smtClean="0"/>
              <a:t>CONCLUSIONES</a:t>
            </a:r>
          </a:p>
          <a:p>
            <a:r>
              <a:rPr lang="es-CL" dirty="0" smtClean="0"/>
              <a:t>Como hemos podido comprobar, el lienzo de modelos de negocio o </a:t>
            </a:r>
            <a:r>
              <a:rPr lang="es-CL" i="1" dirty="0" err="1" smtClean="0"/>
              <a:t>business</a:t>
            </a:r>
            <a:r>
              <a:rPr lang="es-CL" i="1" dirty="0" smtClean="0"/>
              <a:t> </a:t>
            </a:r>
            <a:r>
              <a:rPr lang="es-CL" i="1" dirty="0" err="1" smtClean="0"/>
              <a:t>model</a:t>
            </a:r>
            <a:r>
              <a:rPr lang="es-CL" i="1" dirty="0" smtClean="0"/>
              <a:t> </a:t>
            </a:r>
            <a:r>
              <a:rPr lang="es-CL" i="1" dirty="0" err="1" smtClean="0"/>
              <a:t>canvas</a:t>
            </a:r>
            <a:r>
              <a:rPr lang="es-CL" dirty="0" smtClean="0"/>
              <a:t> es una estupenda herramienta que nos ayuda en el proceso de diseñar e innovar sobre nuestro modelo de negocio… ¿pero cuales son sus principales ventajas y desventajas? </a:t>
            </a:r>
          </a:p>
          <a:p>
            <a:r>
              <a:rPr lang="es-CL" sz="2000" b="1" dirty="0" smtClean="0"/>
              <a:t>VENTAJAS</a:t>
            </a:r>
            <a:r>
              <a:rPr lang="es-CL" dirty="0" smtClean="0"/>
              <a:t> </a:t>
            </a:r>
          </a:p>
          <a:p>
            <a:r>
              <a:rPr lang="es-CL" dirty="0" smtClean="0"/>
              <a:t>Ayuda al pensamiento estratégico, ya que nos ofrece una visión a alto nivel del modelo de negocio </a:t>
            </a:r>
          </a:p>
          <a:p>
            <a:r>
              <a:rPr lang="es-CL" dirty="0" smtClean="0"/>
              <a:t>Permite entender las interrelaciones entre los distintos elementos del modelo, clave para valorar en escenarios </a:t>
            </a:r>
            <a:r>
              <a:rPr lang="es-CL" i="1" dirty="0" smtClean="0"/>
              <a:t>¿y si..?</a:t>
            </a:r>
            <a:r>
              <a:rPr lang="es-CL" dirty="0" smtClean="0"/>
              <a:t> el impacto de cada cambio </a:t>
            </a:r>
          </a:p>
          <a:p>
            <a:r>
              <a:rPr lang="es-CL" dirty="0" smtClean="0"/>
              <a:t>Se integra muy bien con otras herramientas del nuevo </a:t>
            </a:r>
            <a:r>
              <a:rPr lang="es-CL" dirty="0" err="1" smtClean="0"/>
              <a:t>management</a:t>
            </a:r>
            <a:r>
              <a:rPr lang="es-CL" dirty="0" smtClean="0"/>
              <a:t>, como las que provienen de la estrategia de los océanos azules, mapas de empatía…etc. </a:t>
            </a:r>
          </a:p>
          <a:p>
            <a:r>
              <a:rPr lang="es-CL" sz="2000" b="1" dirty="0" smtClean="0"/>
              <a:t>DESVENTAJAS</a:t>
            </a:r>
            <a:r>
              <a:rPr lang="es-CL" dirty="0" smtClean="0"/>
              <a:t> </a:t>
            </a:r>
          </a:p>
          <a:p>
            <a:r>
              <a:rPr lang="es-CL" dirty="0" smtClean="0"/>
              <a:t>Excesivamente poco concreta, no es adecuada para pensamiento más operativo (es decir, no nos sirve para todo como algunos creen). </a:t>
            </a:r>
          </a:p>
          <a:p>
            <a:r>
              <a:rPr lang="es-CL" dirty="0" smtClean="0"/>
              <a:t>No muestra a todos los actores clave, ni sus relaciones entre ellos (el modelo de operaciones) </a:t>
            </a:r>
          </a:p>
          <a:p>
            <a:r>
              <a:rPr lang="es-CL" dirty="0" smtClean="0"/>
              <a:t>Por ser tan vaga podemos caer en el error de pensar que el </a:t>
            </a:r>
            <a:r>
              <a:rPr lang="es-CL" i="1" dirty="0" err="1" smtClean="0"/>
              <a:t>business</a:t>
            </a:r>
            <a:r>
              <a:rPr lang="es-CL" i="1" dirty="0" smtClean="0"/>
              <a:t> </a:t>
            </a:r>
            <a:r>
              <a:rPr lang="es-CL" i="1" dirty="0" err="1" smtClean="0"/>
              <a:t>model</a:t>
            </a:r>
            <a:r>
              <a:rPr lang="es-CL" i="1" dirty="0" smtClean="0"/>
              <a:t> </a:t>
            </a:r>
            <a:r>
              <a:rPr lang="es-CL" i="1" dirty="0" err="1" smtClean="0"/>
              <a:t>canvas</a:t>
            </a:r>
            <a:r>
              <a:rPr lang="es-CL" dirty="0" smtClean="0"/>
              <a:t> ES nuestro modelo de negocio, y no únicamente una abstracción de sus elementos clave. </a:t>
            </a:r>
            <a:endParaRPr lang="es-CL" dirty="0"/>
          </a:p>
        </p:txBody>
      </p:sp>
    </p:spTree>
    <p:extLst>
      <p:ext uri="{BB962C8B-B14F-4D97-AF65-F5344CB8AC3E}">
        <p14:creationId xmlns:p14="http://schemas.microsoft.com/office/powerpoint/2010/main" val="3737228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arn(inVertical)">
                                      <p:cBhvr>
                                        <p:cTn id="29" dur="500"/>
                                        <p:tgtEl>
                                          <p:spTgt spid="3">
                                            <p:txEl>
                                              <p:pRg st="6" end="6"/>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arn(inVertical)">
                                      <p:cBhvr>
                                        <p:cTn id="32" dur="500"/>
                                        <p:tgtEl>
                                          <p:spTgt spid="3">
                                            <p:txEl>
                                              <p:pRg st="7" end="7"/>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arn(inVertical)">
                                      <p:cBhvr>
                                        <p:cTn id="35" dur="500"/>
                                        <p:tgtEl>
                                          <p:spTgt spid="3">
                                            <p:txEl>
                                              <p:pRg st="8" end="8"/>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arn(inVertical)">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95536" y="1711354"/>
            <a:ext cx="4572000" cy="3416320"/>
          </a:xfrm>
          <a:prstGeom prst="rect">
            <a:avLst/>
          </a:prstGeom>
        </p:spPr>
        <p:txBody>
          <a:bodyPr>
            <a:spAutoFit/>
          </a:bodyPr>
          <a:lstStyle/>
          <a:p>
            <a:r>
              <a:rPr lang="es-CL" dirty="0" smtClean="0"/>
              <a:t>Se trata de una herramienta diseñada por Alex </a:t>
            </a:r>
            <a:r>
              <a:rPr lang="es-CL" dirty="0" err="1" smtClean="0"/>
              <a:t>Osterwalder</a:t>
            </a:r>
            <a:r>
              <a:rPr lang="es-CL" dirty="0"/>
              <a:t> </a:t>
            </a:r>
            <a:r>
              <a:rPr lang="es-CL" dirty="0" smtClean="0"/>
              <a:t>con la ayuda de Yves </a:t>
            </a:r>
            <a:r>
              <a:rPr lang="es-CL" dirty="0" err="1" smtClean="0"/>
              <a:t>Pigneur</a:t>
            </a:r>
            <a:r>
              <a:rPr lang="es-CL" dirty="0"/>
              <a:t> </a:t>
            </a:r>
            <a:r>
              <a:rPr lang="es-CL" dirty="0" smtClean="0"/>
              <a:t>y que fue presentada “en sociedad” en “Business </a:t>
            </a:r>
            <a:r>
              <a:rPr lang="es-CL" dirty="0" err="1" smtClean="0"/>
              <a:t>Model</a:t>
            </a:r>
            <a:r>
              <a:rPr lang="es-CL" dirty="0" smtClean="0"/>
              <a:t> </a:t>
            </a:r>
            <a:r>
              <a:rPr lang="es-CL" dirty="0" err="1" smtClean="0"/>
              <a:t>Generation</a:t>
            </a:r>
            <a:r>
              <a:rPr lang="es-CL" dirty="0" smtClean="0"/>
              <a:t>” un libro </a:t>
            </a:r>
            <a:r>
              <a:rPr lang="es-CL" b="1" dirty="0" smtClean="0"/>
              <a:t>absolutamente imprescindible</a:t>
            </a:r>
            <a:r>
              <a:rPr lang="es-CL" dirty="0" smtClean="0"/>
              <a:t> (posteriormente traducido al castellano como “Generación de Modelos de Negocio”). En él además habla sobre las ventajas y desventajas de adoptar distintas estrategias de ingresos (</a:t>
            </a:r>
            <a:r>
              <a:rPr lang="es-CL" dirty="0" err="1" smtClean="0"/>
              <a:t>freemium</a:t>
            </a:r>
            <a:r>
              <a:rPr lang="es-CL" dirty="0" smtClean="0"/>
              <a:t>, </a:t>
            </a:r>
            <a:r>
              <a:rPr lang="es-CL" dirty="0" err="1" smtClean="0"/>
              <a:t>long</a:t>
            </a:r>
            <a:r>
              <a:rPr lang="es-CL" dirty="0" smtClean="0"/>
              <a:t> </a:t>
            </a:r>
            <a:r>
              <a:rPr lang="es-CL" dirty="0" err="1" smtClean="0"/>
              <a:t>tail</a:t>
            </a:r>
            <a:r>
              <a:rPr lang="es-CL" dirty="0" smtClean="0"/>
              <a:t>…) y su relación con las herramientas de los océanos azules.</a:t>
            </a:r>
            <a:endParaRPr lang="es-CL" dirty="0"/>
          </a:p>
        </p:txBody>
      </p:sp>
      <p:pic>
        <p:nvPicPr>
          <p:cNvPr id="2050" name="Picture 2" descr="http://ecx.images-amazon.com/images/I/51J-hxFL%2B-L._SL500_AA3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1711354"/>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106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javiermegias.com/wp-content/uploads/2012/10/lienzo-modelos-de-negocio-business-model-canvas-osterwalder-BI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 y="871587"/>
            <a:ext cx="8993159" cy="5725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51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971600" y="1196752"/>
            <a:ext cx="7200800" cy="3785652"/>
          </a:xfrm>
          <a:prstGeom prst="rect">
            <a:avLst/>
          </a:prstGeom>
        </p:spPr>
        <p:txBody>
          <a:bodyPr wrap="square">
            <a:spAutoFit/>
          </a:bodyPr>
          <a:lstStyle/>
          <a:p>
            <a:r>
              <a:rPr lang="es-CL" sz="2400" b="1" dirty="0" smtClean="0"/>
              <a:t>Como vemos, el lienzo de modelos de negocio nos propone una estructura donde por un lado tenemos el mercado, la parte más complicada de gestionar, y por otro lado tenemos nuestra empresa, entorno, procesos y sus activos. Esto que resulta completamente natural cuando se aplica a una empresa, resulta desconcertante y poco apropiado al trabajar con emprendedores y </a:t>
            </a:r>
            <a:r>
              <a:rPr lang="es-CL" sz="2400" b="1" dirty="0" err="1" smtClean="0"/>
              <a:t>startups</a:t>
            </a:r>
            <a:r>
              <a:rPr lang="es-CL" sz="2400" b="1" dirty="0" smtClean="0"/>
              <a:t>, porque ¿cual es la empresa sobre la que trabajamos? ¿la que estamos construyendo?.</a:t>
            </a:r>
            <a:endParaRPr lang="es-CL" sz="2400" b="1" dirty="0"/>
          </a:p>
        </p:txBody>
      </p:sp>
    </p:spTree>
    <p:extLst>
      <p:ext uri="{BB962C8B-B14F-4D97-AF65-F5344CB8AC3E}">
        <p14:creationId xmlns:p14="http://schemas.microsoft.com/office/powerpoint/2010/main" val="1578674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javiermegias.com/wp-content/uploads/2012/10/lean-canvas-startups-como-se-usa-modelo-de-negocio-ash-maurya-BI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908720"/>
            <a:ext cx="7038975" cy="5781675"/>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323528" y="220578"/>
            <a:ext cx="8496944" cy="461665"/>
          </a:xfrm>
          <a:prstGeom prst="rect">
            <a:avLst/>
          </a:prstGeom>
          <a:solidFill>
            <a:schemeClr val="accent5">
              <a:lumMod val="75000"/>
            </a:schemeClr>
          </a:solidFill>
          <a:ln>
            <a:solidFill>
              <a:schemeClr val="bg2">
                <a:lumMod val="25000"/>
              </a:schemeClr>
            </a:solidFill>
          </a:ln>
        </p:spPr>
        <p:txBody>
          <a:bodyPr wrap="square">
            <a:spAutoFit/>
          </a:bodyPr>
          <a:lstStyle/>
          <a:p>
            <a:r>
              <a:rPr lang="es-CL" sz="2400" b="1" dirty="0" smtClean="0">
                <a:solidFill>
                  <a:srgbClr val="002060"/>
                </a:solidFill>
              </a:rPr>
              <a:t>¿CÓMO SE USA EL LEAN CANVAS EN UNA STARTUP?</a:t>
            </a:r>
            <a:endParaRPr lang="es-CL" sz="2400" b="1" dirty="0">
              <a:solidFill>
                <a:srgbClr val="002060"/>
              </a:solidFill>
            </a:endParaRPr>
          </a:p>
        </p:txBody>
      </p:sp>
    </p:spTree>
    <p:extLst>
      <p:ext uri="{BB962C8B-B14F-4D97-AF65-F5344CB8AC3E}">
        <p14:creationId xmlns:p14="http://schemas.microsoft.com/office/powerpoint/2010/main" val="28572121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lienzo-modelo-de-negocio-plantilla-business-model-canv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28" y="836712"/>
            <a:ext cx="8903360" cy="5252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343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55576" y="332656"/>
            <a:ext cx="7128792" cy="461665"/>
          </a:xfrm>
          <a:prstGeom prst="rect">
            <a:avLst/>
          </a:prstGeom>
          <a:solidFill>
            <a:schemeClr val="accent5">
              <a:lumMod val="75000"/>
            </a:schemeClr>
          </a:solidFill>
          <a:ln>
            <a:solidFill>
              <a:schemeClr val="bg2">
                <a:lumMod val="25000"/>
              </a:schemeClr>
            </a:solidFill>
          </a:ln>
        </p:spPr>
        <p:txBody>
          <a:bodyPr wrap="square">
            <a:spAutoFit/>
          </a:bodyPr>
          <a:lstStyle/>
          <a:p>
            <a:r>
              <a:rPr lang="es-CL" sz="2400" b="1" dirty="0" smtClean="0">
                <a:solidFill>
                  <a:srgbClr val="002060"/>
                </a:solidFill>
              </a:rPr>
              <a:t>COMPONENTES DE UN MODELO DE NEGOCIO</a:t>
            </a:r>
            <a:endParaRPr lang="es-CL" sz="2400" dirty="0">
              <a:solidFill>
                <a:srgbClr val="002060"/>
              </a:solidFill>
            </a:endParaRPr>
          </a:p>
        </p:txBody>
      </p:sp>
      <p:graphicFrame>
        <p:nvGraphicFramePr>
          <p:cNvPr id="3" name="2 Tabla"/>
          <p:cNvGraphicFramePr>
            <a:graphicFrameLocks noGrp="1"/>
          </p:cNvGraphicFramePr>
          <p:nvPr>
            <p:extLst>
              <p:ext uri="{D42A27DB-BD31-4B8C-83A1-F6EECF244321}">
                <p14:modId xmlns:p14="http://schemas.microsoft.com/office/powerpoint/2010/main" val="2123963901"/>
              </p:ext>
            </p:extLst>
          </p:nvPr>
        </p:nvGraphicFramePr>
        <p:xfrm>
          <a:off x="107505" y="2780928"/>
          <a:ext cx="5328592" cy="3055620"/>
        </p:xfrm>
        <a:graphic>
          <a:graphicData uri="http://schemas.openxmlformats.org/drawingml/2006/table">
            <a:tbl>
              <a:tblPr/>
              <a:tblGrid>
                <a:gridCol w="3590224"/>
                <a:gridCol w="1738368"/>
              </a:tblGrid>
              <a:tr h="2465283">
                <a:tc>
                  <a:txBody>
                    <a:bodyPr/>
                    <a:lstStyle/>
                    <a:p>
                      <a:r>
                        <a:rPr lang="es-CL" b="1" dirty="0"/>
                        <a:t>Nuestros clientes son la base de nuestro modelo de negocio, así que deberíamos conocerlos perfectamente: ¿Cuales son nuestros segmentos de clientes más importantes? ¿Nos dirigimos hacia el gran publico, el mercado de masas o a un nicho muy concreto? ¿Hay varios segmentos de clientes interrelacionados</a:t>
                      </a:r>
                      <a:r>
                        <a:rPr lang="es-CL" b="1" dirty="0" smtClean="0"/>
                        <a:t>?</a:t>
                      </a:r>
                    </a:p>
                  </a:txBody>
                  <a:tcPr marL="19050" marR="19050" marT="19050" marB="19050">
                    <a:lnL>
                      <a:noFill/>
                    </a:lnL>
                    <a:lnR>
                      <a:noFill/>
                    </a:lnR>
                    <a:lnT>
                      <a:noFill/>
                    </a:lnT>
                    <a:lnB>
                      <a:noFill/>
                    </a:lnB>
                  </a:tcPr>
                </a:tc>
                <a:tc>
                  <a:txBody>
                    <a:bodyPr/>
                    <a:lstStyle/>
                    <a:p>
                      <a:endParaRPr lang="es-CL" b="1" dirty="0"/>
                    </a:p>
                  </a:txBody>
                  <a:tcPr marL="19050" marR="19050" marT="19050" marB="19050">
                    <a:lnL>
                      <a:noFill/>
                    </a:lnL>
                    <a:lnR>
                      <a:noFill/>
                    </a:lnR>
                    <a:lnT>
                      <a:noFill/>
                    </a:lnT>
                    <a:lnB>
                      <a:noFill/>
                    </a:lnB>
                  </a:tcPr>
                </a:tc>
              </a:tr>
            </a:tbl>
          </a:graphicData>
        </a:graphic>
      </p:graphicFrame>
      <p:sp>
        <p:nvSpPr>
          <p:cNvPr id="4" name="Rectangle 1"/>
          <p:cNvSpPr>
            <a:spLocks noChangeArrowheads="1"/>
          </p:cNvSpPr>
          <p:nvPr/>
        </p:nvSpPr>
        <p:spPr bwMode="auto">
          <a:xfrm>
            <a:off x="1476375" y="30130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L"/>
          </a:p>
        </p:txBody>
      </p:sp>
      <p:sp>
        <p:nvSpPr>
          <p:cNvPr id="5" name="Rectangle 2"/>
          <p:cNvSpPr>
            <a:spLocks noChangeArrowheads="1"/>
          </p:cNvSpPr>
          <p:nvPr/>
        </p:nvSpPr>
        <p:spPr bwMode="auto">
          <a:xfrm>
            <a:off x="467544" y="1420920"/>
            <a:ext cx="4968552"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CL" sz="1600" b="1" i="1" u="none" strike="noStrike" cap="none" normalizeH="0" baseline="0" dirty="0" smtClean="0">
                <a:ln>
                  <a:noFill/>
                </a:ln>
                <a:solidFill>
                  <a:srgbClr val="FF8000"/>
                </a:solidFill>
                <a:effectLst/>
                <a:latin typeface="inherit"/>
                <a:cs typeface="Arial" pitchFamily="34" charset="0"/>
              </a:rPr>
              <a:t>SEGMENTOS DE CLIENTES </a:t>
            </a:r>
            <a:r>
              <a:rPr kumimoji="0" lang="es-CL" sz="8100" b="1" i="1" u="none" strike="noStrike" cap="none" normalizeH="0" baseline="0" dirty="0" smtClean="0">
                <a:ln>
                  <a:noFill/>
                </a:ln>
                <a:solidFill>
                  <a:srgbClr val="FF8000"/>
                </a:solidFill>
                <a:effectLst/>
                <a:latin typeface="inherit"/>
                <a:cs typeface="Arial" pitchFamily="34" charset="0"/>
              </a:rPr>
              <a:t> </a:t>
            </a:r>
            <a:r>
              <a:rPr kumimoji="0" lang="es-CL" sz="900" b="1" i="1" u="none" strike="noStrike" cap="none" normalizeH="0" baseline="0" dirty="0" smtClean="0">
                <a:ln>
                  <a:noFill/>
                </a:ln>
                <a:solidFill>
                  <a:srgbClr val="FF8000"/>
                </a:solidFill>
                <a:effectLst/>
                <a:latin typeface="inherit"/>
                <a:cs typeface="Arial" pitchFamily="34" charset="0"/>
              </a:rPr>
              <a:t>                                            </a:t>
            </a:r>
            <a:endParaRPr kumimoji="0" lang="es-CL" sz="800" b="0" i="0" u="none" strike="noStrike" cap="none" normalizeH="0" baseline="0" dirty="0" smtClean="0">
              <a:ln>
                <a:noFill/>
              </a:ln>
              <a:solidFill>
                <a:schemeClr val="tx1"/>
              </a:solidFill>
              <a:effectLst/>
              <a:latin typeface="inherit"/>
              <a:cs typeface="Arial" pitchFamily="34" charset="0"/>
            </a:endParaRPr>
          </a:p>
        </p:txBody>
      </p:sp>
      <p:pic>
        <p:nvPicPr>
          <p:cNvPr id="5123" name="Picture 3" descr="BM_Segmento_cliente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4318" y="2132856"/>
            <a:ext cx="3299660" cy="295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1223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55576" y="332656"/>
            <a:ext cx="7128792" cy="461665"/>
          </a:xfrm>
          <a:prstGeom prst="rect">
            <a:avLst/>
          </a:prstGeom>
          <a:solidFill>
            <a:schemeClr val="accent5">
              <a:lumMod val="75000"/>
            </a:schemeClr>
          </a:solidFill>
          <a:ln>
            <a:solidFill>
              <a:schemeClr val="bg2">
                <a:lumMod val="25000"/>
              </a:schemeClr>
            </a:solidFill>
          </a:ln>
        </p:spPr>
        <p:txBody>
          <a:bodyPr wrap="square">
            <a:spAutoFit/>
          </a:bodyPr>
          <a:lstStyle/>
          <a:p>
            <a:r>
              <a:rPr lang="es-CL" sz="2400" b="1" dirty="0" smtClean="0">
                <a:solidFill>
                  <a:srgbClr val="002060"/>
                </a:solidFill>
              </a:rPr>
              <a:t>COMPONENTES DE UN MODELO DE NEGOCIO</a:t>
            </a:r>
            <a:endParaRPr lang="es-CL" sz="2400" dirty="0">
              <a:solidFill>
                <a:srgbClr val="002060"/>
              </a:solidFill>
            </a:endParaRPr>
          </a:p>
        </p:txBody>
      </p:sp>
      <p:graphicFrame>
        <p:nvGraphicFramePr>
          <p:cNvPr id="3" name="2 Tabla"/>
          <p:cNvGraphicFramePr>
            <a:graphicFrameLocks noGrp="1"/>
          </p:cNvGraphicFramePr>
          <p:nvPr>
            <p:extLst>
              <p:ext uri="{D42A27DB-BD31-4B8C-83A1-F6EECF244321}">
                <p14:modId xmlns:p14="http://schemas.microsoft.com/office/powerpoint/2010/main" val="2998973987"/>
              </p:ext>
            </p:extLst>
          </p:nvPr>
        </p:nvGraphicFramePr>
        <p:xfrm>
          <a:off x="83840" y="2849076"/>
          <a:ext cx="5136232" cy="3604260"/>
        </p:xfrm>
        <a:graphic>
          <a:graphicData uri="http://schemas.openxmlformats.org/drawingml/2006/table">
            <a:tbl>
              <a:tblPr/>
              <a:tblGrid>
                <a:gridCol w="1821793"/>
                <a:gridCol w="3314439"/>
              </a:tblGrid>
              <a:tr h="0">
                <a:tc>
                  <a:txBody>
                    <a:bodyPr/>
                    <a:lstStyle/>
                    <a:p>
                      <a:endParaRPr lang="es-CL" b="1" dirty="0"/>
                    </a:p>
                  </a:txBody>
                  <a:tcPr marL="19050" marR="19050" marT="19050" marB="19050">
                    <a:lnL>
                      <a:noFill/>
                    </a:lnL>
                    <a:lnR>
                      <a:noFill/>
                    </a:lnR>
                    <a:lnT>
                      <a:noFill/>
                    </a:lnT>
                    <a:lnB>
                      <a:noFill/>
                    </a:lnB>
                  </a:tcPr>
                </a:tc>
                <a:tc>
                  <a:txBody>
                    <a:bodyPr/>
                    <a:lstStyle/>
                    <a:p>
                      <a:r>
                        <a:rPr lang="es-CL" b="1" dirty="0"/>
                        <a:t>La propuesta de valor habla del problema que solucionamos para el cliente (si somos avezados, </a:t>
                      </a:r>
                      <a:r>
                        <a:rPr lang="es-CL" b="1" dirty="0">
                          <a:hlinkClick r:id="rId2"/>
                        </a:rPr>
                        <a:t>del trabajo – </a:t>
                      </a:r>
                      <a:r>
                        <a:rPr lang="es-CL" b="1" dirty="0" err="1">
                          <a:hlinkClick r:id="rId2"/>
                        </a:rPr>
                        <a:t>job</a:t>
                      </a:r>
                      <a:r>
                        <a:rPr lang="es-CL" b="1" dirty="0">
                          <a:hlinkClick r:id="rId2"/>
                        </a:rPr>
                        <a:t> </a:t>
                      </a:r>
                      <a:r>
                        <a:rPr lang="es-CL" b="1" dirty="0" err="1">
                          <a:hlinkClick r:id="rId2"/>
                        </a:rPr>
                        <a:t>to</a:t>
                      </a:r>
                      <a:r>
                        <a:rPr lang="es-CL" b="1" dirty="0">
                          <a:hlinkClick r:id="rId2"/>
                        </a:rPr>
                        <a:t> be done- que resuelves para tu cliente</a:t>
                      </a:r>
                      <a:r>
                        <a:rPr lang="es-CL" b="1" dirty="0"/>
                        <a:t>)… y cómo le damos respuesta con los productos o servicios de nuestra empresa. </a:t>
                      </a:r>
                      <a:br>
                        <a:rPr lang="es-CL" b="1" dirty="0"/>
                      </a:br>
                      <a:r>
                        <a:rPr lang="es-CL" b="1" dirty="0"/>
                        <a:t>También habla de nuestra estrategia competitiva… ¿precio? ¿personalización? ¿ahorro? ¿diseño?</a:t>
                      </a:r>
                    </a:p>
                  </a:txBody>
                  <a:tcPr marL="19050" marR="19050" marT="19050" marB="19050">
                    <a:lnL>
                      <a:noFill/>
                    </a:lnL>
                    <a:lnR>
                      <a:noFill/>
                    </a:lnR>
                    <a:lnT>
                      <a:noFill/>
                    </a:lnT>
                    <a:lnB>
                      <a:noFill/>
                    </a:lnB>
                  </a:tcPr>
                </a:tc>
              </a:tr>
            </a:tbl>
          </a:graphicData>
        </a:graphic>
      </p:graphicFrame>
      <p:sp>
        <p:nvSpPr>
          <p:cNvPr id="4" name="Rectangle 1"/>
          <p:cNvSpPr>
            <a:spLocks noChangeArrowheads="1"/>
          </p:cNvSpPr>
          <p:nvPr/>
        </p:nvSpPr>
        <p:spPr bwMode="auto">
          <a:xfrm>
            <a:off x="1524000" y="27384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L"/>
          </a:p>
        </p:txBody>
      </p:sp>
      <p:sp>
        <p:nvSpPr>
          <p:cNvPr id="5" name="Rectangle 2"/>
          <p:cNvSpPr>
            <a:spLocks noChangeArrowheads="1"/>
          </p:cNvSpPr>
          <p:nvPr/>
        </p:nvSpPr>
        <p:spPr bwMode="auto">
          <a:xfrm>
            <a:off x="1199456" y="1003104"/>
            <a:ext cx="5460776" cy="176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CL" sz="1400" b="1" u="none" strike="noStrike" cap="none" normalizeH="0" baseline="0" dirty="0" smtClean="0">
                <a:ln>
                  <a:noFill/>
                </a:ln>
                <a:solidFill>
                  <a:srgbClr val="FF8000"/>
                </a:solidFill>
                <a:effectLst/>
                <a:latin typeface="inherit"/>
                <a:cs typeface="Arial" pitchFamily="34" charset="0"/>
              </a:rPr>
              <a:t>PROPUESTA DE VALOR  </a:t>
            </a:r>
            <a:r>
              <a:rPr kumimoji="0" lang="es-CL" sz="11500" b="1" u="none" strike="noStrike" cap="none" normalizeH="0" baseline="0" dirty="0" smtClean="0">
                <a:ln>
                  <a:noFill/>
                </a:ln>
                <a:solidFill>
                  <a:srgbClr val="FF8000"/>
                </a:solidFill>
                <a:effectLst/>
                <a:latin typeface="inherit"/>
                <a:cs typeface="Arial" pitchFamily="34" charset="0"/>
              </a:rPr>
              <a:t> </a:t>
            </a:r>
            <a:r>
              <a:rPr kumimoji="0" lang="es-CL" sz="1200" b="1" u="none" strike="noStrike" cap="none" normalizeH="0" baseline="0" dirty="0" smtClean="0">
                <a:ln>
                  <a:noFill/>
                </a:ln>
                <a:solidFill>
                  <a:srgbClr val="FF8000"/>
                </a:solidFill>
                <a:effectLst/>
                <a:latin typeface="inherit"/>
                <a:cs typeface="Arial" pitchFamily="34" charset="0"/>
              </a:rPr>
              <a:t>                                                       </a:t>
            </a:r>
            <a:endParaRPr kumimoji="0" lang="es-CL" sz="1100" b="1" u="none" strike="noStrike" cap="none" normalizeH="0" baseline="0" dirty="0" smtClean="0">
              <a:ln>
                <a:noFill/>
              </a:ln>
              <a:solidFill>
                <a:schemeClr val="tx1"/>
              </a:solidFill>
              <a:effectLst/>
              <a:latin typeface="inherit"/>
              <a:cs typeface="Arial" pitchFamily="34" charset="0"/>
            </a:endParaRPr>
          </a:p>
        </p:txBody>
      </p:sp>
      <p:pic>
        <p:nvPicPr>
          <p:cNvPr id="6147" name="Picture 3" descr="BM_prop_valor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8162" y="3195638"/>
            <a:ext cx="3592043" cy="227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0369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55576" y="332656"/>
            <a:ext cx="7128792" cy="461665"/>
          </a:xfrm>
          <a:prstGeom prst="rect">
            <a:avLst/>
          </a:prstGeom>
          <a:solidFill>
            <a:schemeClr val="accent5">
              <a:lumMod val="75000"/>
            </a:schemeClr>
          </a:solidFill>
          <a:ln>
            <a:solidFill>
              <a:schemeClr val="bg2">
                <a:lumMod val="25000"/>
              </a:schemeClr>
            </a:solidFill>
          </a:ln>
        </p:spPr>
        <p:txBody>
          <a:bodyPr wrap="square">
            <a:spAutoFit/>
          </a:bodyPr>
          <a:lstStyle/>
          <a:p>
            <a:r>
              <a:rPr lang="es-CL" sz="2400" b="1" dirty="0" smtClean="0">
                <a:solidFill>
                  <a:srgbClr val="002060"/>
                </a:solidFill>
              </a:rPr>
              <a:t>COMPONENTES DE UN MODELO DE NEGOCIO</a:t>
            </a:r>
            <a:endParaRPr lang="es-CL" sz="2400" dirty="0">
              <a:solidFill>
                <a:srgbClr val="002060"/>
              </a:solidFill>
            </a:endParaRPr>
          </a:p>
        </p:txBody>
      </p:sp>
      <p:sp>
        <p:nvSpPr>
          <p:cNvPr id="3" name="2 Rectángulo"/>
          <p:cNvSpPr/>
          <p:nvPr/>
        </p:nvSpPr>
        <p:spPr>
          <a:xfrm>
            <a:off x="539552" y="2636912"/>
            <a:ext cx="4572000" cy="2862322"/>
          </a:xfrm>
          <a:prstGeom prst="rect">
            <a:avLst/>
          </a:prstGeom>
        </p:spPr>
        <p:txBody>
          <a:bodyPr>
            <a:spAutoFit/>
          </a:bodyPr>
          <a:lstStyle/>
          <a:p>
            <a:r>
              <a:rPr lang="es-CL" sz="2000" b="1" dirty="0" smtClean="0"/>
              <a:t>En éste bloque se trata uno de los aspectos clave de cualquier modelo de negocio: ¿cómo vamos a entregar nuestra propuesta de valor a cada segmento de clientes?. El canal es clave, y en base a las decisiones que tomemos en éste punto conformaremos una experiencia de cliente u otra…. </a:t>
            </a:r>
            <a:endParaRPr lang="es-CL" sz="2000" b="1" dirty="0"/>
          </a:p>
        </p:txBody>
      </p:sp>
      <p:sp>
        <p:nvSpPr>
          <p:cNvPr id="4" name="3 Rectángulo"/>
          <p:cNvSpPr/>
          <p:nvPr/>
        </p:nvSpPr>
        <p:spPr>
          <a:xfrm>
            <a:off x="971600" y="1916832"/>
            <a:ext cx="952505" cy="369332"/>
          </a:xfrm>
          <a:prstGeom prst="rect">
            <a:avLst/>
          </a:prstGeom>
        </p:spPr>
        <p:txBody>
          <a:bodyPr wrap="none">
            <a:spAutoFit/>
          </a:bodyPr>
          <a:lstStyle/>
          <a:p>
            <a:r>
              <a:rPr lang="es-CL" b="1" dirty="0" smtClean="0">
                <a:solidFill>
                  <a:srgbClr val="FF9900"/>
                </a:solidFill>
              </a:rPr>
              <a:t>CANAL</a:t>
            </a:r>
            <a:endParaRPr lang="es-CL" dirty="0">
              <a:solidFill>
                <a:srgbClr val="FF9900"/>
              </a:solidFill>
            </a:endParaRPr>
          </a:p>
        </p:txBody>
      </p:sp>
      <p:pic>
        <p:nvPicPr>
          <p:cNvPr id="7170" name="Picture 2" descr="BM_canal">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128" y="2924944"/>
            <a:ext cx="3275656" cy="2088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4465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98</TotalTime>
  <Words>1309</Words>
  <Application>Microsoft Office PowerPoint</Application>
  <PresentationFormat>Presentación en pantalla (4:3)</PresentationFormat>
  <Paragraphs>54</Paragraphs>
  <Slides>18</Slides>
  <Notes>1</Notes>
  <HiddenSlides>0</HiddenSlides>
  <MMClips>0</MMClip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Flujo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Pedro Retamal</dc:creator>
  <cp:lastModifiedBy>Pedro Retamal</cp:lastModifiedBy>
  <cp:revision>10</cp:revision>
  <dcterms:created xsi:type="dcterms:W3CDTF">2013-04-25T03:04:21Z</dcterms:created>
  <dcterms:modified xsi:type="dcterms:W3CDTF">2013-04-25T04:42:27Z</dcterms:modified>
</cp:coreProperties>
</file>