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3" r:id="rId4"/>
    <p:sldId id="264" r:id="rId5"/>
    <p:sldId id="265" r:id="rId6"/>
    <p:sldId id="258" r:id="rId7"/>
    <p:sldId id="259" r:id="rId8"/>
    <p:sldId id="266" r:id="rId9"/>
    <p:sldId id="267" r:id="rId10"/>
    <p:sldId id="268" r:id="rId11"/>
    <p:sldId id="269" r:id="rId12"/>
    <p:sldId id="270" r:id="rId13"/>
    <p:sldId id="271" r:id="rId14"/>
    <p:sldId id="261" r:id="rId15"/>
    <p:sldId id="260" r:id="rId16"/>
    <p:sldId id="272" r:id="rId17"/>
    <p:sldId id="273" r:id="rId18"/>
    <p:sldId id="274" r:id="rId19"/>
    <p:sldId id="275"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2CBF6-1500-4DE1-9C39-0A7E7449F73B}" type="datetimeFigureOut">
              <a:rPr lang="es-ES" smtClean="0"/>
              <a:t>08/06/2022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B90DA-5697-4C2A-BE42-5EEB616E0AB6}" type="slidenum">
              <a:rPr lang="es-ES" smtClean="0"/>
              <a:t>‹Nº›</a:t>
            </a:fld>
            <a:endParaRPr lang="es-ES"/>
          </a:p>
        </p:txBody>
      </p:sp>
    </p:spTree>
    <p:extLst>
      <p:ext uri="{BB962C8B-B14F-4D97-AF65-F5344CB8AC3E}">
        <p14:creationId xmlns:p14="http://schemas.microsoft.com/office/powerpoint/2010/main" val="148375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3D87A-8902-420D-B2BB-B8318F72C73E}" type="slidenum">
              <a:rPr lang="es-MX"/>
              <a:pPr/>
              <a:t>12</a:t>
            </a:fld>
            <a:endParaRPr lang="es-MX"/>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B06E4-806A-45A7-8882-4BB987C568D2}" type="slidenum">
              <a:rPr lang="es-MX"/>
              <a:pPr/>
              <a:t>13</a:t>
            </a:fld>
            <a:endParaRPr lang="es-MX"/>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66C9A-C031-4ACE-BC16-1F53C7A603F8}" type="slidenum">
              <a:rPr lang="es-MX"/>
              <a:pPr/>
              <a:t>16</a:t>
            </a:fld>
            <a:endParaRPr 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C2FD95-E5D0-45B3-9042-4600ACEEC4A1}" type="slidenum">
              <a:rPr lang="es-ES" smtClean="0"/>
              <a:pPr/>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DC2FD95-E5D0-45B3-9042-4600ACEEC4A1}"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6DC2FD95-E5D0-45B3-9042-4600ACEEC4A1}"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MX"/>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MX"/>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AF95E7A2-386A-4996-86B3-A8A8531D2E52}" type="slidenum">
              <a:rPr lang="es-MX"/>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6DC2FD95-E5D0-45B3-9042-4600ACEEC4A1}"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C2FD95-E5D0-45B3-9042-4600ACEEC4A1}" type="slidenum">
              <a:rPr lang="es-ES" smtClean="0"/>
              <a:pPr/>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657D5F71-56FF-4055-893C-4E4815E790F8}" type="datetimeFigureOut">
              <a:rPr lang="es-ES" smtClean="0"/>
              <a:pPr/>
              <a:t>08/06/2022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DC2FD95-E5D0-45B3-9042-4600ACEEC4A1}"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6DC2FD95-E5D0-45B3-9042-4600ACEEC4A1}"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6DC2FD95-E5D0-45B3-9042-4600ACEEC4A1}"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6DC2FD95-E5D0-45B3-9042-4600ACEEC4A1}"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DC2FD95-E5D0-45B3-9042-4600ACEEC4A1}"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657D5F71-56FF-4055-893C-4E4815E790F8}" type="datetimeFigureOut">
              <a:rPr lang="es-ES" smtClean="0"/>
              <a:pPr/>
              <a:t>08/06/2022</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6DC2FD95-E5D0-45B3-9042-4600ACEEC4A1}"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657D5F71-56FF-4055-893C-4E4815E790F8}" type="datetimeFigureOut">
              <a:rPr lang="es-ES" smtClean="0"/>
              <a:pPr/>
              <a:t>08/06/2022</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57D5F71-56FF-4055-893C-4E4815E790F8}" type="datetimeFigureOut">
              <a:rPr lang="es-ES" smtClean="0"/>
              <a:pPr/>
              <a:t>08/06/2022</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C2FD95-E5D0-45B3-9042-4600ACEEC4A1}"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herramientasparapymes.com/wp-content/uploads/2010/05/matriz-bcg.gi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1696740"/>
            <a:ext cx="8136904" cy="2862322"/>
          </a:xfrm>
          <a:prstGeom prst="rect">
            <a:avLst/>
          </a:prstGeom>
          <a:solidFill>
            <a:schemeClr val="bg2"/>
          </a:solidFill>
          <a:ln>
            <a:solidFill>
              <a:srgbClr val="002060"/>
            </a:solidFill>
          </a:ln>
        </p:spPr>
        <p:txBody>
          <a:bodyPr wrap="square">
            <a:spAutoFit/>
          </a:bodyPr>
          <a:lstStyle/>
          <a:p>
            <a:r>
              <a:rPr lang="es-CO" b="1" dirty="0"/>
              <a:t>La matriz BCG o matriz Boston </a:t>
            </a:r>
            <a:r>
              <a:rPr lang="es-CO" b="1" dirty="0" err="1"/>
              <a:t>Consulting</a:t>
            </a:r>
            <a:r>
              <a:rPr lang="es-CO" b="1" dirty="0"/>
              <a:t> </a:t>
            </a:r>
            <a:r>
              <a:rPr lang="es-CO" b="1" dirty="0" err="1"/>
              <a:t>Group</a:t>
            </a:r>
            <a:r>
              <a:rPr lang="es-CO" b="1" dirty="0"/>
              <a:t> o también conocida como la matriz de crecimiento o participación. Es un método gráfico desarrollado en la década de 1970 por </a:t>
            </a:r>
            <a:r>
              <a:rPr lang="es-CO" b="1" dirty="0" err="1"/>
              <a:t>The</a:t>
            </a:r>
            <a:r>
              <a:rPr lang="es-CO" b="1" dirty="0"/>
              <a:t> </a:t>
            </a:r>
            <a:r>
              <a:rPr lang="es-CO" b="1" i="1" dirty="0"/>
              <a:t>Boston </a:t>
            </a:r>
            <a:r>
              <a:rPr lang="es-CO" b="1" i="1" dirty="0" err="1"/>
              <a:t>Consulting</a:t>
            </a:r>
            <a:r>
              <a:rPr lang="es-CO" b="1" i="1" dirty="0"/>
              <a:t> </a:t>
            </a:r>
            <a:r>
              <a:rPr lang="es-CO" b="1" i="1" dirty="0" err="1"/>
              <a:t>Group</a:t>
            </a:r>
            <a:r>
              <a:rPr lang="es-CO" b="1" i="1" dirty="0"/>
              <a:t>, </a:t>
            </a:r>
            <a:r>
              <a:rPr lang="es-CO" b="1" dirty="0"/>
              <a:t>y que se utiliza para llevar a cabo un análisis de la cartera de negocios, así como la posición de un negocio o un producto dentro del mercado.</a:t>
            </a:r>
          </a:p>
          <a:p>
            <a:r>
              <a:rPr lang="es-CO" b="1" dirty="0"/>
              <a:t>Su finalidad es ayudar a decidir enfoques para distintos negocios o Unidades Estratégicas de Negocio (UEN), es decir, entre empresas o áreas sobretodo en  aquellas donde debemos: invertir, retirar la inversión o incluso abandonar</a:t>
            </a:r>
          </a:p>
        </p:txBody>
      </p:sp>
      <p:sp>
        <p:nvSpPr>
          <p:cNvPr id="3" name="2 CuadroTexto"/>
          <p:cNvSpPr txBox="1"/>
          <p:nvPr/>
        </p:nvSpPr>
        <p:spPr>
          <a:xfrm>
            <a:off x="2705907" y="476672"/>
            <a:ext cx="2370149" cy="461665"/>
          </a:xfrm>
          <a:prstGeom prst="rect">
            <a:avLst/>
          </a:prstGeom>
          <a:solidFill>
            <a:schemeClr val="accent2"/>
          </a:solidFill>
          <a:ln>
            <a:solidFill>
              <a:schemeClr val="accent1"/>
            </a:solidFill>
          </a:ln>
        </p:spPr>
        <p:txBody>
          <a:bodyPr wrap="square" rtlCol="0">
            <a:spAutoFit/>
          </a:bodyPr>
          <a:lstStyle/>
          <a:p>
            <a:r>
              <a:rPr lang="es-ES" sz="2400" b="1" dirty="0">
                <a:solidFill>
                  <a:schemeClr val="tx2">
                    <a:lumMod val="50000"/>
                  </a:schemeClr>
                </a:solidFill>
              </a:rPr>
              <a:t>MATRIZ BCG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ChangeArrowheads="1"/>
          </p:cNvSpPr>
          <p:nvPr/>
        </p:nvSpPr>
        <p:spPr bwMode="auto">
          <a:xfrm>
            <a:off x="342900" y="1219200"/>
            <a:ext cx="8458200" cy="3630613"/>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s-ES"/>
          </a:p>
        </p:txBody>
      </p:sp>
      <p:sp>
        <p:nvSpPr>
          <p:cNvPr id="122884" name="Text Box 4"/>
          <p:cNvSpPr txBox="1">
            <a:spLocks noChangeArrowheads="1"/>
          </p:cNvSpPr>
          <p:nvPr/>
        </p:nvSpPr>
        <p:spPr bwMode="auto">
          <a:xfrm>
            <a:off x="647700" y="1292225"/>
            <a:ext cx="8077200" cy="3444875"/>
          </a:xfrm>
          <a:prstGeom prst="rect">
            <a:avLst/>
          </a:prstGeom>
          <a:noFill/>
          <a:ln w="9525">
            <a:noFill/>
            <a:miter lim="800000"/>
            <a:headEnd/>
            <a:tailEnd/>
          </a:ln>
          <a:effectLst/>
        </p:spPr>
        <p:txBody>
          <a:bodyPr>
            <a:spAutoFit/>
          </a:bodyPr>
          <a:lstStyle/>
          <a:p>
            <a:pPr>
              <a:spcBef>
                <a:spcPct val="50000"/>
              </a:spcBef>
              <a:buFontTx/>
              <a:buBlip>
                <a:blip r:embed="rId2"/>
              </a:buBlip>
            </a:pPr>
            <a:r>
              <a:rPr lang="es-ES_tradnl" sz="2200" b="1">
                <a:latin typeface="Verdana" pitchFamily="34" charset="0"/>
              </a:rPr>
              <a:t> Altamente atractivo (mucho Bº pero elevadas inversiones =&gt; puede que no haya CF para financiarla)</a:t>
            </a:r>
          </a:p>
          <a:p>
            <a:pPr>
              <a:spcBef>
                <a:spcPct val="50000"/>
              </a:spcBef>
            </a:pPr>
            <a:r>
              <a:rPr lang="es-ES_tradnl" sz="2200" b="1">
                <a:latin typeface="Verdana" pitchFamily="34" charset="0"/>
              </a:rPr>
              <a:t> Alternativas</a:t>
            </a:r>
          </a:p>
          <a:p>
            <a:pPr lvl="1">
              <a:spcBef>
                <a:spcPct val="50000"/>
              </a:spcBef>
              <a:buFontTx/>
              <a:buBlip>
                <a:blip r:embed="rId2"/>
              </a:buBlip>
            </a:pPr>
            <a:r>
              <a:rPr lang="es-ES_tradnl" sz="2200" b="1">
                <a:latin typeface="Verdana" pitchFamily="34" charset="0"/>
              </a:rPr>
              <a:t> Mantenimiento (la única posible pues se convertirá en vaca lechera)</a:t>
            </a:r>
          </a:p>
          <a:p>
            <a:pPr lvl="1">
              <a:spcBef>
                <a:spcPct val="50000"/>
              </a:spcBef>
              <a:buFontTx/>
              <a:buBlip>
                <a:blip r:embed="rId2"/>
              </a:buBlip>
            </a:pPr>
            <a:r>
              <a:rPr lang="es-ES_tradnl" sz="2200" b="1">
                <a:latin typeface="Verdana" pitchFamily="34" charset="0"/>
              </a:rPr>
              <a:t> Crecimiento (no necesario pues se es líder)</a:t>
            </a:r>
          </a:p>
          <a:p>
            <a:pPr lvl="1">
              <a:spcBef>
                <a:spcPct val="50000"/>
              </a:spcBef>
              <a:buFontTx/>
              <a:buBlip>
                <a:blip r:embed="rId2"/>
              </a:buBlip>
            </a:pPr>
            <a:r>
              <a:rPr lang="es-ES_tradnl" sz="2200" b="1">
                <a:latin typeface="Verdana" pitchFamily="34" charset="0"/>
              </a:rPr>
              <a:t> Liquidación (absurdo)</a:t>
            </a:r>
          </a:p>
        </p:txBody>
      </p:sp>
      <p:sp>
        <p:nvSpPr>
          <p:cNvPr id="122887" name="WordArt 7"/>
          <p:cNvSpPr>
            <a:spLocks noChangeArrowheads="1" noChangeShapeType="1" noTextEdit="1"/>
          </p:cNvSpPr>
          <p:nvPr/>
        </p:nvSpPr>
        <p:spPr bwMode="auto">
          <a:xfrm>
            <a:off x="304800" y="4572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sp>
        <p:nvSpPr>
          <p:cNvPr id="122888" name="Rectangle 8"/>
          <p:cNvSpPr>
            <a:spLocks noChangeArrowheads="1"/>
          </p:cNvSpPr>
          <p:nvPr/>
        </p:nvSpPr>
        <p:spPr bwMode="auto">
          <a:xfrm>
            <a:off x="381000" y="5257800"/>
            <a:ext cx="8458200" cy="1423988"/>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s-ES"/>
          </a:p>
        </p:txBody>
      </p:sp>
      <p:sp>
        <p:nvSpPr>
          <p:cNvPr id="122889" name="Text Box 9"/>
          <p:cNvSpPr txBox="1">
            <a:spLocks noChangeArrowheads="1"/>
          </p:cNvSpPr>
          <p:nvPr/>
        </p:nvSpPr>
        <p:spPr bwMode="auto">
          <a:xfrm>
            <a:off x="685800" y="5380038"/>
            <a:ext cx="8077200" cy="1096962"/>
          </a:xfrm>
          <a:prstGeom prst="rect">
            <a:avLst/>
          </a:prstGeom>
          <a:noFill/>
          <a:ln w="9525">
            <a:noFill/>
            <a:miter lim="800000"/>
            <a:headEnd/>
            <a:tailEnd/>
          </a:ln>
          <a:effectLst/>
        </p:spPr>
        <p:txBody>
          <a:bodyPr>
            <a:spAutoFit/>
          </a:bodyPr>
          <a:lstStyle/>
          <a:p>
            <a:pPr>
              <a:spcBef>
                <a:spcPct val="50000"/>
              </a:spcBef>
              <a:buFontTx/>
              <a:buBlip>
                <a:blip r:embed="rId2"/>
              </a:buBlip>
            </a:pPr>
            <a:r>
              <a:rPr lang="es-ES_tradnl" sz="2200" b="1">
                <a:latin typeface="Verdana" pitchFamily="34" charset="0"/>
              </a:rPr>
              <a:t> Altamente atractivo (mucho Bº y bajas inversiones =&gt; generadores de flujo de caja para financiar otros negocios</a:t>
            </a:r>
          </a:p>
        </p:txBody>
      </p:sp>
      <p:pic>
        <p:nvPicPr>
          <p:cNvPr id="122890" name="Picture 10" descr="DD01352_"/>
          <p:cNvPicPr>
            <a:picLocks noChangeAspect="1" noChangeArrowheads="1"/>
          </p:cNvPicPr>
          <p:nvPr/>
        </p:nvPicPr>
        <p:blipFill>
          <a:blip r:embed="rId3" cstate="print"/>
          <a:srcRect/>
          <a:stretch>
            <a:fillRect/>
          </a:stretch>
        </p:blipFill>
        <p:spPr bwMode="auto">
          <a:xfrm>
            <a:off x="7308850" y="1773238"/>
            <a:ext cx="1619250" cy="1560512"/>
          </a:xfrm>
          <a:prstGeom prst="rect">
            <a:avLst/>
          </a:prstGeom>
          <a:noFill/>
        </p:spPr>
      </p:pic>
      <p:pic>
        <p:nvPicPr>
          <p:cNvPr id="122891" name="Picture 11" descr="j0149627"/>
          <p:cNvPicPr>
            <a:picLocks noChangeAspect="1" noChangeArrowheads="1"/>
          </p:cNvPicPr>
          <p:nvPr/>
        </p:nvPicPr>
        <p:blipFill>
          <a:blip r:embed="rId4" cstate="print"/>
          <a:srcRect/>
          <a:stretch>
            <a:fillRect/>
          </a:stretch>
        </p:blipFill>
        <p:spPr bwMode="auto">
          <a:xfrm>
            <a:off x="7007225" y="4414838"/>
            <a:ext cx="1957388" cy="13906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22883"/>
                                        </p:tgtEl>
                                        <p:attrNameLst>
                                          <p:attrName>style.visibility</p:attrName>
                                        </p:attrNameLst>
                                      </p:cBhvr>
                                      <p:to>
                                        <p:strVal val="visible"/>
                                      </p:to>
                                    </p:set>
                                    <p:animEffect transition="in" filter="box(out)">
                                      <p:cBhvr>
                                        <p:cTn id="7" dur="500"/>
                                        <p:tgtEl>
                                          <p:spTgt spid="122883"/>
                                        </p:tgtEl>
                                      </p:cBhvr>
                                    </p:animEffect>
                                  </p:childTnLst>
                                </p:cTn>
                              </p:par>
                            </p:childTnLst>
                          </p:cTn>
                        </p:par>
                        <p:par>
                          <p:cTn id="8" fill="hold">
                            <p:stCondLst>
                              <p:cond delay="1500"/>
                            </p:stCondLst>
                            <p:childTnLst>
                              <p:par>
                                <p:cTn id="9" presetID="4" presetClass="entr" presetSubtype="32" fill="hold" grpId="0" nodeType="afterEffect">
                                  <p:stCondLst>
                                    <p:cond delay="1000"/>
                                  </p:stCondLst>
                                  <p:childTnLst>
                                    <p:set>
                                      <p:cBhvr>
                                        <p:cTn id="10" dur="1" fill="hold">
                                          <p:stCondLst>
                                            <p:cond delay="0"/>
                                          </p:stCondLst>
                                        </p:cTn>
                                        <p:tgtEl>
                                          <p:spTgt spid="122888"/>
                                        </p:tgtEl>
                                        <p:attrNameLst>
                                          <p:attrName>style.visibility</p:attrName>
                                        </p:attrNameLst>
                                      </p:cBhvr>
                                      <p:to>
                                        <p:strVal val="visible"/>
                                      </p:to>
                                    </p:set>
                                    <p:animEffect transition="in" filter="box(out)">
                                      <p:cBhvr>
                                        <p:cTn id="11" dur="500"/>
                                        <p:tgtEl>
                                          <p:spTgt spid="122888"/>
                                        </p:tgtEl>
                                      </p:cBhvr>
                                    </p:animEffect>
                                  </p:childTnLst>
                                </p:cTn>
                              </p:par>
                            </p:childTnLst>
                          </p:cTn>
                        </p:par>
                        <p:par>
                          <p:cTn id="12" fill="hold">
                            <p:stCondLst>
                              <p:cond delay="3000"/>
                            </p:stCondLst>
                            <p:childTnLst>
                              <p:par>
                                <p:cTn id="13" presetID="2" presetClass="entr" presetSubtype="8" fill="hold" grpId="0" nodeType="afterEffect">
                                  <p:stCondLst>
                                    <p:cond delay="2000"/>
                                  </p:stCondLst>
                                  <p:childTnLst>
                                    <p:set>
                                      <p:cBhvr>
                                        <p:cTn id="14" dur="1" fill="hold">
                                          <p:stCondLst>
                                            <p:cond delay="0"/>
                                          </p:stCondLst>
                                        </p:cTn>
                                        <p:tgtEl>
                                          <p:spTgt spid="122884">
                                            <p:txEl>
                                              <p:pRg st="0" end="0"/>
                                            </p:txEl>
                                          </p:spTgt>
                                        </p:tgtEl>
                                        <p:attrNameLst>
                                          <p:attrName>style.visibility</p:attrName>
                                        </p:attrNameLst>
                                      </p:cBhvr>
                                      <p:to>
                                        <p:strVal val="visible"/>
                                      </p:to>
                                    </p:set>
                                    <p:anim calcmode="lin" valueType="num">
                                      <p:cBhvr additive="base">
                                        <p:cTn id="15" dur="500" fill="hold"/>
                                        <p:tgtEl>
                                          <p:spTgt spid="12288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884">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5500"/>
                            </p:stCondLst>
                            <p:childTnLst>
                              <p:par>
                                <p:cTn id="18" presetID="2" presetClass="entr" presetSubtype="8" fill="hold" grpId="0" nodeType="afterEffect">
                                  <p:stCondLst>
                                    <p:cond delay="2000"/>
                                  </p:stCondLst>
                                  <p:childTnLst>
                                    <p:set>
                                      <p:cBhvr>
                                        <p:cTn id="19" dur="1" fill="hold">
                                          <p:stCondLst>
                                            <p:cond delay="0"/>
                                          </p:stCondLst>
                                        </p:cTn>
                                        <p:tgtEl>
                                          <p:spTgt spid="122884">
                                            <p:txEl>
                                              <p:pRg st="1" end="1"/>
                                            </p:txEl>
                                          </p:spTgt>
                                        </p:tgtEl>
                                        <p:attrNameLst>
                                          <p:attrName>style.visibility</p:attrName>
                                        </p:attrNameLst>
                                      </p:cBhvr>
                                      <p:to>
                                        <p:strVal val="visible"/>
                                      </p:to>
                                    </p:set>
                                    <p:anim calcmode="lin" valueType="num">
                                      <p:cBhvr additive="base">
                                        <p:cTn id="20" dur="500" fill="hold"/>
                                        <p:tgtEl>
                                          <p:spTgt spid="122884">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2884">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000"/>
                                  </p:stCondLst>
                                  <p:childTnLst>
                                    <p:set>
                                      <p:cBhvr>
                                        <p:cTn id="23" dur="1" fill="hold">
                                          <p:stCondLst>
                                            <p:cond delay="0"/>
                                          </p:stCondLst>
                                        </p:cTn>
                                        <p:tgtEl>
                                          <p:spTgt spid="122884">
                                            <p:txEl>
                                              <p:pRg st="2" end="2"/>
                                            </p:txEl>
                                          </p:spTgt>
                                        </p:tgtEl>
                                        <p:attrNameLst>
                                          <p:attrName>style.visibility</p:attrName>
                                        </p:attrNameLst>
                                      </p:cBhvr>
                                      <p:to>
                                        <p:strVal val="visible"/>
                                      </p:to>
                                    </p:set>
                                    <p:anim calcmode="lin" valueType="num">
                                      <p:cBhvr additive="base">
                                        <p:cTn id="24" dur="500" fill="hold"/>
                                        <p:tgtEl>
                                          <p:spTgt spid="12288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2884">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000"/>
                                  </p:stCondLst>
                                  <p:childTnLst>
                                    <p:set>
                                      <p:cBhvr>
                                        <p:cTn id="27" dur="1" fill="hold">
                                          <p:stCondLst>
                                            <p:cond delay="0"/>
                                          </p:stCondLst>
                                        </p:cTn>
                                        <p:tgtEl>
                                          <p:spTgt spid="122884">
                                            <p:txEl>
                                              <p:pRg st="3" end="3"/>
                                            </p:txEl>
                                          </p:spTgt>
                                        </p:tgtEl>
                                        <p:attrNameLst>
                                          <p:attrName>style.visibility</p:attrName>
                                        </p:attrNameLst>
                                      </p:cBhvr>
                                      <p:to>
                                        <p:strVal val="visible"/>
                                      </p:to>
                                    </p:set>
                                    <p:anim calcmode="lin" valueType="num">
                                      <p:cBhvr additive="base">
                                        <p:cTn id="28" dur="500" fill="hold"/>
                                        <p:tgtEl>
                                          <p:spTgt spid="12288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2884">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0"/>
                                  </p:stCondLst>
                                  <p:childTnLst>
                                    <p:set>
                                      <p:cBhvr>
                                        <p:cTn id="31" dur="1" fill="hold">
                                          <p:stCondLst>
                                            <p:cond delay="0"/>
                                          </p:stCondLst>
                                        </p:cTn>
                                        <p:tgtEl>
                                          <p:spTgt spid="122884">
                                            <p:txEl>
                                              <p:pRg st="4" end="4"/>
                                            </p:txEl>
                                          </p:spTgt>
                                        </p:tgtEl>
                                        <p:attrNameLst>
                                          <p:attrName>style.visibility</p:attrName>
                                        </p:attrNameLst>
                                      </p:cBhvr>
                                      <p:to>
                                        <p:strVal val="visible"/>
                                      </p:to>
                                    </p:set>
                                    <p:anim calcmode="lin" valueType="num">
                                      <p:cBhvr additive="base">
                                        <p:cTn id="32" dur="500" fill="hold"/>
                                        <p:tgtEl>
                                          <p:spTgt spid="122884">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2884">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8000"/>
                            </p:stCondLst>
                            <p:childTnLst>
                              <p:par>
                                <p:cTn id="35" presetID="2" presetClass="entr" presetSubtype="8" fill="hold" grpId="0" nodeType="afterEffect">
                                  <p:stCondLst>
                                    <p:cond delay="2000"/>
                                  </p:stCondLst>
                                  <p:childTnLst>
                                    <p:set>
                                      <p:cBhvr>
                                        <p:cTn id="36" dur="1" fill="hold">
                                          <p:stCondLst>
                                            <p:cond delay="0"/>
                                          </p:stCondLst>
                                        </p:cTn>
                                        <p:tgtEl>
                                          <p:spTgt spid="122889">
                                            <p:txEl>
                                              <p:pRg st="0" end="0"/>
                                            </p:txEl>
                                          </p:spTgt>
                                        </p:tgtEl>
                                        <p:attrNameLst>
                                          <p:attrName>style.visibility</p:attrName>
                                        </p:attrNameLst>
                                      </p:cBhvr>
                                      <p:to>
                                        <p:strVal val="visible"/>
                                      </p:to>
                                    </p:set>
                                    <p:anim calcmode="lin" valueType="num">
                                      <p:cBhvr additive="base">
                                        <p:cTn id="37" dur="500" fill="hold"/>
                                        <p:tgtEl>
                                          <p:spTgt spid="12288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p:bldP spid="122884" grpId="0" build="p" autoUpdateAnimBg="0" advAuto="2000"/>
      <p:bldP spid="122888" grpId="0" animBg="1"/>
      <p:bldP spid="122889" grpId="0" build="p" autoUpdateAnimBg="0" advAuto="200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342900" y="1495425"/>
            <a:ext cx="8458200" cy="4752975"/>
          </a:xfrm>
          <a:prstGeom prst="rect">
            <a:avLst/>
          </a:prstGeom>
          <a:solidFill>
            <a:srgbClr val="990033">
              <a:alpha val="50000"/>
            </a:srgbClr>
          </a:solidFill>
          <a:ln w="9525">
            <a:solidFill>
              <a:schemeClr val="tx1"/>
            </a:solidFill>
            <a:miter lim="800000"/>
            <a:headEnd/>
            <a:tailEnd/>
          </a:ln>
          <a:effectLst/>
        </p:spPr>
        <p:txBody>
          <a:bodyPr wrap="none" anchor="ctr"/>
          <a:lstStyle/>
          <a:p>
            <a:endParaRPr lang="es-ES"/>
          </a:p>
        </p:txBody>
      </p:sp>
      <p:sp>
        <p:nvSpPr>
          <p:cNvPr id="123909" name="Text Box 5"/>
          <p:cNvSpPr txBox="1">
            <a:spLocks noChangeArrowheads="1"/>
          </p:cNvSpPr>
          <p:nvPr/>
        </p:nvSpPr>
        <p:spPr bwMode="auto">
          <a:xfrm>
            <a:off x="647700" y="1676400"/>
            <a:ext cx="8077200" cy="4449763"/>
          </a:xfrm>
          <a:prstGeom prst="rect">
            <a:avLst/>
          </a:prstGeom>
          <a:noFill/>
          <a:ln w="9525">
            <a:noFill/>
            <a:miter lim="800000"/>
            <a:headEnd/>
            <a:tailEnd/>
          </a:ln>
          <a:effectLst/>
        </p:spPr>
        <p:txBody>
          <a:bodyPr>
            <a:spAutoFit/>
          </a:bodyPr>
          <a:lstStyle/>
          <a:p>
            <a:pPr>
              <a:spcBef>
                <a:spcPct val="50000"/>
              </a:spcBef>
            </a:pPr>
            <a:r>
              <a:rPr lang="es-ES_tradnl" sz="2200" b="1">
                <a:latin typeface="Verdana" pitchFamily="34" charset="0"/>
              </a:rPr>
              <a:t>ACCIONES: </a:t>
            </a:r>
          </a:p>
          <a:p>
            <a:pPr>
              <a:spcBef>
                <a:spcPct val="50000"/>
              </a:spcBef>
              <a:buFontTx/>
              <a:buChar char="•"/>
            </a:pPr>
            <a:r>
              <a:rPr lang="es-ES_tradnl" sz="2200" b="1">
                <a:latin typeface="Verdana" pitchFamily="34" charset="0"/>
              </a:rPr>
              <a:t> Invertir en los negocios estrellas para mantener o reforzar su dominio en el mercado</a:t>
            </a:r>
          </a:p>
          <a:p>
            <a:pPr>
              <a:spcBef>
                <a:spcPct val="50000"/>
              </a:spcBef>
              <a:buFontTx/>
              <a:buChar char="•"/>
            </a:pPr>
            <a:r>
              <a:rPr lang="es-ES_tradnl" sz="2200" b="1">
                <a:latin typeface="Verdana" pitchFamily="34" charset="0"/>
              </a:rPr>
              <a:t> Proteger los negocios generadores de fondos o vacas lecheras, asegurando el mantenimiento de su posición.</a:t>
            </a:r>
          </a:p>
          <a:p>
            <a:pPr>
              <a:spcBef>
                <a:spcPct val="50000"/>
              </a:spcBef>
              <a:buFontTx/>
              <a:buChar char="•"/>
            </a:pPr>
            <a:r>
              <a:rPr lang="es-ES_tradnl" sz="2200" b="1">
                <a:latin typeface="Verdana" pitchFamily="34" charset="0"/>
              </a:rPr>
              <a:t> Seleccionar los negocios interrogantes en los que se va a invertir y desinvertir en el resto.</a:t>
            </a:r>
          </a:p>
          <a:p>
            <a:pPr>
              <a:spcBef>
                <a:spcPct val="50000"/>
              </a:spcBef>
              <a:buFontTx/>
              <a:buChar char="•"/>
            </a:pPr>
            <a:r>
              <a:rPr lang="es-ES_tradnl" sz="2200" b="1">
                <a:latin typeface="Verdana" pitchFamily="34" charset="0"/>
              </a:rPr>
              <a:t> Reducir o modificar el nº de modelos de perros que pueden ser potencialmente rentables y liquidar los restantes.</a:t>
            </a:r>
          </a:p>
        </p:txBody>
      </p:sp>
      <p:sp>
        <p:nvSpPr>
          <p:cNvPr id="123911" name="WordArt 7"/>
          <p:cNvSpPr>
            <a:spLocks noChangeArrowheads="1" noChangeShapeType="1" noTextEdit="1"/>
          </p:cNvSpPr>
          <p:nvPr/>
        </p:nvSpPr>
        <p:spPr bwMode="auto">
          <a:xfrm>
            <a:off x="304800" y="6096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23908"/>
                                        </p:tgtEl>
                                        <p:attrNameLst>
                                          <p:attrName>style.visibility</p:attrName>
                                        </p:attrNameLst>
                                      </p:cBhvr>
                                      <p:to>
                                        <p:strVal val="visible"/>
                                      </p:to>
                                    </p:set>
                                    <p:animEffect transition="in" filter="box(out)">
                                      <p:cBhvr>
                                        <p:cTn id="7" dur="500"/>
                                        <p:tgtEl>
                                          <p:spTgt spid="123908"/>
                                        </p:tgtEl>
                                      </p:cBhvr>
                                    </p:animEffect>
                                  </p:childTnLst>
                                </p:cTn>
                              </p:par>
                            </p:childTnLst>
                          </p:cTn>
                        </p:par>
                        <p:par>
                          <p:cTn id="8" fill="hold">
                            <p:stCondLst>
                              <p:cond delay="1500"/>
                            </p:stCondLst>
                            <p:childTnLst>
                              <p:par>
                                <p:cTn id="9" presetID="2" presetClass="entr" presetSubtype="8" fill="hold" grpId="0" nodeType="afterEffect">
                                  <p:stCondLst>
                                    <p:cond delay="2000"/>
                                  </p:stCondLst>
                                  <p:childTnLst>
                                    <p:set>
                                      <p:cBhvr>
                                        <p:cTn id="10" dur="1" fill="hold">
                                          <p:stCondLst>
                                            <p:cond delay="0"/>
                                          </p:stCondLst>
                                        </p:cTn>
                                        <p:tgtEl>
                                          <p:spTgt spid="123909">
                                            <p:txEl>
                                              <p:pRg st="0" end="0"/>
                                            </p:txEl>
                                          </p:spTgt>
                                        </p:tgtEl>
                                        <p:attrNameLst>
                                          <p:attrName>style.visibility</p:attrName>
                                        </p:attrNameLst>
                                      </p:cBhvr>
                                      <p:to>
                                        <p:strVal val="visible"/>
                                      </p:to>
                                    </p:set>
                                    <p:anim calcmode="lin" valueType="num">
                                      <p:cBhvr additive="base">
                                        <p:cTn id="11" dur="500" fill="hold"/>
                                        <p:tgtEl>
                                          <p:spTgt spid="12390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390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grpId="0" nodeType="afterEffect">
                                  <p:stCondLst>
                                    <p:cond delay="2000"/>
                                  </p:stCondLst>
                                  <p:childTnLst>
                                    <p:set>
                                      <p:cBhvr>
                                        <p:cTn id="15" dur="1" fill="hold">
                                          <p:stCondLst>
                                            <p:cond delay="0"/>
                                          </p:stCondLst>
                                        </p:cTn>
                                        <p:tgtEl>
                                          <p:spTgt spid="123909">
                                            <p:txEl>
                                              <p:pRg st="1" end="1"/>
                                            </p:txEl>
                                          </p:spTgt>
                                        </p:tgtEl>
                                        <p:attrNameLst>
                                          <p:attrName>style.visibility</p:attrName>
                                        </p:attrNameLst>
                                      </p:cBhvr>
                                      <p:to>
                                        <p:strVal val="visible"/>
                                      </p:to>
                                    </p:set>
                                    <p:anim calcmode="lin" valueType="num">
                                      <p:cBhvr additive="base">
                                        <p:cTn id="16" dur="500" fill="hold"/>
                                        <p:tgtEl>
                                          <p:spTgt spid="12390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3909">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6500"/>
                            </p:stCondLst>
                            <p:childTnLst>
                              <p:par>
                                <p:cTn id="19" presetID="2" presetClass="entr" presetSubtype="8" fill="hold" grpId="0" nodeType="afterEffect">
                                  <p:stCondLst>
                                    <p:cond delay="2000"/>
                                  </p:stCondLst>
                                  <p:childTnLst>
                                    <p:set>
                                      <p:cBhvr>
                                        <p:cTn id="20" dur="1" fill="hold">
                                          <p:stCondLst>
                                            <p:cond delay="0"/>
                                          </p:stCondLst>
                                        </p:cTn>
                                        <p:tgtEl>
                                          <p:spTgt spid="123909">
                                            <p:txEl>
                                              <p:pRg st="2" end="2"/>
                                            </p:txEl>
                                          </p:spTgt>
                                        </p:tgtEl>
                                        <p:attrNameLst>
                                          <p:attrName>style.visibility</p:attrName>
                                        </p:attrNameLst>
                                      </p:cBhvr>
                                      <p:to>
                                        <p:strVal val="visible"/>
                                      </p:to>
                                    </p:set>
                                    <p:anim calcmode="lin" valueType="num">
                                      <p:cBhvr additive="base">
                                        <p:cTn id="21" dur="500" fill="hold"/>
                                        <p:tgtEl>
                                          <p:spTgt spid="12390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3909">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9000"/>
                            </p:stCondLst>
                            <p:childTnLst>
                              <p:par>
                                <p:cTn id="24" presetID="2" presetClass="entr" presetSubtype="8" fill="hold" grpId="0" nodeType="afterEffect">
                                  <p:stCondLst>
                                    <p:cond delay="2000"/>
                                  </p:stCondLst>
                                  <p:childTnLst>
                                    <p:set>
                                      <p:cBhvr>
                                        <p:cTn id="25" dur="1" fill="hold">
                                          <p:stCondLst>
                                            <p:cond delay="0"/>
                                          </p:stCondLst>
                                        </p:cTn>
                                        <p:tgtEl>
                                          <p:spTgt spid="123909">
                                            <p:txEl>
                                              <p:pRg st="3" end="3"/>
                                            </p:txEl>
                                          </p:spTgt>
                                        </p:tgtEl>
                                        <p:attrNameLst>
                                          <p:attrName>style.visibility</p:attrName>
                                        </p:attrNameLst>
                                      </p:cBhvr>
                                      <p:to>
                                        <p:strVal val="visible"/>
                                      </p:to>
                                    </p:set>
                                    <p:anim calcmode="lin" valueType="num">
                                      <p:cBhvr additive="base">
                                        <p:cTn id="26" dur="500" fill="hold"/>
                                        <p:tgtEl>
                                          <p:spTgt spid="123909">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23909">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1500"/>
                            </p:stCondLst>
                            <p:childTnLst>
                              <p:par>
                                <p:cTn id="29" presetID="2" presetClass="entr" presetSubtype="8" fill="hold" grpId="0" nodeType="afterEffect">
                                  <p:stCondLst>
                                    <p:cond delay="2000"/>
                                  </p:stCondLst>
                                  <p:childTnLst>
                                    <p:set>
                                      <p:cBhvr>
                                        <p:cTn id="30" dur="1" fill="hold">
                                          <p:stCondLst>
                                            <p:cond delay="0"/>
                                          </p:stCondLst>
                                        </p:cTn>
                                        <p:tgtEl>
                                          <p:spTgt spid="123909">
                                            <p:txEl>
                                              <p:pRg st="4" end="4"/>
                                            </p:txEl>
                                          </p:spTgt>
                                        </p:tgtEl>
                                        <p:attrNameLst>
                                          <p:attrName>style.visibility</p:attrName>
                                        </p:attrNameLst>
                                      </p:cBhvr>
                                      <p:to>
                                        <p:strVal val="visible"/>
                                      </p:to>
                                    </p:set>
                                    <p:anim calcmode="lin" valueType="num">
                                      <p:cBhvr additive="base">
                                        <p:cTn id="31" dur="500" fill="hold"/>
                                        <p:tgtEl>
                                          <p:spTgt spid="12390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P spid="123909" grpId="0" build="p" autoUpdateAnimBg="0" advAuto="200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Autofit/>
          </a:bodyPr>
          <a:lstStyle/>
          <a:p>
            <a:r>
              <a:rPr lang="es-MX" sz="2400" dirty="0"/>
              <a:t>LA MATRIZ DEL BOSTON CONSULTING GROUP (BCG)</a:t>
            </a:r>
          </a:p>
        </p:txBody>
      </p:sp>
      <p:sp>
        <p:nvSpPr>
          <p:cNvPr id="52227" name="Rectangle 3"/>
          <p:cNvSpPr>
            <a:spLocks noGrp="1" noChangeArrowheads="1"/>
          </p:cNvSpPr>
          <p:nvPr>
            <p:ph type="body" idx="1"/>
          </p:nvPr>
        </p:nvSpPr>
        <p:spPr/>
        <p:txBody>
          <a:bodyPr/>
          <a:lstStyle/>
          <a:p>
            <a:r>
              <a:rPr lang="es-MX" sz="2800" dirty="0"/>
              <a:t>La matriz del BCG muestra en forma gráfica las diferencias existentes entre las divisiones, en términos de la parte relativa del mercado que están ocupando y de la tasa de crecimiento de la industria. </a:t>
            </a:r>
          </a:p>
          <a:p>
            <a:r>
              <a:rPr lang="es-MX" sz="2800" dirty="0"/>
              <a:t>Permitiendo a una organización </a:t>
            </a:r>
            <a:r>
              <a:rPr lang="es-MX" sz="2800" dirty="0" err="1"/>
              <a:t>pluridivisional</a:t>
            </a:r>
            <a:r>
              <a:rPr lang="es-MX" sz="2800" dirty="0"/>
              <a:t> administrar su cartera de negocios. </a:t>
            </a:r>
          </a:p>
          <a:p>
            <a:pPr>
              <a:buFontTx/>
              <a:buNone/>
            </a:pP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LA MATRIZ BCG</a:t>
            </a:r>
          </a:p>
        </p:txBody>
      </p:sp>
      <p:pic>
        <p:nvPicPr>
          <p:cNvPr id="53253" name="Picture 5" descr="administracion"/>
          <p:cNvPicPr>
            <a:picLocks noChangeAspect="1" noChangeArrowheads="1"/>
          </p:cNvPicPr>
          <p:nvPr/>
        </p:nvPicPr>
        <p:blipFill>
          <a:blip r:embed="rId3" cstate="print"/>
          <a:srcRect/>
          <a:stretch>
            <a:fillRect/>
          </a:stretch>
        </p:blipFill>
        <p:spPr bwMode="auto">
          <a:xfrm>
            <a:off x="179388" y="1484313"/>
            <a:ext cx="4897437" cy="2789237"/>
          </a:xfrm>
          <a:prstGeom prst="rect">
            <a:avLst/>
          </a:prstGeom>
          <a:noFill/>
        </p:spPr>
      </p:pic>
      <p:graphicFrame>
        <p:nvGraphicFramePr>
          <p:cNvPr id="53337" name="Group 89"/>
          <p:cNvGraphicFramePr>
            <a:graphicFrameLocks noGrp="1"/>
          </p:cNvGraphicFramePr>
          <p:nvPr>
            <p:ph idx="1"/>
          </p:nvPr>
        </p:nvGraphicFramePr>
        <p:xfrm>
          <a:off x="4284663" y="4797425"/>
          <a:ext cx="4608512" cy="1920240"/>
        </p:xfrm>
        <a:graphic>
          <a:graphicData uri="http://schemas.openxmlformats.org/drawingml/2006/table">
            <a:tbl>
              <a:tblPr/>
              <a:tblGrid>
                <a:gridCol w="4608512">
                  <a:extLst>
                    <a:ext uri="{9D8B030D-6E8A-4147-A177-3AD203B41FA5}">
                      <a16:colId xmlns:a16="http://schemas.microsoft.com/office/drawing/2014/main" val="20000"/>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1" i="0" u="none" strike="noStrike" cap="none" normalizeH="0" baseline="0">
                          <a:ln>
                            <a:noFill/>
                          </a:ln>
                          <a:solidFill>
                            <a:schemeClr val="tx1"/>
                          </a:solidFill>
                          <a:effectLst/>
                          <a:latin typeface="Arial" charset="0"/>
                        </a:rPr>
                        <a:t>Estrategias a seguir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36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a:ln>
                            <a:noFill/>
                          </a:ln>
                          <a:solidFill>
                            <a:schemeClr val="tx1"/>
                          </a:solidFill>
                          <a:effectLst/>
                          <a:latin typeface="Arial" charset="0"/>
                        </a:rPr>
                        <a:t>Estrategias de integración hacia delante, atrás y horizontal, penetración en el mercado, desarrollo del mercado, desarrollo de producto, riesgo compartido)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a:ln>
                            <a:noFill/>
                          </a:ln>
                          <a:solidFill>
                            <a:schemeClr val="tx1"/>
                          </a:solidFill>
                          <a:effectLst/>
                          <a:latin typeface="Arial" charset="0"/>
                        </a:rPr>
                        <a:t>Estrategias de desarrollo de producto, diversificación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a:ln>
                            <a:noFill/>
                          </a:ln>
                          <a:solidFill>
                            <a:schemeClr val="tx1"/>
                          </a:solidFill>
                          <a:effectLst/>
                          <a:latin typeface="Arial" charset="0"/>
                        </a:rPr>
                        <a:t>Estrategias Intensivas (penetración en el mercado, desarrollo del mercado o desarrollo del producto)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b="0" i="0" u="none" strike="noStrike" cap="none" normalizeH="0" baseline="0">
                          <a:ln>
                            <a:noFill/>
                          </a:ln>
                          <a:solidFill>
                            <a:schemeClr val="tx1"/>
                          </a:solidFill>
                          <a:effectLst/>
                          <a:latin typeface="Arial" charset="0"/>
                        </a:rPr>
                        <a:t>Antricheramiento, liquidar, descartar o recortar los negocios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3340" name="Picture 92"/>
          <p:cNvPicPr>
            <a:picLocks noChangeAspect="1" noChangeArrowheads="1"/>
          </p:cNvPicPr>
          <p:nvPr/>
        </p:nvPicPr>
        <p:blipFill>
          <a:blip r:embed="rId4" cstate="print"/>
          <a:srcRect/>
          <a:stretch>
            <a:fillRect/>
          </a:stretch>
        </p:blipFill>
        <p:spPr bwMode="auto">
          <a:xfrm>
            <a:off x="3970338" y="5132388"/>
            <a:ext cx="314325" cy="16097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www.joseacontreras.net/direstr/images/cap83d4.jpg"/>
          <p:cNvPicPr>
            <a:picLocks noChangeAspect="1" noChangeArrowheads="1"/>
          </p:cNvPicPr>
          <p:nvPr/>
        </p:nvPicPr>
        <p:blipFill>
          <a:blip r:embed="rId2" cstate="print"/>
          <a:srcRect/>
          <a:stretch>
            <a:fillRect/>
          </a:stretch>
        </p:blipFill>
        <p:spPr bwMode="auto">
          <a:xfrm>
            <a:off x="467543" y="1124745"/>
            <a:ext cx="8485651" cy="473568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joseacontreras.net/direstr/images/cap83d5.jpg"/>
          <p:cNvPicPr>
            <a:picLocks noChangeAspect="1" noChangeArrowheads="1"/>
          </p:cNvPicPr>
          <p:nvPr/>
        </p:nvPicPr>
        <p:blipFill>
          <a:blip r:embed="rId2" cstate="print"/>
          <a:srcRect/>
          <a:stretch>
            <a:fillRect/>
          </a:stretch>
        </p:blipFill>
        <p:spPr bwMode="auto">
          <a:xfrm>
            <a:off x="194425" y="692696"/>
            <a:ext cx="8694218" cy="554461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s-MX"/>
              <a:t>LA MATRIZ BCG</a:t>
            </a:r>
          </a:p>
        </p:txBody>
      </p:sp>
      <p:pic>
        <p:nvPicPr>
          <p:cNvPr id="55300" name="Picture 4" descr="bcg"/>
          <p:cNvPicPr>
            <a:picLocks noChangeAspect="1" noChangeArrowheads="1"/>
          </p:cNvPicPr>
          <p:nvPr/>
        </p:nvPicPr>
        <p:blipFill>
          <a:blip r:embed="rId3" cstate="print"/>
          <a:srcRect/>
          <a:stretch>
            <a:fillRect/>
          </a:stretch>
        </p:blipFill>
        <p:spPr bwMode="auto">
          <a:xfrm>
            <a:off x="1763713" y="3167063"/>
            <a:ext cx="5400675" cy="3646487"/>
          </a:xfrm>
          <a:prstGeom prst="rect">
            <a:avLst/>
          </a:prstGeom>
          <a:noFill/>
          <a:ln w="9525">
            <a:noFill/>
            <a:miter lim="800000"/>
            <a:headEnd/>
            <a:tailEnd/>
          </a:ln>
        </p:spPr>
      </p:pic>
      <p:sp>
        <p:nvSpPr>
          <p:cNvPr id="55390" name="Rectangle 94"/>
          <p:cNvSpPr>
            <a:spLocks noChangeArrowheads="1"/>
          </p:cNvSpPr>
          <p:nvPr/>
        </p:nvSpPr>
        <p:spPr bwMode="auto">
          <a:xfrm>
            <a:off x="363538" y="1227138"/>
            <a:ext cx="1871662" cy="473075"/>
          </a:xfrm>
          <a:prstGeom prst="rect">
            <a:avLst/>
          </a:prstGeom>
          <a:noFill/>
          <a:ln w="9525">
            <a:noFill/>
            <a:miter lim="800000"/>
            <a:headEnd/>
            <a:tailEnd/>
          </a:ln>
          <a:effectLst/>
        </p:spPr>
        <p:txBody>
          <a:bodyPr wrap="none" bIns="0" anchor="ctr">
            <a:spAutoFit/>
          </a:bodyPr>
          <a:lstStyle/>
          <a:p>
            <a:r>
              <a:rPr lang="es-ES" sz="1000" b="1">
                <a:cs typeface="Arial" charset="0"/>
              </a:rPr>
              <a:t>Aplicación de la matriz BCG</a:t>
            </a:r>
            <a:endParaRPr lang="es-ES" sz="1600" b="1">
              <a:cs typeface="Arial" charset="0"/>
            </a:endParaRPr>
          </a:p>
          <a:p>
            <a:pPr eaLnBrk="0" hangingPunct="0"/>
            <a:endParaRPr lang="es-ES"/>
          </a:p>
        </p:txBody>
      </p:sp>
      <p:graphicFrame>
        <p:nvGraphicFramePr>
          <p:cNvPr id="55478" name="Group 182"/>
          <p:cNvGraphicFramePr>
            <a:graphicFrameLocks noGrp="1"/>
          </p:cNvGraphicFramePr>
          <p:nvPr/>
        </p:nvGraphicFramePr>
        <p:xfrm>
          <a:off x="250825" y="1700213"/>
          <a:ext cx="8642350" cy="1402715"/>
        </p:xfrm>
        <a:graphic>
          <a:graphicData uri="http://schemas.openxmlformats.org/drawingml/2006/table">
            <a:tbl>
              <a:tblPr/>
              <a:tblGrid>
                <a:gridCol w="914400">
                  <a:extLst>
                    <a:ext uri="{9D8B030D-6E8A-4147-A177-3AD203B41FA5}">
                      <a16:colId xmlns:a16="http://schemas.microsoft.com/office/drawing/2014/main" val="20000"/>
                    </a:ext>
                  </a:extLst>
                </a:gridCol>
                <a:gridCol w="1414463">
                  <a:extLst>
                    <a:ext uri="{9D8B030D-6E8A-4147-A177-3AD203B41FA5}">
                      <a16:colId xmlns:a16="http://schemas.microsoft.com/office/drawing/2014/main" val="20001"/>
                    </a:ext>
                  </a:extLst>
                </a:gridCol>
                <a:gridCol w="1157287">
                  <a:extLst>
                    <a:ext uri="{9D8B030D-6E8A-4147-A177-3AD203B41FA5}">
                      <a16:colId xmlns:a16="http://schemas.microsoft.com/office/drawing/2014/main" val="20002"/>
                    </a:ext>
                  </a:extLst>
                </a:gridCol>
                <a:gridCol w="1303338">
                  <a:extLst>
                    <a:ext uri="{9D8B030D-6E8A-4147-A177-3AD203B41FA5}">
                      <a16:colId xmlns:a16="http://schemas.microsoft.com/office/drawing/2014/main" val="20003"/>
                    </a:ext>
                  </a:extLst>
                </a:gridCol>
                <a:gridCol w="1158875">
                  <a:extLst>
                    <a:ext uri="{9D8B030D-6E8A-4147-A177-3AD203B41FA5}">
                      <a16:colId xmlns:a16="http://schemas.microsoft.com/office/drawing/2014/main" val="20004"/>
                    </a:ext>
                  </a:extLst>
                </a:gridCol>
                <a:gridCol w="1377950">
                  <a:extLst>
                    <a:ext uri="{9D8B030D-6E8A-4147-A177-3AD203B41FA5}">
                      <a16:colId xmlns:a16="http://schemas.microsoft.com/office/drawing/2014/main" val="20005"/>
                    </a:ext>
                  </a:extLst>
                </a:gridCol>
                <a:gridCol w="1316037">
                  <a:extLst>
                    <a:ext uri="{9D8B030D-6E8A-4147-A177-3AD203B41FA5}">
                      <a16:colId xmlns:a16="http://schemas.microsoft.com/office/drawing/2014/main" val="20006"/>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División</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Ingresos</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Porcentaje de ingresos</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Utilidades</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Porcentaje de utilidades</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Porcentaje de participación en el mercado.</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chemeClr val="tx1"/>
                          </a:solidFill>
                          <a:effectLst/>
                          <a:latin typeface="Arial" charset="0"/>
                          <a:ea typeface="Times New Roman" pitchFamily="18" charset="0"/>
                          <a:cs typeface="Arial" charset="0"/>
                        </a:rPr>
                        <a:t>Porcentaje de la tasa de crecimiento.</a:t>
                      </a:r>
                      <a:endParaRPr kumimoji="0" lang="es-ES" sz="1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4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1</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2</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3</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4</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TOTAL</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6,168,000</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3,793,548.39</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1,264,645.16</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1,190,880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12,417,073.55</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49.67</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30.55</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10.18</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9.6</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100</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925,200</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758,709.678</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252,929.032</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119,088</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2,055,926.71</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45</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36.90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12.30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5.8</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100</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60</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70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30</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+15</a:t>
                      </a:r>
                      <a:endParaRPr kumimoji="0" lang="es-E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+5</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a:ln>
                            <a:noFill/>
                          </a:ln>
                          <a:solidFill>
                            <a:schemeClr val="tx1"/>
                          </a:solidFill>
                          <a:effectLst/>
                          <a:latin typeface="Arial" charset="0"/>
                          <a:cs typeface="Times New Roman" pitchFamily="18" charset="0"/>
                        </a:rPr>
                        <a:t>-5</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02F0C0-2F7C-67FC-CC0F-42B516DA5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9251"/>
            <a:ext cx="1798212" cy="2399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7745CC-6BBF-87E8-C8E6-44E27A38B5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680846"/>
            <a:ext cx="1008112" cy="2399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E432BB-C8E4-DED6-1776-183F786B0C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610490"/>
            <a:ext cx="1629573" cy="24443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3F1EC69-02F8-53F1-49B1-12EF5366F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715555"/>
            <a:ext cx="1346612" cy="217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455391-FE14-BC0A-E898-5F2D770E7C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576" y="3429000"/>
            <a:ext cx="1129805" cy="26482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6C358AC-7D40-391F-1EA4-40C4E6EC07F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56462" y="3553397"/>
            <a:ext cx="1230675" cy="23994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1D4CDB7-A166-D2BC-3B10-D0691F3011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5900" y="3527928"/>
            <a:ext cx="1396955" cy="22532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973ABD9-674A-C07B-B5F4-FEB80742CC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6804" y="3479389"/>
            <a:ext cx="1515409" cy="24443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668A355-FB35-C788-2808-910E74037E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4529" y="3675250"/>
            <a:ext cx="1538288" cy="20526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5FEA929-4C0F-8435-2772-2A594CD3E8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440" y="794537"/>
            <a:ext cx="1635396" cy="217209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00E5A1F-4D01-3F0E-8826-8C6B04DD401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08803" y="457105"/>
            <a:ext cx="1101606" cy="264826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9A8F6312-4719-D009-03DC-AF304970D4D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35494" y="3730922"/>
            <a:ext cx="965558" cy="219653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36EFC06D-F82E-241B-2D2F-83ED9C2081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8436" y="3730922"/>
            <a:ext cx="1534727" cy="205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60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aina campanario 13ø700 ml. – Minimarket Vieille">
            <a:extLst>
              <a:ext uri="{FF2B5EF4-FFF2-40B4-BE49-F238E27FC236}">
                <a16:creationId xmlns:a16="http://schemas.microsoft.com/office/drawing/2014/main" id="{3C174398-8B9B-515D-09DF-2131F6459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2952328" cy="29523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n Pala - Botillería y Minimarket en la Ciudad de Victoria, Región de la  Araucanía, primera ciudad comercial virtual de Chile. Bebidas alcohólicas,  energéticas y gaseosas, snacks y más en la ciudad">
            <a:extLst>
              <a:ext uri="{FF2B5EF4-FFF2-40B4-BE49-F238E27FC236}">
                <a16:creationId xmlns:a16="http://schemas.microsoft.com/office/drawing/2014/main" id="{718BD80E-8069-EDA1-B28D-36B78A0E2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620688"/>
            <a:ext cx="2952328" cy="295232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C77F4B87-A6C6-C39B-0CE8-3406CB04BD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6" y="1306530"/>
            <a:ext cx="1725656" cy="2300875"/>
          </a:xfrm>
          <a:prstGeom prst="rect">
            <a:avLst/>
          </a:prstGeom>
        </p:spPr>
      </p:pic>
    </p:spTree>
    <p:extLst>
      <p:ext uri="{BB962C8B-B14F-4D97-AF65-F5344CB8AC3E}">
        <p14:creationId xmlns:p14="http://schemas.microsoft.com/office/powerpoint/2010/main" val="326408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FP PlanVital (@planvitalafp) / Twitter">
            <a:extLst>
              <a:ext uri="{FF2B5EF4-FFF2-40B4-BE49-F238E27FC236}">
                <a16:creationId xmlns:a16="http://schemas.microsoft.com/office/drawing/2014/main" id="{2CB23600-7842-EE1B-96F8-7327332EF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24744"/>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ociación de AFP (@AFPdeChile) / Twitter">
            <a:extLst>
              <a:ext uri="{FF2B5EF4-FFF2-40B4-BE49-F238E27FC236}">
                <a16:creationId xmlns:a16="http://schemas.microsoft.com/office/drawing/2014/main" id="{FA6FB327-F9BD-A060-4EFA-A27A86B5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riz BCG o Matriz Boston Consulting Group">
            <a:hlinkClick r:id="rId2"/>
          </p:cNvPr>
          <p:cNvPicPr>
            <a:picLocks noChangeAspect="1" noChangeArrowheads="1"/>
          </p:cNvPicPr>
          <p:nvPr/>
        </p:nvPicPr>
        <p:blipFill>
          <a:blip r:embed="rId3" cstate="print"/>
          <a:srcRect/>
          <a:stretch>
            <a:fillRect/>
          </a:stretch>
        </p:blipFill>
        <p:spPr bwMode="auto">
          <a:xfrm>
            <a:off x="1763688" y="2132856"/>
            <a:ext cx="5429250" cy="4124326"/>
          </a:xfrm>
          <a:prstGeom prst="rect">
            <a:avLst/>
          </a:prstGeom>
          <a:noFill/>
        </p:spPr>
      </p:pic>
      <p:sp>
        <p:nvSpPr>
          <p:cNvPr id="3" name="2 Rectángulo"/>
          <p:cNvSpPr/>
          <p:nvPr/>
        </p:nvSpPr>
        <p:spPr>
          <a:xfrm>
            <a:off x="1907704" y="332656"/>
            <a:ext cx="4572000" cy="1477328"/>
          </a:xfrm>
          <a:prstGeom prst="rect">
            <a:avLst/>
          </a:prstGeom>
        </p:spPr>
        <p:txBody>
          <a:bodyPr>
            <a:spAutoFit/>
          </a:bodyPr>
          <a:lstStyle/>
          <a:p>
            <a:r>
              <a:rPr lang="es-CO" b="1" dirty="0"/>
              <a:t>¿Cómo está compuesta la matriz BCG?</a:t>
            </a:r>
            <a:br>
              <a:rPr lang="es-CO" dirty="0"/>
            </a:br>
            <a:r>
              <a:rPr lang="es-CO" dirty="0"/>
              <a:t>El </a:t>
            </a:r>
            <a:r>
              <a:rPr lang="es-CO" b="1" dirty="0"/>
              <a:t>eje vertical de la matriz define el crecimiento en el mercado</a:t>
            </a:r>
            <a:r>
              <a:rPr lang="es-CO" dirty="0"/>
              <a:t> y el </a:t>
            </a:r>
            <a:r>
              <a:rPr lang="es-CO" b="1" dirty="0"/>
              <a:t>horizontal la cuota de mercado o la posición que tiene el negocio en el mercado</a:t>
            </a:r>
            <a:r>
              <a:rPr lang="es-CO"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4" name="Rectangle 10"/>
          <p:cNvSpPr>
            <a:spLocks noChangeArrowheads="1"/>
          </p:cNvSpPr>
          <p:nvPr/>
        </p:nvSpPr>
        <p:spPr bwMode="auto">
          <a:xfrm>
            <a:off x="342900" y="1627188"/>
            <a:ext cx="8458200" cy="4465637"/>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s-ES"/>
          </a:p>
        </p:txBody>
      </p:sp>
      <p:sp>
        <p:nvSpPr>
          <p:cNvPr id="108555" name="Text Box 11"/>
          <p:cNvSpPr txBox="1">
            <a:spLocks noChangeArrowheads="1"/>
          </p:cNvSpPr>
          <p:nvPr/>
        </p:nvSpPr>
        <p:spPr bwMode="auto">
          <a:xfrm>
            <a:off x="647700" y="1700213"/>
            <a:ext cx="8077200" cy="3781425"/>
          </a:xfrm>
          <a:prstGeom prst="rect">
            <a:avLst/>
          </a:prstGeom>
          <a:noFill/>
          <a:ln w="9525">
            <a:noFill/>
            <a:miter lim="800000"/>
            <a:headEnd/>
            <a:tailEnd/>
          </a:ln>
          <a:effectLst/>
        </p:spPr>
        <p:txBody>
          <a:bodyPr>
            <a:spAutoFit/>
          </a:bodyPr>
          <a:lstStyle/>
          <a:p>
            <a:pPr>
              <a:spcBef>
                <a:spcPct val="50000"/>
              </a:spcBef>
              <a:buFontTx/>
              <a:buBlip>
                <a:blip r:embed="rId2"/>
              </a:buBlip>
            </a:pPr>
            <a:r>
              <a:rPr lang="es-ES_tradnl" sz="2200" b="1">
                <a:latin typeface="Verdana" pitchFamily="34" charset="0"/>
              </a:rPr>
              <a:t> Eje vertical = Crecimiento del mercado</a:t>
            </a:r>
          </a:p>
          <a:p>
            <a:pPr lvl="1">
              <a:spcBef>
                <a:spcPct val="50000"/>
              </a:spcBef>
              <a:buFontTx/>
              <a:buBlip>
                <a:blip r:embed="rId2"/>
              </a:buBlip>
            </a:pPr>
            <a:r>
              <a:rPr lang="es-ES_tradnl" sz="2200" b="1">
                <a:latin typeface="Verdana" pitchFamily="34" charset="0"/>
              </a:rPr>
              <a:t> Indicador del atractivo</a:t>
            </a:r>
          </a:p>
          <a:p>
            <a:pPr lvl="1">
              <a:spcBef>
                <a:spcPct val="50000"/>
              </a:spcBef>
              <a:buFontTx/>
              <a:buBlip>
                <a:blip r:embed="rId2"/>
              </a:buBlip>
            </a:pPr>
            <a:r>
              <a:rPr lang="es-ES_tradnl" sz="2200" b="1">
                <a:latin typeface="Verdana" pitchFamily="34" charset="0"/>
              </a:rPr>
              <a:t> Indicador de la etapa del ciclo de vida</a:t>
            </a:r>
          </a:p>
          <a:p>
            <a:pPr lvl="1">
              <a:spcBef>
                <a:spcPct val="50000"/>
              </a:spcBef>
              <a:buFontTx/>
              <a:buBlip>
                <a:blip r:embed="rId2"/>
              </a:buBlip>
            </a:pPr>
            <a:r>
              <a:rPr lang="es-ES_tradnl" sz="2200" b="1">
                <a:latin typeface="Verdana" pitchFamily="34" charset="0"/>
              </a:rPr>
              <a:t> Indicador de las necesidades de inversión</a:t>
            </a:r>
          </a:p>
          <a:p>
            <a:pPr>
              <a:spcBef>
                <a:spcPct val="50000"/>
              </a:spcBef>
              <a:buFontTx/>
              <a:buBlip>
                <a:blip r:embed="rId2"/>
              </a:buBlip>
            </a:pPr>
            <a:r>
              <a:rPr lang="es-ES_tradnl" sz="2200" b="1">
                <a:latin typeface="Verdana" pitchFamily="34" charset="0"/>
              </a:rPr>
              <a:t> Eje horizontal = Cuota de Mercado</a:t>
            </a:r>
          </a:p>
          <a:p>
            <a:pPr lvl="1">
              <a:spcBef>
                <a:spcPct val="50000"/>
              </a:spcBef>
              <a:buFontTx/>
              <a:buBlip>
                <a:blip r:embed="rId2"/>
              </a:buBlip>
            </a:pPr>
            <a:r>
              <a:rPr lang="es-ES_tradnl" sz="2200" b="1">
                <a:latin typeface="Verdana" pitchFamily="34" charset="0"/>
              </a:rPr>
              <a:t> Indicador de la posición competitiva (rentabilidad)</a:t>
            </a:r>
          </a:p>
          <a:p>
            <a:pPr lvl="1">
              <a:spcBef>
                <a:spcPct val="50000"/>
              </a:spcBef>
              <a:buFontTx/>
              <a:buBlip>
                <a:blip r:embed="rId2"/>
              </a:buBlip>
            </a:pPr>
            <a:r>
              <a:rPr lang="es-ES_tradnl" sz="2200" b="1">
                <a:latin typeface="Verdana" pitchFamily="34" charset="0"/>
              </a:rPr>
              <a:t> Indicador de la capacidad de generar fondos</a:t>
            </a:r>
          </a:p>
        </p:txBody>
      </p:sp>
      <p:sp>
        <p:nvSpPr>
          <p:cNvPr id="108558" name="WordArt 14"/>
          <p:cNvSpPr>
            <a:spLocks noChangeArrowheads="1" noChangeShapeType="1" noTextEdit="1"/>
          </p:cNvSpPr>
          <p:nvPr/>
        </p:nvSpPr>
        <p:spPr bwMode="auto">
          <a:xfrm>
            <a:off x="304800" y="6096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08554"/>
                                        </p:tgtEl>
                                        <p:attrNameLst>
                                          <p:attrName>style.visibility</p:attrName>
                                        </p:attrNameLst>
                                      </p:cBhvr>
                                      <p:to>
                                        <p:strVal val="visible"/>
                                      </p:to>
                                    </p:set>
                                    <p:animEffect transition="in" filter="box(out)">
                                      <p:cBhvr>
                                        <p:cTn id="7" dur="500"/>
                                        <p:tgtEl>
                                          <p:spTgt spid="108554"/>
                                        </p:tgtEl>
                                      </p:cBhvr>
                                    </p:animEffect>
                                  </p:childTnLst>
                                </p:cTn>
                              </p:par>
                            </p:childTnLst>
                          </p:cTn>
                        </p:par>
                        <p:par>
                          <p:cTn id="8" fill="hold">
                            <p:stCondLst>
                              <p:cond delay="1500"/>
                            </p:stCondLst>
                            <p:childTnLst>
                              <p:par>
                                <p:cTn id="9" presetID="2" presetClass="entr" presetSubtype="8" fill="hold" grpId="0" nodeType="afterEffect">
                                  <p:stCondLst>
                                    <p:cond delay="2000"/>
                                  </p:stCondLst>
                                  <p:childTnLst>
                                    <p:set>
                                      <p:cBhvr>
                                        <p:cTn id="10" dur="1" fill="hold">
                                          <p:stCondLst>
                                            <p:cond delay="0"/>
                                          </p:stCondLst>
                                        </p:cTn>
                                        <p:tgtEl>
                                          <p:spTgt spid="108555">
                                            <p:txEl>
                                              <p:pRg st="0" end="0"/>
                                            </p:txEl>
                                          </p:spTgt>
                                        </p:tgtEl>
                                        <p:attrNameLst>
                                          <p:attrName>style.visibility</p:attrName>
                                        </p:attrNameLst>
                                      </p:cBhvr>
                                      <p:to>
                                        <p:strVal val="visible"/>
                                      </p:to>
                                    </p:set>
                                    <p:anim calcmode="lin" valueType="num">
                                      <p:cBhvr additive="base">
                                        <p:cTn id="11" dur="500" fill="hold"/>
                                        <p:tgtEl>
                                          <p:spTgt spid="1085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0"/>
                                  </p:stCondLst>
                                  <p:childTnLst>
                                    <p:set>
                                      <p:cBhvr>
                                        <p:cTn id="14" dur="1" fill="hold">
                                          <p:stCondLst>
                                            <p:cond delay="0"/>
                                          </p:stCondLst>
                                        </p:cTn>
                                        <p:tgtEl>
                                          <p:spTgt spid="108555">
                                            <p:txEl>
                                              <p:pRg st="1" end="1"/>
                                            </p:txEl>
                                          </p:spTgt>
                                        </p:tgtEl>
                                        <p:attrNameLst>
                                          <p:attrName>style.visibility</p:attrName>
                                        </p:attrNameLst>
                                      </p:cBhvr>
                                      <p:to>
                                        <p:strVal val="visible"/>
                                      </p:to>
                                    </p:set>
                                    <p:anim calcmode="lin" valueType="num">
                                      <p:cBhvr additive="base">
                                        <p:cTn id="15" dur="500" fill="hold"/>
                                        <p:tgtEl>
                                          <p:spTgt spid="108555">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85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0"/>
                                  </p:stCondLst>
                                  <p:childTnLst>
                                    <p:set>
                                      <p:cBhvr>
                                        <p:cTn id="18" dur="1" fill="hold">
                                          <p:stCondLst>
                                            <p:cond delay="0"/>
                                          </p:stCondLst>
                                        </p:cTn>
                                        <p:tgtEl>
                                          <p:spTgt spid="108555">
                                            <p:txEl>
                                              <p:pRg st="2" end="2"/>
                                            </p:txEl>
                                          </p:spTgt>
                                        </p:tgtEl>
                                        <p:attrNameLst>
                                          <p:attrName>style.visibility</p:attrName>
                                        </p:attrNameLst>
                                      </p:cBhvr>
                                      <p:to>
                                        <p:strVal val="visible"/>
                                      </p:to>
                                    </p:set>
                                    <p:anim calcmode="lin" valueType="num">
                                      <p:cBhvr additive="base">
                                        <p:cTn id="19" dur="500" fill="hold"/>
                                        <p:tgtEl>
                                          <p:spTgt spid="108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0"/>
                                  </p:stCondLst>
                                  <p:childTnLst>
                                    <p:set>
                                      <p:cBhvr>
                                        <p:cTn id="22" dur="1" fill="hold">
                                          <p:stCondLst>
                                            <p:cond delay="0"/>
                                          </p:stCondLst>
                                        </p:cTn>
                                        <p:tgtEl>
                                          <p:spTgt spid="108555">
                                            <p:txEl>
                                              <p:pRg st="3" end="3"/>
                                            </p:txEl>
                                          </p:spTgt>
                                        </p:tgtEl>
                                        <p:attrNameLst>
                                          <p:attrName>style.visibility</p:attrName>
                                        </p:attrNameLst>
                                      </p:cBhvr>
                                      <p:to>
                                        <p:strVal val="visible"/>
                                      </p:to>
                                    </p:set>
                                    <p:anim calcmode="lin" valueType="num">
                                      <p:cBhvr additive="base">
                                        <p:cTn id="23" dur="500" fill="hold"/>
                                        <p:tgtEl>
                                          <p:spTgt spid="1085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55">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4000"/>
                            </p:stCondLst>
                            <p:childTnLst>
                              <p:par>
                                <p:cTn id="26" presetID="2" presetClass="entr" presetSubtype="8" fill="hold" grpId="0" nodeType="afterEffect">
                                  <p:stCondLst>
                                    <p:cond delay="2000"/>
                                  </p:stCondLst>
                                  <p:childTnLst>
                                    <p:set>
                                      <p:cBhvr>
                                        <p:cTn id="27" dur="1" fill="hold">
                                          <p:stCondLst>
                                            <p:cond delay="0"/>
                                          </p:stCondLst>
                                        </p:cTn>
                                        <p:tgtEl>
                                          <p:spTgt spid="108555">
                                            <p:txEl>
                                              <p:pRg st="4" end="4"/>
                                            </p:txEl>
                                          </p:spTgt>
                                        </p:tgtEl>
                                        <p:attrNameLst>
                                          <p:attrName>style.visibility</p:attrName>
                                        </p:attrNameLst>
                                      </p:cBhvr>
                                      <p:to>
                                        <p:strVal val="visible"/>
                                      </p:to>
                                    </p:set>
                                    <p:anim calcmode="lin" valueType="num">
                                      <p:cBhvr additive="base">
                                        <p:cTn id="28" dur="500" fill="hold"/>
                                        <p:tgtEl>
                                          <p:spTgt spid="10855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8555">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0"/>
                                  </p:stCondLst>
                                  <p:childTnLst>
                                    <p:set>
                                      <p:cBhvr>
                                        <p:cTn id="31" dur="1" fill="hold">
                                          <p:stCondLst>
                                            <p:cond delay="0"/>
                                          </p:stCondLst>
                                        </p:cTn>
                                        <p:tgtEl>
                                          <p:spTgt spid="108555">
                                            <p:txEl>
                                              <p:pRg st="5" end="5"/>
                                            </p:txEl>
                                          </p:spTgt>
                                        </p:tgtEl>
                                        <p:attrNameLst>
                                          <p:attrName>style.visibility</p:attrName>
                                        </p:attrNameLst>
                                      </p:cBhvr>
                                      <p:to>
                                        <p:strVal val="visible"/>
                                      </p:to>
                                    </p:set>
                                    <p:anim calcmode="lin" valueType="num">
                                      <p:cBhvr additive="base">
                                        <p:cTn id="32" dur="500" fill="hold"/>
                                        <p:tgtEl>
                                          <p:spTgt spid="10855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8555">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2000"/>
                                  </p:stCondLst>
                                  <p:childTnLst>
                                    <p:set>
                                      <p:cBhvr>
                                        <p:cTn id="35" dur="1" fill="hold">
                                          <p:stCondLst>
                                            <p:cond delay="0"/>
                                          </p:stCondLst>
                                        </p:cTn>
                                        <p:tgtEl>
                                          <p:spTgt spid="108555">
                                            <p:txEl>
                                              <p:pRg st="6" end="6"/>
                                            </p:txEl>
                                          </p:spTgt>
                                        </p:tgtEl>
                                        <p:attrNameLst>
                                          <p:attrName>style.visibility</p:attrName>
                                        </p:attrNameLst>
                                      </p:cBhvr>
                                      <p:to>
                                        <p:strVal val="visible"/>
                                      </p:to>
                                    </p:set>
                                    <p:anim calcmode="lin" valueType="num">
                                      <p:cBhvr additive="base">
                                        <p:cTn id="36" dur="500" fill="hold"/>
                                        <p:tgtEl>
                                          <p:spTgt spid="108555">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08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animBg="1"/>
      <p:bldP spid="108555" grpId="0" build="p" autoUpdateAnimBg="0" advAuto="2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9" name="Rectangle 7"/>
          <p:cNvSpPr>
            <a:spLocks noChangeArrowheads="1"/>
          </p:cNvSpPr>
          <p:nvPr/>
        </p:nvSpPr>
        <p:spPr bwMode="auto">
          <a:xfrm>
            <a:off x="342900" y="1495425"/>
            <a:ext cx="8458200" cy="4752975"/>
          </a:xfrm>
          <a:prstGeom prst="rect">
            <a:avLst/>
          </a:prstGeom>
          <a:solidFill>
            <a:srgbClr val="990033">
              <a:alpha val="50000"/>
            </a:srgbClr>
          </a:solidFill>
          <a:ln w="9525">
            <a:solidFill>
              <a:schemeClr val="tx1"/>
            </a:solidFill>
            <a:miter lim="800000"/>
            <a:headEnd/>
            <a:tailEnd/>
          </a:ln>
          <a:effectLst/>
        </p:spPr>
        <p:txBody>
          <a:bodyPr wrap="none" anchor="ctr"/>
          <a:lstStyle/>
          <a:p>
            <a:endParaRPr lang="es-ES"/>
          </a:p>
        </p:txBody>
      </p:sp>
      <p:sp>
        <p:nvSpPr>
          <p:cNvPr id="110600" name="Text Box 8"/>
          <p:cNvSpPr txBox="1">
            <a:spLocks noChangeArrowheads="1"/>
          </p:cNvSpPr>
          <p:nvPr/>
        </p:nvSpPr>
        <p:spPr bwMode="auto">
          <a:xfrm>
            <a:off x="647700" y="1676400"/>
            <a:ext cx="8077200" cy="4493538"/>
          </a:xfrm>
          <a:prstGeom prst="rect">
            <a:avLst/>
          </a:prstGeom>
          <a:noFill/>
          <a:ln w="9525">
            <a:noFill/>
            <a:miter lim="800000"/>
            <a:headEnd/>
            <a:tailEnd/>
          </a:ln>
          <a:effectLst/>
        </p:spPr>
        <p:txBody>
          <a:bodyPr>
            <a:spAutoFit/>
          </a:bodyPr>
          <a:lstStyle/>
          <a:p>
            <a:pPr>
              <a:spcBef>
                <a:spcPct val="50000"/>
              </a:spcBef>
            </a:pPr>
            <a:r>
              <a:rPr lang="es-ES_tradnl" sz="2200" b="1" dirty="0">
                <a:latin typeface="Verdana" pitchFamily="34" charset="0"/>
              </a:rPr>
              <a:t>REPRESENTA: </a:t>
            </a:r>
          </a:p>
          <a:p>
            <a:pPr>
              <a:spcBef>
                <a:spcPct val="50000"/>
              </a:spcBef>
              <a:buFontTx/>
              <a:buChar char="•"/>
            </a:pPr>
            <a:r>
              <a:rPr lang="es-ES_tradnl" sz="2200" b="1" dirty="0">
                <a:latin typeface="Verdana" pitchFamily="34" charset="0"/>
              </a:rPr>
              <a:t> Vinculada a la participación relativa en el mercado, la rentabilidad del negocio (capacidad de obtener beneficios).</a:t>
            </a:r>
          </a:p>
          <a:p>
            <a:pPr>
              <a:spcBef>
                <a:spcPct val="50000"/>
              </a:spcBef>
              <a:buFontTx/>
              <a:buChar char="•"/>
            </a:pPr>
            <a:r>
              <a:rPr lang="es-ES_tradnl" sz="2200" b="1" dirty="0">
                <a:latin typeface="Verdana" pitchFamily="34" charset="0"/>
              </a:rPr>
              <a:t> Vinculada al ratio de crecimiento, las necesidades de inversión y la fase del ciclo de vida en que se encuentra.</a:t>
            </a:r>
          </a:p>
          <a:p>
            <a:pPr>
              <a:spcBef>
                <a:spcPct val="50000"/>
              </a:spcBef>
              <a:buFontTx/>
              <a:buChar char="•"/>
            </a:pPr>
            <a:r>
              <a:rPr lang="es-ES_tradnl" sz="2200" b="1" dirty="0">
                <a:latin typeface="Verdana" pitchFamily="34" charset="0"/>
              </a:rPr>
              <a:t> A diferencia de otras matrices, beneficios y necesidades de inversión, el flujo neto de fondos o </a:t>
            </a:r>
            <a:r>
              <a:rPr lang="es-ES_tradnl" sz="2200" b="1" i="1" dirty="0">
                <a:latin typeface="Verdana" pitchFamily="34" charset="0"/>
              </a:rPr>
              <a:t>cash-flow</a:t>
            </a:r>
            <a:r>
              <a:rPr lang="es-ES_tradnl" sz="2200" b="1" dirty="0">
                <a:latin typeface="Verdana" pitchFamily="34" charset="0"/>
              </a:rPr>
              <a:t>.</a:t>
            </a:r>
          </a:p>
          <a:p>
            <a:pPr>
              <a:spcBef>
                <a:spcPct val="50000"/>
              </a:spcBef>
              <a:buFontTx/>
              <a:buChar char="•"/>
            </a:pPr>
            <a:r>
              <a:rPr lang="es-ES_tradnl" sz="2200" b="1" dirty="0">
                <a:latin typeface="Verdana" pitchFamily="34" charset="0"/>
              </a:rPr>
              <a:t> El tamaño de los negocios.</a:t>
            </a:r>
          </a:p>
        </p:txBody>
      </p:sp>
      <p:sp>
        <p:nvSpPr>
          <p:cNvPr id="110602" name="WordArt 10"/>
          <p:cNvSpPr>
            <a:spLocks noChangeArrowheads="1" noChangeShapeType="1" noTextEdit="1"/>
          </p:cNvSpPr>
          <p:nvPr/>
        </p:nvSpPr>
        <p:spPr bwMode="auto">
          <a:xfrm>
            <a:off x="304800" y="6096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10599"/>
                                        </p:tgtEl>
                                        <p:attrNameLst>
                                          <p:attrName>style.visibility</p:attrName>
                                        </p:attrNameLst>
                                      </p:cBhvr>
                                      <p:to>
                                        <p:strVal val="visible"/>
                                      </p:to>
                                    </p:set>
                                    <p:animEffect transition="in" filter="box(out)">
                                      <p:cBhvr>
                                        <p:cTn id="7" dur="500"/>
                                        <p:tgtEl>
                                          <p:spTgt spid="110599"/>
                                        </p:tgtEl>
                                      </p:cBhvr>
                                    </p:animEffect>
                                  </p:childTnLst>
                                </p:cTn>
                              </p:par>
                            </p:childTnLst>
                          </p:cTn>
                        </p:par>
                        <p:par>
                          <p:cTn id="8" fill="hold">
                            <p:stCondLst>
                              <p:cond delay="1500"/>
                            </p:stCondLst>
                            <p:childTnLst>
                              <p:par>
                                <p:cTn id="9" presetID="2" presetClass="entr" presetSubtype="8" fill="hold" grpId="0" nodeType="afterEffect">
                                  <p:stCondLst>
                                    <p:cond delay="2000"/>
                                  </p:stCondLst>
                                  <p:childTnLst>
                                    <p:set>
                                      <p:cBhvr>
                                        <p:cTn id="10" dur="1" fill="hold">
                                          <p:stCondLst>
                                            <p:cond delay="0"/>
                                          </p:stCondLst>
                                        </p:cTn>
                                        <p:tgtEl>
                                          <p:spTgt spid="110600">
                                            <p:txEl>
                                              <p:pRg st="0" end="0"/>
                                            </p:txEl>
                                          </p:spTgt>
                                        </p:tgtEl>
                                        <p:attrNameLst>
                                          <p:attrName>style.visibility</p:attrName>
                                        </p:attrNameLst>
                                      </p:cBhvr>
                                      <p:to>
                                        <p:strVal val="visible"/>
                                      </p:to>
                                    </p:set>
                                    <p:anim calcmode="lin" valueType="num">
                                      <p:cBhvr additive="base">
                                        <p:cTn id="11" dur="500" fill="hold"/>
                                        <p:tgtEl>
                                          <p:spTgt spid="11060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60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grpId="0" nodeType="afterEffect">
                                  <p:stCondLst>
                                    <p:cond delay="2000"/>
                                  </p:stCondLst>
                                  <p:childTnLst>
                                    <p:set>
                                      <p:cBhvr>
                                        <p:cTn id="15" dur="1" fill="hold">
                                          <p:stCondLst>
                                            <p:cond delay="0"/>
                                          </p:stCondLst>
                                        </p:cTn>
                                        <p:tgtEl>
                                          <p:spTgt spid="110600">
                                            <p:txEl>
                                              <p:pRg st="1" end="1"/>
                                            </p:txEl>
                                          </p:spTgt>
                                        </p:tgtEl>
                                        <p:attrNameLst>
                                          <p:attrName>style.visibility</p:attrName>
                                        </p:attrNameLst>
                                      </p:cBhvr>
                                      <p:to>
                                        <p:strVal val="visible"/>
                                      </p:to>
                                    </p:set>
                                    <p:anim calcmode="lin" valueType="num">
                                      <p:cBhvr additive="base">
                                        <p:cTn id="16" dur="500" fill="hold"/>
                                        <p:tgtEl>
                                          <p:spTgt spid="110600">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0600">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6500"/>
                            </p:stCondLst>
                            <p:childTnLst>
                              <p:par>
                                <p:cTn id="19" presetID="2" presetClass="entr" presetSubtype="8" fill="hold" grpId="0" nodeType="afterEffect">
                                  <p:stCondLst>
                                    <p:cond delay="2000"/>
                                  </p:stCondLst>
                                  <p:childTnLst>
                                    <p:set>
                                      <p:cBhvr>
                                        <p:cTn id="20" dur="1" fill="hold">
                                          <p:stCondLst>
                                            <p:cond delay="0"/>
                                          </p:stCondLst>
                                        </p:cTn>
                                        <p:tgtEl>
                                          <p:spTgt spid="110600">
                                            <p:txEl>
                                              <p:pRg st="2" end="2"/>
                                            </p:txEl>
                                          </p:spTgt>
                                        </p:tgtEl>
                                        <p:attrNameLst>
                                          <p:attrName>style.visibility</p:attrName>
                                        </p:attrNameLst>
                                      </p:cBhvr>
                                      <p:to>
                                        <p:strVal val="visible"/>
                                      </p:to>
                                    </p:set>
                                    <p:anim calcmode="lin" valueType="num">
                                      <p:cBhvr additive="base">
                                        <p:cTn id="21" dur="500" fill="hold"/>
                                        <p:tgtEl>
                                          <p:spTgt spid="110600">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0600">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9000"/>
                            </p:stCondLst>
                            <p:childTnLst>
                              <p:par>
                                <p:cTn id="24" presetID="2" presetClass="entr" presetSubtype="8" fill="hold" grpId="0" nodeType="afterEffect">
                                  <p:stCondLst>
                                    <p:cond delay="2000"/>
                                  </p:stCondLst>
                                  <p:childTnLst>
                                    <p:set>
                                      <p:cBhvr>
                                        <p:cTn id="25" dur="1" fill="hold">
                                          <p:stCondLst>
                                            <p:cond delay="0"/>
                                          </p:stCondLst>
                                        </p:cTn>
                                        <p:tgtEl>
                                          <p:spTgt spid="110600">
                                            <p:txEl>
                                              <p:pRg st="3" end="3"/>
                                            </p:txEl>
                                          </p:spTgt>
                                        </p:tgtEl>
                                        <p:attrNameLst>
                                          <p:attrName>style.visibility</p:attrName>
                                        </p:attrNameLst>
                                      </p:cBhvr>
                                      <p:to>
                                        <p:strVal val="visible"/>
                                      </p:to>
                                    </p:set>
                                    <p:anim calcmode="lin" valueType="num">
                                      <p:cBhvr additive="base">
                                        <p:cTn id="26" dur="500" fill="hold"/>
                                        <p:tgtEl>
                                          <p:spTgt spid="110600">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10600">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1500"/>
                            </p:stCondLst>
                            <p:childTnLst>
                              <p:par>
                                <p:cTn id="29" presetID="2" presetClass="entr" presetSubtype="8" fill="hold" grpId="0" nodeType="afterEffect">
                                  <p:stCondLst>
                                    <p:cond delay="2000"/>
                                  </p:stCondLst>
                                  <p:childTnLst>
                                    <p:set>
                                      <p:cBhvr>
                                        <p:cTn id="30" dur="1" fill="hold">
                                          <p:stCondLst>
                                            <p:cond delay="0"/>
                                          </p:stCondLst>
                                        </p:cTn>
                                        <p:tgtEl>
                                          <p:spTgt spid="110600">
                                            <p:txEl>
                                              <p:pRg st="4" end="4"/>
                                            </p:txEl>
                                          </p:spTgt>
                                        </p:tgtEl>
                                        <p:attrNameLst>
                                          <p:attrName>style.visibility</p:attrName>
                                        </p:attrNameLst>
                                      </p:cBhvr>
                                      <p:to>
                                        <p:strVal val="visible"/>
                                      </p:to>
                                    </p:set>
                                    <p:anim calcmode="lin" valueType="num">
                                      <p:cBhvr additive="base">
                                        <p:cTn id="31" dur="500" fill="hold"/>
                                        <p:tgtEl>
                                          <p:spTgt spid="11060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6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nimBg="1"/>
      <p:bldP spid="110600" grpId="0" build="p" autoUpdateAnimBg="0" advAuto="2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9" name="WordArt 13"/>
          <p:cNvSpPr>
            <a:spLocks noChangeArrowheads="1" noChangeShapeType="1" noTextEdit="1"/>
          </p:cNvSpPr>
          <p:nvPr/>
        </p:nvSpPr>
        <p:spPr bwMode="auto">
          <a:xfrm>
            <a:off x="304800" y="404813"/>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sp>
        <p:nvSpPr>
          <p:cNvPr id="111630" name="Rectangle 14"/>
          <p:cNvSpPr>
            <a:spLocks noChangeArrowheads="1"/>
          </p:cNvSpPr>
          <p:nvPr/>
        </p:nvSpPr>
        <p:spPr bwMode="auto">
          <a:xfrm>
            <a:off x="1524000" y="1876425"/>
            <a:ext cx="7277100" cy="4752975"/>
          </a:xfrm>
          <a:prstGeom prst="rect">
            <a:avLst/>
          </a:prstGeom>
          <a:solidFill>
            <a:srgbClr val="990033">
              <a:alpha val="50000"/>
            </a:srgbClr>
          </a:solidFill>
          <a:ln w="9525">
            <a:solidFill>
              <a:schemeClr val="tx1"/>
            </a:solidFill>
            <a:miter lim="800000"/>
            <a:headEnd/>
            <a:tailEnd/>
          </a:ln>
          <a:effectLst/>
        </p:spPr>
        <p:txBody>
          <a:bodyPr wrap="none" anchor="ctr"/>
          <a:lstStyle/>
          <a:p>
            <a:endParaRPr lang="es-ES"/>
          </a:p>
        </p:txBody>
      </p:sp>
      <p:sp>
        <p:nvSpPr>
          <p:cNvPr id="111631" name="Line 15"/>
          <p:cNvSpPr>
            <a:spLocks noChangeShapeType="1"/>
          </p:cNvSpPr>
          <p:nvPr/>
        </p:nvSpPr>
        <p:spPr bwMode="auto">
          <a:xfrm>
            <a:off x="5181600" y="1905000"/>
            <a:ext cx="0" cy="4724400"/>
          </a:xfrm>
          <a:prstGeom prst="line">
            <a:avLst/>
          </a:prstGeom>
          <a:noFill/>
          <a:ln w="9525">
            <a:solidFill>
              <a:schemeClr val="tx1"/>
            </a:solidFill>
            <a:round/>
            <a:headEnd/>
            <a:tailEnd/>
          </a:ln>
          <a:effectLst/>
        </p:spPr>
        <p:txBody>
          <a:bodyPr>
            <a:spAutoFit/>
          </a:bodyPr>
          <a:lstStyle/>
          <a:p>
            <a:endParaRPr lang="es-ES"/>
          </a:p>
        </p:txBody>
      </p:sp>
      <p:sp>
        <p:nvSpPr>
          <p:cNvPr id="111632" name="Line 16"/>
          <p:cNvSpPr>
            <a:spLocks noChangeShapeType="1"/>
          </p:cNvSpPr>
          <p:nvPr/>
        </p:nvSpPr>
        <p:spPr bwMode="auto">
          <a:xfrm>
            <a:off x="1524000" y="4267200"/>
            <a:ext cx="7315200" cy="0"/>
          </a:xfrm>
          <a:prstGeom prst="line">
            <a:avLst/>
          </a:prstGeom>
          <a:noFill/>
          <a:ln w="9525">
            <a:solidFill>
              <a:schemeClr val="tx1"/>
            </a:solidFill>
            <a:round/>
            <a:headEnd/>
            <a:tailEnd/>
          </a:ln>
          <a:effectLst/>
        </p:spPr>
        <p:txBody>
          <a:bodyPr>
            <a:spAutoFit/>
          </a:bodyPr>
          <a:lstStyle/>
          <a:p>
            <a:endParaRPr lang="es-ES"/>
          </a:p>
        </p:txBody>
      </p:sp>
      <p:pic>
        <p:nvPicPr>
          <p:cNvPr id="111633" name="Picture 17" descr="DD01352_"/>
          <p:cNvPicPr>
            <a:picLocks noChangeAspect="1" noChangeArrowheads="1"/>
          </p:cNvPicPr>
          <p:nvPr/>
        </p:nvPicPr>
        <p:blipFill>
          <a:blip r:embed="rId2" cstate="print"/>
          <a:srcRect/>
          <a:stretch>
            <a:fillRect/>
          </a:stretch>
        </p:blipFill>
        <p:spPr bwMode="auto">
          <a:xfrm>
            <a:off x="2209800" y="1905000"/>
            <a:ext cx="2466975" cy="2376488"/>
          </a:xfrm>
          <a:prstGeom prst="rect">
            <a:avLst/>
          </a:prstGeom>
          <a:noFill/>
        </p:spPr>
      </p:pic>
      <p:pic>
        <p:nvPicPr>
          <p:cNvPr id="111634" name="Picture 18" descr="BD00028_"/>
          <p:cNvPicPr>
            <a:picLocks noChangeAspect="1" noChangeArrowheads="1"/>
          </p:cNvPicPr>
          <p:nvPr/>
        </p:nvPicPr>
        <p:blipFill>
          <a:blip r:embed="rId3" cstate="print"/>
          <a:srcRect/>
          <a:stretch>
            <a:fillRect/>
          </a:stretch>
        </p:blipFill>
        <p:spPr bwMode="auto">
          <a:xfrm>
            <a:off x="5867400" y="1981200"/>
            <a:ext cx="2108200" cy="2065338"/>
          </a:xfrm>
          <a:prstGeom prst="rect">
            <a:avLst/>
          </a:prstGeom>
          <a:noFill/>
        </p:spPr>
      </p:pic>
      <p:sp>
        <p:nvSpPr>
          <p:cNvPr id="111635" name="Text Box 19"/>
          <p:cNvSpPr txBox="1">
            <a:spLocks noChangeArrowheads="1"/>
          </p:cNvSpPr>
          <p:nvPr/>
        </p:nvSpPr>
        <p:spPr bwMode="auto">
          <a:xfrm>
            <a:off x="2195513" y="1341438"/>
            <a:ext cx="2232025" cy="457200"/>
          </a:xfrm>
          <a:prstGeom prst="rect">
            <a:avLst/>
          </a:prstGeom>
          <a:noFill/>
          <a:ln w="9525">
            <a:noFill/>
            <a:miter lim="800000"/>
            <a:headEnd/>
            <a:tailEnd/>
          </a:ln>
          <a:effectLst/>
        </p:spPr>
        <p:txBody>
          <a:bodyPr>
            <a:spAutoFit/>
          </a:bodyPr>
          <a:lstStyle/>
          <a:p>
            <a:pPr algn="ctr">
              <a:spcBef>
                <a:spcPct val="50000"/>
              </a:spcBef>
            </a:pPr>
            <a:r>
              <a:rPr lang="es-ES" sz="2400" b="1">
                <a:latin typeface="Times New Roman" pitchFamily="18" charset="0"/>
              </a:rPr>
              <a:t>Alta</a:t>
            </a:r>
          </a:p>
        </p:txBody>
      </p:sp>
      <p:sp>
        <p:nvSpPr>
          <p:cNvPr id="111636" name="Text Box 20"/>
          <p:cNvSpPr txBox="1">
            <a:spLocks noChangeArrowheads="1"/>
          </p:cNvSpPr>
          <p:nvPr/>
        </p:nvSpPr>
        <p:spPr bwMode="auto">
          <a:xfrm>
            <a:off x="34925" y="2846388"/>
            <a:ext cx="2232025" cy="457200"/>
          </a:xfrm>
          <a:prstGeom prst="rect">
            <a:avLst/>
          </a:prstGeom>
          <a:noFill/>
          <a:ln w="9525">
            <a:noFill/>
            <a:miter lim="800000"/>
            <a:headEnd/>
            <a:tailEnd/>
          </a:ln>
          <a:effectLst/>
        </p:spPr>
        <p:txBody>
          <a:bodyPr>
            <a:spAutoFit/>
          </a:bodyPr>
          <a:lstStyle/>
          <a:p>
            <a:pPr algn="ctr">
              <a:spcBef>
                <a:spcPct val="50000"/>
              </a:spcBef>
            </a:pPr>
            <a:r>
              <a:rPr lang="es-ES" sz="2400" b="1">
                <a:latin typeface="Times New Roman" pitchFamily="18" charset="0"/>
              </a:rPr>
              <a:t>Alto</a:t>
            </a:r>
          </a:p>
        </p:txBody>
      </p:sp>
      <p:sp>
        <p:nvSpPr>
          <p:cNvPr id="111637" name="Text Box 21"/>
          <p:cNvSpPr txBox="1">
            <a:spLocks noChangeArrowheads="1"/>
          </p:cNvSpPr>
          <p:nvPr/>
        </p:nvSpPr>
        <p:spPr bwMode="auto">
          <a:xfrm>
            <a:off x="5795963" y="1341438"/>
            <a:ext cx="2232025" cy="457200"/>
          </a:xfrm>
          <a:prstGeom prst="rect">
            <a:avLst/>
          </a:prstGeom>
          <a:noFill/>
          <a:ln w="9525">
            <a:noFill/>
            <a:miter lim="800000"/>
            <a:headEnd/>
            <a:tailEnd/>
          </a:ln>
          <a:effectLst/>
        </p:spPr>
        <p:txBody>
          <a:bodyPr>
            <a:spAutoFit/>
          </a:bodyPr>
          <a:lstStyle/>
          <a:p>
            <a:pPr algn="ctr">
              <a:spcBef>
                <a:spcPct val="50000"/>
              </a:spcBef>
            </a:pPr>
            <a:r>
              <a:rPr lang="es-ES" sz="2400" b="1">
                <a:latin typeface="Times New Roman" pitchFamily="18" charset="0"/>
              </a:rPr>
              <a:t>Baja</a:t>
            </a:r>
          </a:p>
        </p:txBody>
      </p:sp>
      <p:sp>
        <p:nvSpPr>
          <p:cNvPr id="111638" name="Text Box 22"/>
          <p:cNvSpPr txBox="1">
            <a:spLocks noChangeArrowheads="1"/>
          </p:cNvSpPr>
          <p:nvPr/>
        </p:nvSpPr>
        <p:spPr bwMode="auto">
          <a:xfrm>
            <a:off x="34925" y="5348288"/>
            <a:ext cx="2232025" cy="457200"/>
          </a:xfrm>
          <a:prstGeom prst="rect">
            <a:avLst/>
          </a:prstGeom>
          <a:noFill/>
          <a:ln w="9525">
            <a:noFill/>
            <a:miter lim="800000"/>
            <a:headEnd/>
            <a:tailEnd/>
          </a:ln>
          <a:effectLst/>
        </p:spPr>
        <p:txBody>
          <a:bodyPr>
            <a:spAutoFit/>
          </a:bodyPr>
          <a:lstStyle/>
          <a:p>
            <a:pPr algn="ctr">
              <a:spcBef>
                <a:spcPct val="50000"/>
              </a:spcBef>
            </a:pPr>
            <a:r>
              <a:rPr lang="es-ES" sz="2400" b="1">
                <a:latin typeface="Times New Roman" pitchFamily="18" charset="0"/>
              </a:rPr>
              <a:t>Bajo</a:t>
            </a:r>
          </a:p>
        </p:txBody>
      </p:sp>
      <p:sp>
        <p:nvSpPr>
          <p:cNvPr id="111639" name="Text Box 23"/>
          <p:cNvSpPr txBox="1">
            <a:spLocks noChangeArrowheads="1"/>
          </p:cNvSpPr>
          <p:nvPr/>
        </p:nvSpPr>
        <p:spPr bwMode="auto">
          <a:xfrm>
            <a:off x="3852863" y="1125538"/>
            <a:ext cx="2232025" cy="457200"/>
          </a:xfrm>
          <a:prstGeom prst="rect">
            <a:avLst/>
          </a:prstGeom>
          <a:solidFill>
            <a:schemeClr val="bg1"/>
          </a:solidFill>
          <a:ln w="9525">
            <a:noFill/>
            <a:miter lim="800000"/>
            <a:headEnd/>
            <a:tailEnd/>
          </a:ln>
          <a:effectLst/>
        </p:spPr>
        <p:txBody>
          <a:bodyPr>
            <a:spAutoFit/>
          </a:bodyPr>
          <a:lstStyle/>
          <a:p>
            <a:pPr algn="ctr">
              <a:spcBef>
                <a:spcPct val="50000"/>
              </a:spcBef>
            </a:pPr>
            <a:r>
              <a:rPr lang="es-ES" sz="2400" b="1">
                <a:latin typeface="Times New Roman" pitchFamily="18" charset="0"/>
              </a:rPr>
              <a:t>Participación</a:t>
            </a:r>
          </a:p>
        </p:txBody>
      </p:sp>
      <p:sp>
        <p:nvSpPr>
          <p:cNvPr id="111640" name="Text Box 24"/>
          <p:cNvSpPr txBox="1">
            <a:spLocks noChangeArrowheads="1"/>
          </p:cNvSpPr>
          <p:nvPr/>
        </p:nvSpPr>
        <p:spPr bwMode="auto">
          <a:xfrm>
            <a:off x="36513" y="4051300"/>
            <a:ext cx="2232025" cy="457200"/>
          </a:xfrm>
          <a:prstGeom prst="rect">
            <a:avLst/>
          </a:prstGeom>
          <a:solidFill>
            <a:schemeClr val="bg1"/>
          </a:solidFill>
          <a:ln w="9525">
            <a:noFill/>
            <a:miter lim="800000"/>
            <a:headEnd/>
            <a:tailEnd/>
          </a:ln>
          <a:effectLst/>
        </p:spPr>
        <p:txBody>
          <a:bodyPr>
            <a:spAutoFit/>
          </a:bodyPr>
          <a:lstStyle/>
          <a:p>
            <a:pPr algn="ctr">
              <a:spcBef>
                <a:spcPct val="50000"/>
              </a:spcBef>
            </a:pPr>
            <a:r>
              <a:rPr lang="es-ES" sz="2400" b="1">
                <a:latin typeface="Times New Roman" pitchFamily="18" charset="0"/>
              </a:rPr>
              <a:t>Crecimiento</a:t>
            </a:r>
          </a:p>
        </p:txBody>
      </p:sp>
      <p:pic>
        <p:nvPicPr>
          <p:cNvPr id="111641" name="Picture 25" descr="j0283802"/>
          <p:cNvPicPr>
            <a:picLocks noChangeAspect="1" noChangeArrowheads="1" noCrop="1"/>
          </p:cNvPicPr>
          <p:nvPr/>
        </p:nvPicPr>
        <p:blipFill>
          <a:blip r:embed="rId4" cstate="print"/>
          <a:srcRect/>
          <a:stretch>
            <a:fillRect/>
          </a:stretch>
        </p:blipFill>
        <p:spPr bwMode="auto">
          <a:xfrm>
            <a:off x="5795963" y="4429125"/>
            <a:ext cx="2268537" cy="2168525"/>
          </a:xfrm>
          <a:prstGeom prst="rect">
            <a:avLst/>
          </a:prstGeom>
          <a:noFill/>
        </p:spPr>
      </p:pic>
      <p:pic>
        <p:nvPicPr>
          <p:cNvPr id="111643" name="Picture 27" descr="j0149627"/>
          <p:cNvPicPr>
            <a:picLocks noChangeAspect="1" noChangeArrowheads="1"/>
          </p:cNvPicPr>
          <p:nvPr/>
        </p:nvPicPr>
        <p:blipFill>
          <a:blip r:embed="rId5" cstate="print"/>
          <a:srcRect/>
          <a:stretch>
            <a:fillRect/>
          </a:stretch>
        </p:blipFill>
        <p:spPr bwMode="auto">
          <a:xfrm>
            <a:off x="2124075" y="4508500"/>
            <a:ext cx="2533650" cy="18002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11630"/>
                                        </p:tgtEl>
                                        <p:attrNameLst>
                                          <p:attrName>style.visibility</p:attrName>
                                        </p:attrNameLst>
                                      </p:cBhvr>
                                      <p:to>
                                        <p:strVal val="visible"/>
                                      </p:to>
                                    </p:set>
                                    <p:animEffect transition="in" filter="box(out)">
                                      <p:cBhvr>
                                        <p:cTn id="7" dur="500"/>
                                        <p:tgtEl>
                                          <p:spTgt spid="111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620688"/>
            <a:ext cx="8496944" cy="1477328"/>
          </a:xfrm>
          <a:prstGeom prst="rect">
            <a:avLst/>
          </a:prstGeom>
        </p:spPr>
        <p:txBody>
          <a:bodyPr wrap="square">
            <a:spAutoFit/>
          </a:bodyPr>
          <a:lstStyle/>
          <a:p>
            <a:r>
              <a:rPr lang="es-CO" b="1" dirty="0"/>
              <a:t>Negocios Estrellas</a:t>
            </a:r>
            <a:br>
              <a:rPr lang="es-CO" dirty="0"/>
            </a:br>
            <a:r>
              <a:rPr lang="es-CO" dirty="0"/>
              <a:t>Son aquellos negocios que tienen una alta participación en el mercado con una alta tasa de crecimiento del mismo. Son negocios generadores de rentabilidad pero que requieren constantes inversiones lo que hace que tengan un flujo de fondos nulo o negativo generalmente.</a:t>
            </a:r>
          </a:p>
        </p:txBody>
      </p:sp>
      <p:sp>
        <p:nvSpPr>
          <p:cNvPr id="3" name="2 Rectángulo"/>
          <p:cNvSpPr/>
          <p:nvPr/>
        </p:nvSpPr>
        <p:spPr>
          <a:xfrm>
            <a:off x="251520" y="2924944"/>
            <a:ext cx="8568952" cy="1200329"/>
          </a:xfrm>
          <a:prstGeom prst="rect">
            <a:avLst/>
          </a:prstGeom>
        </p:spPr>
        <p:txBody>
          <a:bodyPr wrap="square">
            <a:spAutoFit/>
          </a:bodyPr>
          <a:lstStyle/>
          <a:p>
            <a:r>
              <a:rPr lang="es-CO" b="1" dirty="0"/>
              <a:t>Negocios Vacas</a:t>
            </a:r>
            <a:br>
              <a:rPr lang="es-CO" dirty="0"/>
            </a:br>
            <a:r>
              <a:rPr lang="es-CO" dirty="0"/>
              <a:t>Son aquellos negocios que tienen una alta participación en el mercado, pero el mercado tiene una baja tasa de crecimiento. Es este estado, los negocios son generadores de ingresos, lo que implica una importante rentabilidad y con bajas inversiones.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692696"/>
            <a:ext cx="8640960" cy="1200329"/>
          </a:xfrm>
          <a:prstGeom prst="rect">
            <a:avLst/>
          </a:prstGeom>
        </p:spPr>
        <p:txBody>
          <a:bodyPr wrap="square">
            <a:spAutoFit/>
          </a:bodyPr>
          <a:lstStyle/>
          <a:p>
            <a:r>
              <a:rPr lang="es-CO" b="1" dirty="0"/>
              <a:t>Negocios Signos de Interrogación</a:t>
            </a:r>
            <a:br>
              <a:rPr lang="es-CO" dirty="0"/>
            </a:br>
            <a:r>
              <a:rPr lang="es-CO" dirty="0"/>
              <a:t>Estos negocios tienen una baja participación en el mercado y el mercado a su vez tiene una alta tasa de crecimiento. Son negocios que no se conoce exactamente qué pasará con ellos. Requieren de constantes inversiones, las cuales se desconoce si serán rentables o no.</a:t>
            </a:r>
          </a:p>
        </p:txBody>
      </p:sp>
      <p:sp>
        <p:nvSpPr>
          <p:cNvPr id="3" name="2 Rectángulo"/>
          <p:cNvSpPr/>
          <p:nvPr/>
        </p:nvSpPr>
        <p:spPr>
          <a:xfrm>
            <a:off x="323528" y="2852936"/>
            <a:ext cx="8496944" cy="1200329"/>
          </a:xfrm>
          <a:prstGeom prst="rect">
            <a:avLst/>
          </a:prstGeom>
        </p:spPr>
        <p:txBody>
          <a:bodyPr wrap="square">
            <a:spAutoFit/>
          </a:bodyPr>
          <a:lstStyle/>
          <a:p>
            <a:r>
              <a:rPr lang="es-CO" b="1" dirty="0"/>
              <a:t>Negocios Perros</a:t>
            </a:r>
            <a:br>
              <a:rPr lang="es-CO" dirty="0"/>
            </a:br>
            <a:r>
              <a:rPr lang="es-CO" dirty="0"/>
              <a:t>Se combina una baja participación del mercado por parte de la empresa, con un mercado estancado o pleno decrecimiento. Son productos en su última etapa del ciclo de vida generalmente. En algunos casos puede ser rentable participar en este estado</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1027"/>
          <p:cNvSpPr>
            <a:spLocks noChangeArrowheads="1"/>
          </p:cNvSpPr>
          <p:nvPr/>
        </p:nvSpPr>
        <p:spPr bwMode="auto">
          <a:xfrm>
            <a:off x="342900" y="1627188"/>
            <a:ext cx="8458200" cy="5230812"/>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s-ES"/>
          </a:p>
        </p:txBody>
      </p:sp>
      <p:sp>
        <p:nvSpPr>
          <p:cNvPr id="120836" name="Text Box 1028"/>
          <p:cNvSpPr txBox="1">
            <a:spLocks noChangeArrowheads="1"/>
          </p:cNvSpPr>
          <p:nvPr/>
        </p:nvSpPr>
        <p:spPr bwMode="auto">
          <a:xfrm>
            <a:off x="647700" y="1700213"/>
            <a:ext cx="8077200" cy="4786312"/>
          </a:xfrm>
          <a:prstGeom prst="rect">
            <a:avLst/>
          </a:prstGeom>
          <a:noFill/>
          <a:ln w="9525">
            <a:noFill/>
            <a:miter lim="800000"/>
            <a:headEnd/>
            <a:tailEnd/>
          </a:ln>
          <a:effectLst/>
        </p:spPr>
        <p:txBody>
          <a:bodyPr>
            <a:spAutoFit/>
          </a:bodyPr>
          <a:lstStyle/>
          <a:p>
            <a:pPr>
              <a:spcBef>
                <a:spcPct val="50000"/>
              </a:spcBef>
              <a:buFontTx/>
              <a:buBlip>
                <a:blip r:embed="rId2"/>
              </a:buBlip>
            </a:pPr>
            <a:r>
              <a:rPr lang="es-ES_tradnl" sz="2200" b="1">
                <a:latin typeface="Verdana" pitchFamily="34" charset="0"/>
              </a:rPr>
              <a:t> Difícil crecimiento (a expensas del líder)</a:t>
            </a:r>
          </a:p>
          <a:p>
            <a:pPr>
              <a:spcBef>
                <a:spcPct val="50000"/>
              </a:spcBef>
              <a:buFontTx/>
              <a:buBlip>
                <a:blip r:embed="rId2"/>
              </a:buBlip>
            </a:pPr>
            <a:r>
              <a:rPr lang="es-ES_tradnl" sz="2200" b="1">
                <a:latin typeface="Verdana" pitchFamily="34" charset="0"/>
              </a:rPr>
              <a:t> Pocas necesidades de inversión y poca generación de fondos (CF + ó – pero en pequeñas cantidades)</a:t>
            </a:r>
          </a:p>
          <a:p>
            <a:pPr>
              <a:spcBef>
                <a:spcPct val="50000"/>
              </a:spcBef>
              <a:buFontTx/>
              <a:buBlip>
                <a:blip r:embed="rId2"/>
              </a:buBlip>
            </a:pPr>
            <a:r>
              <a:rPr lang="es-ES_tradnl" sz="2200" b="1">
                <a:latin typeface="Verdana" pitchFamily="34" charset="0"/>
              </a:rPr>
              <a:t> Alternativas</a:t>
            </a:r>
          </a:p>
          <a:p>
            <a:pPr lvl="1">
              <a:spcBef>
                <a:spcPct val="50000"/>
              </a:spcBef>
              <a:buFontTx/>
              <a:buBlip>
                <a:blip r:embed="rId2"/>
              </a:buBlip>
            </a:pPr>
            <a:r>
              <a:rPr lang="es-ES_tradnl" sz="2200" b="1">
                <a:latin typeface="Verdana" pitchFamily="34" charset="0"/>
              </a:rPr>
              <a:t> Mantenimiento (si CF positivo)</a:t>
            </a:r>
          </a:p>
          <a:p>
            <a:pPr lvl="1">
              <a:spcBef>
                <a:spcPct val="50000"/>
              </a:spcBef>
              <a:buFontTx/>
              <a:buBlip>
                <a:blip r:embed="rId2"/>
              </a:buBlip>
            </a:pPr>
            <a:r>
              <a:rPr lang="es-ES_tradnl" sz="2200" b="1">
                <a:latin typeface="Verdana" pitchFamily="34" charset="0"/>
              </a:rPr>
              <a:t> Crecimiento (no aconsejable por su dificultad)</a:t>
            </a:r>
          </a:p>
          <a:p>
            <a:pPr lvl="1">
              <a:spcBef>
                <a:spcPct val="50000"/>
              </a:spcBef>
              <a:buFontTx/>
              <a:buBlip>
                <a:blip r:embed="rId2"/>
              </a:buBlip>
            </a:pPr>
            <a:r>
              <a:rPr lang="es-ES_tradnl" sz="2200" b="1">
                <a:latin typeface="Verdana" pitchFamily="34" charset="0"/>
              </a:rPr>
              <a:t> Desinversión controlada o cosecha (paulatina o por fases)</a:t>
            </a:r>
          </a:p>
          <a:p>
            <a:pPr lvl="1">
              <a:spcBef>
                <a:spcPct val="50000"/>
              </a:spcBef>
              <a:buFontTx/>
              <a:buBlip>
                <a:blip r:embed="rId2"/>
              </a:buBlip>
            </a:pPr>
            <a:r>
              <a:rPr lang="es-ES_tradnl" sz="2200" b="1">
                <a:latin typeface="Verdana" pitchFamily="34" charset="0"/>
              </a:rPr>
              <a:t> Liquidación (la más lógica)</a:t>
            </a:r>
          </a:p>
        </p:txBody>
      </p:sp>
      <p:sp>
        <p:nvSpPr>
          <p:cNvPr id="120839" name="WordArt 1031"/>
          <p:cNvSpPr>
            <a:spLocks noChangeArrowheads="1" noChangeShapeType="1" noTextEdit="1"/>
          </p:cNvSpPr>
          <p:nvPr/>
        </p:nvSpPr>
        <p:spPr bwMode="auto">
          <a:xfrm>
            <a:off x="304800" y="6096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pic>
        <p:nvPicPr>
          <p:cNvPr id="120844" name="Picture 1036" descr="j0283802"/>
          <p:cNvPicPr>
            <a:picLocks noChangeAspect="1" noChangeArrowheads="1" noCrop="1"/>
          </p:cNvPicPr>
          <p:nvPr/>
        </p:nvPicPr>
        <p:blipFill>
          <a:blip r:embed="rId3" cstate="print"/>
          <a:srcRect/>
          <a:stretch>
            <a:fillRect/>
          </a:stretch>
        </p:blipFill>
        <p:spPr bwMode="auto">
          <a:xfrm>
            <a:off x="7127875" y="4773613"/>
            <a:ext cx="1908175" cy="182403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20835"/>
                                        </p:tgtEl>
                                        <p:attrNameLst>
                                          <p:attrName>style.visibility</p:attrName>
                                        </p:attrNameLst>
                                      </p:cBhvr>
                                      <p:to>
                                        <p:strVal val="visible"/>
                                      </p:to>
                                    </p:set>
                                    <p:animEffect transition="in" filter="box(out)">
                                      <p:cBhvr>
                                        <p:cTn id="7" dur="500"/>
                                        <p:tgtEl>
                                          <p:spTgt spid="120835"/>
                                        </p:tgtEl>
                                      </p:cBhvr>
                                    </p:animEffect>
                                  </p:childTnLst>
                                </p:cTn>
                              </p:par>
                            </p:childTnLst>
                          </p:cTn>
                        </p:par>
                        <p:par>
                          <p:cTn id="8" fill="hold">
                            <p:stCondLst>
                              <p:cond delay="1500"/>
                            </p:stCondLst>
                            <p:childTnLst>
                              <p:par>
                                <p:cTn id="9" presetID="2" presetClass="entr" presetSubtype="8" fill="hold" grpId="0" nodeType="afterEffect">
                                  <p:stCondLst>
                                    <p:cond delay="2000"/>
                                  </p:stCondLst>
                                  <p:childTnLst>
                                    <p:set>
                                      <p:cBhvr>
                                        <p:cTn id="10" dur="1" fill="hold">
                                          <p:stCondLst>
                                            <p:cond delay="0"/>
                                          </p:stCondLst>
                                        </p:cTn>
                                        <p:tgtEl>
                                          <p:spTgt spid="120836">
                                            <p:txEl>
                                              <p:pRg st="0" end="0"/>
                                            </p:txEl>
                                          </p:spTgt>
                                        </p:tgtEl>
                                        <p:attrNameLst>
                                          <p:attrName>style.visibility</p:attrName>
                                        </p:attrNameLst>
                                      </p:cBhvr>
                                      <p:to>
                                        <p:strVal val="visible"/>
                                      </p:to>
                                    </p:set>
                                    <p:anim calcmode="lin" valueType="num">
                                      <p:cBhvr additive="base">
                                        <p:cTn id="11" dur="500" fill="hold"/>
                                        <p:tgtEl>
                                          <p:spTgt spid="12083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836">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grpId="0" nodeType="afterEffect">
                                  <p:stCondLst>
                                    <p:cond delay="2000"/>
                                  </p:stCondLst>
                                  <p:childTnLst>
                                    <p:set>
                                      <p:cBhvr>
                                        <p:cTn id="15" dur="1" fill="hold">
                                          <p:stCondLst>
                                            <p:cond delay="0"/>
                                          </p:stCondLst>
                                        </p:cTn>
                                        <p:tgtEl>
                                          <p:spTgt spid="120836">
                                            <p:txEl>
                                              <p:pRg st="1" end="1"/>
                                            </p:txEl>
                                          </p:spTgt>
                                        </p:tgtEl>
                                        <p:attrNameLst>
                                          <p:attrName>style.visibility</p:attrName>
                                        </p:attrNameLst>
                                      </p:cBhvr>
                                      <p:to>
                                        <p:strVal val="visible"/>
                                      </p:to>
                                    </p:set>
                                    <p:anim calcmode="lin" valueType="num">
                                      <p:cBhvr additive="base">
                                        <p:cTn id="16" dur="500" fill="hold"/>
                                        <p:tgtEl>
                                          <p:spTgt spid="120836">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0836">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6500"/>
                            </p:stCondLst>
                            <p:childTnLst>
                              <p:par>
                                <p:cTn id="19" presetID="2" presetClass="entr" presetSubtype="8" fill="hold" grpId="0" nodeType="afterEffect">
                                  <p:stCondLst>
                                    <p:cond delay="2000"/>
                                  </p:stCondLst>
                                  <p:childTnLst>
                                    <p:set>
                                      <p:cBhvr>
                                        <p:cTn id="20" dur="1" fill="hold">
                                          <p:stCondLst>
                                            <p:cond delay="0"/>
                                          </p:stCondLst>
                                        </p:cTn>
                                        <p:tgtEl>
                                          <p:spTgt spid="120836">
                                            <p:txEl>
                                              <p:pRg st="2" end="2"/>
                                            </p:txEl>
                                          </p:spTgt>
                                        </p:tgtEl>
                                        <p:attrNameLst>
                                          <p:attrName>style.visibility</p:attrName>
                                        </p:attrNameLst>
                                      </p:cBhvr>
                                      <p:to>
                                        <p:strVal val="visible"/>
                                      </p:to>
                                    </p:set>
                                    <p:anim calcmode="lin" valueType="num">
                                      <p:cBhvr additive="base">
                                        <p:cTn id="21" dur="500" fill="hold"/>
                                        <p:tgtEl>
                                          <p:spTgt spid="12083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0836">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000"/>
                                  </p:stCondLst>
                                  <p:childTnLst>
                                    <p:set>
                                      <p:cBhvr>
                                        <p:cTn id="24" dur="1" fill="hold">
                                          <p:stCondLst>
                                            <p:cond delay="0"/>
                                          </p:stCondLst>
                                        </p:cTn>
                                        <p:tgtEl>
                                          <p:spTgt spid="120836">
                                            <p:txEl>
                                              <p:pRg st="3" end="3"/>
                                            </p:txEl>
                                          </p:spTgt>
                                        </p:tgtEl>
                                        <p:attrNameLst>
                                          <p:attrName>style.visibility</p:attrName>
                                        </p:attrNameLst>
                                      </p:cBhvr>
                                      <p:to>
                                        <p:strVal val="visible"/>
                                      </p:to>
                                    </p:set>
                                    <p:anim calcmode="lin" valueType="num">
                                      <p:cBhvr additive="base">
                                        <p:cTn id="25" dur="500" fill="hold"/>
                                        <p:tgtEl>
                                          <p:spTgt spid="1208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836">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000"/>
                                  </p:stCondLst>
                                  <p:childTnLst>
                                    <p:set>
                                      <p:cBhvr>
                                        <p:cTn id="28" dur="1" fill="hold">
                                          <p:stCondLst>
                                            <p:cond delay="0"/>
                                          </p:stCondLst>
                                        </p:cTn>
                                        <p:tgtEl>
                                          <p:spTgt spid="120836">
                                            <p:txEl>
                                              <p:pRg st="4" end="4"/>
                                            </p:txEl>
                                          </p:spTgt>
                                        </p:tgtEl>
                                        <p:attrNameLst>
                                          <p:attrName>style.visibility</p:attrName>
                                        </p:attrNameLst>
                                      </p:cBhvr>
                                      <p:to>
                                        <p:strVal val="visible"/>
                                      </p:to>
                                    </p:set>
                                    <p:anim calcmode="lin" valueType="num">
                                      <p:cBhvr additive="base">
                                        <p:cTn id="29" dur="500" fill="hold"/>
                                        <p:tgtEl>
                                          <p:spTgt spid="12083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0836">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000"/>
                                  </p:stCondLst>
                                  <p:childTnLst>
                                    <p:set>
                                      <p:cBhvr>
                                        <p:cTn id="32" dur="1" fill="hold">
                                          <p:stCondLst>
                                            <p:cond delay="0"/>
                                          </p:stCondLst>
                                        </p:cTn>
                                        <p:tgtEl>
                                          <p:spTgt spid="120836">
                                            <p:txEl>
                                              <p:pRg st="5" end="5"/>
                                            </p:txEl>
                                          </p:spTgt>
                                        </p:tgtEl>
                                        <p:attrNameLst>
                                          <p:attrName>style.visibility</p:attrName>
                                        </p:attrNameLst>
                                      </p:cBhvr>
                                      <p:to>
                                        <p:strVal val="visible"/>
                                      </p:to>
                                    </p:set>
                                    <p:anim calcmode="lin" valueType="num">
                                      <p:cBhvr additive="base">
                                        <p:cTn id="33" dur="500" fill="hold"/>
                                        <p:tgtEl>
                                          <p:spTgt spid="120836">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0836">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000"/>
                                  </p:stCondLst>
                                  <p:childTnLst>
                                    <p:set>
                                      <p:cBhvr>
                                        <p:cTn id="36" dur="1" fill="hold">
                                          <p:stCondLst>
                                            <p:cond delay="0"/>
                                          </p:stCondLst>
                                        </p:cTn>
                                        <p:tgtEl>
                                          <p:spTgt spid="120836">
                                            <p:txEl>
                                              <p:pRg st="6" end="6"/>
                                            </p:txEl>
                                          </p:spTgt>
                                        </p:tgtEl>
                                        <p:attrNameLst>
                                          <p:attrName>style.visibility</p:attrName>
                                        </p:attrNameLst>
                                      </p:cBhvr>
                                      <p:to>
                                        <p:strVal val="visible"/>
                                      </p:to>
                                    </p:set>
                                    <p:anim calcmode="lin" valueType="num">
                                      <p:cBhvr additive="base">
                                        <p:cTn id="37" dur="500" fill="hold"/>
                                        <p:tgtEl>
                                          <p:spTgt spid="12083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083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p:bldP spid="120836" grpId="0" build="p" autoUpdateAnimBg="0" advAuto="2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ChangeArrowheads="1"/>
          </p:cNvSpPr>
          <p:nvPr/>
        </p:nvSpPr>
        <p:spPr bwMode="auto">
          <a:xfrm>
            <a:off x="342900" y="1219200"/>
            <a:ext cx="8458200" cy="56388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s-ES"/>
          </a:p>
        </p:txBody>
      </p:sp>
      <p:sp>
        <p:nvSpPr>
          <p:cNvPr id="121860" name="Text Box 4"/>
          <p:cNvSpPr txBox="1">
            <a:spLocks noChangeArrowheads="1"/>
          </p:cNvSpPr>
          <p:nvPr/>
        </p:nvSpPr>
        <p:spPr bwMode="auto">
          <a:xfrm>
            <a:off x="647700" y="1295400"/>
            <a:ext cx="8077200" cy="5456238"/>
          </a:xfrm>
          <a:prstGeom prst="rect">
            <a:avLst/>
          </a:prstGeom>
          <a:noFill/>
          <a:ln w="9525">
            <a:noFill/>
            <a:miter lim="800000"/>
            <a:headEnd/>
            <a:tailEnd/>
          </a:ln>
          <a:effectLst/>
        </p:spPr>
        <p:txBody>
          <a:bodyPr>
            <a:spAutoFit/>
          </a:bodyPr>
          <a:lstStyle/>
          <a:p>
            <a:pPr>
              <a:spcBef>
                <a:spcPct val="50000"/>
              </a:spcBef>
              <a:buFontTx/>
              <a:buBlip>
                <a:blip r:embed="rId2"/>
              </a:buBlip>
            </a:pPr>
            <a:r>
              <a:rPr lang="es-ES_tradnl" sz="2200" b="1">
                <a:latin typeface="Verdana" pitchFamily="34" charset="0"/>
              </a:rPr>
              <a:t> Crecimiento alto (necesitan fuertes inversiones para convertirse en estrellas)</a:t>
            </a:r>
          </a:p>
          <a:p>
            <a:pPr>
              <a:spcBef>
                <a:spcPct val="50000"/>
              </a:spcBef>
              <a:buFontTx/>
              <a:buBlip>
                <a:blip r:embed="rId2"/>
              </a:buBlip>
            </a:pPr>
            <a:r>
              <a:rPr lang="es-ES_tradnl" sz="2200" b="1">
                <a:latin typeface="Verdana" pitchFamily="34" charset="0"/>
              </a:rPr>
              <a:t> Rentabilidad pequeña (detraen recursos)</a:t>
            </a:r>
          </a:p>
          <a:p>
            <a:pPr>
              <a:spcBef>
                <a:spcPct val="50000"/>
              </a:spcBef>
              <a:buFontTx/>
              <a:buBlip>
                <a:blip r:embed="rId2"/>
              </a:buBlip>
            </a:pPr>
            <a:r>
              <a:rPr lang="es-ES_tradnl" sz="2200" b="1">
                <a:latin typeface="Verdana" pitchFamily="34" charset="0"/>
              </a:rPr>
              <a:t> Alternativas</a:t>
            </a:r>
          </a:p>
          <a:p>
            <a:pPr lvl="1">
              <a:spcBef>
                <a:spcPct val="50000"/>
              </a:spcBef>
              <a:buFontTx/>
              <a:buBlip>
                <a:blip r:embed="rId2"/>
              </a:buBlip>
            </a:pPr>
            <a:r>
              <a:rPr lang="es-ES_tradnl" sz="2200" b="1">
                <a:latin typeface="Verdana" pitchFamily="34" charset="0"/>
              </a:rPr>
              <a:t> Mantenimiento (terminan siendo perros, no recomendable)</a:t>
            </a:r>
          </a:p>
          <a:p>
            <a:pPr lvl="1">
              <a:spcBef>
                <a:spcPct val="50000"/>
              </a:spcBef>
              <a:buFontTx/>
              <a:buBlip>
                <a:blip r:embed="rId2"/>
              </a:buBlip>
            </a:pPr>
            <a:r>
              <a:rPr lang="es-ES_tradnl" sz="2200" b="1">
                <a:latin typeface="Verdana" pitchFamily="34" charset="0"/>
              </a:rPr>
              <a:t> Incrementar cuota de mdo =&gt; pasa a estrella y ganar dinero en la madurez (si hay muchos negocios elegir en cuáles invertir)</a:t>
            </a:r>
          </a:p>
          <a:p>
            <a:pPr lvl="1">
              <a:spcBef>
                <a:spcPct val="50000"/>
              </a:spcBef>
              <a:buFontTx/>
              <a:buBlip>
                <a:blip r:embed="rId2"/>
              </a:buBlip>
            </a:pPr>
            <a:r>
              <a:rPr lang="es-ES_tradnl" sz="2200" b="1">
                <a:latin typeface="Verdana" pitchFamily="34" charset="0"/>
              </a:rPr>
              <a:t> Deshacerse del negocio y obtener un flujo positivo</a:t>
            </a:r>
          </a:p>
          <a:p>
            <a:pPr lvl="1">
              <a:spcBef>
                <a:spcPct val="50000"/>
              </a:spcBef>
              <a:buFontTx/>
              <a:buBlip>
                <a:blip r:embed="rId2"/>
              </a:buBlip>
            </a:pPr>
            <a:r>
              <a:rPr lang="es-ES_tradnl" sz="2200" b="1">
                <a:latin typeface="Verdana" pitchFamily="34" charset="0"/>
              </a:rPr>
              <a:t> Diferenciarse sirviendo a un segmento específico del mdo.</a:t>
            </a:r>
          </a:p>
        </p:txBody>
      </p:sp>
      <p:sp>
        <p:nvSpPr>
          <p:cNvPr id="121863" name="WordArt 7"/>
          <p:cNvSpPr>
            <a:spLocks noChangeArrowheads="1" noChangeShapeType="1" noTextEdit="1"/>
          </p:cNvSpPr>
          <p:nvPr/>
        </p:nvSpPr>
        <p:spPr bwMode="auto">
          <a:xfrm>
            <a:off x="304800" y="381000"/>
            <a:ext cx="5257800" cy="7747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s-ES" sz="3600" kern="10">
                <a:ln w="9525">
                  <a:round/>
                  <a:headEnd/>
                  <a:tailEnd/>
                </a:ln>
                <a:gradFill rotWithShape="0">
                  <a:gsLst>
                    <a:gs pos="0">
                      <a:srgbClr val="FFFFCC"/>
                    </a:gs>
                    <a:gs pos="100000">
                      <a:srgbClr val="FF9999"/>
                    </a:gs>
                  </a:gsLst>
                  <a:lin ang="5400000" scaled="1"/>
                </a:gradFill>
                <a:latin typeface="Times New Roman"/>
                <a:cs typeface="Times New Roman"/>
              </a:rPr>
              <a:t>Matriz del Boston Consulting Group</a:t>
            </a:r>
          </a:p>
        </p:txBody>
      </p:sp>
      <p:pic>
        <p:nvPicPr>
          <p:cNvPr id="121864" name="Picture 8" descr="BD00028_"/>
          <p:cNvPicPr>
            <a:picLocks noChangeAspect="1" noChangeArrowheads="1"/>
          </p:cNvPicPr>
          <p:nvPr/>
        </p:nvPicPr>
        <p:blipFill>
          <a:blip r:embed="rId3" cstate="print"/>
          <a:srcRect/>
          <a:stretch>
            <a:fillRect/>
          </a:stretch>
        </p:blipFill>
        <p:spPr bwMode="auto">
          <a:xfrm>
            <a:off x="7361238" y="188913"/>
            <a:ext cx="1171575" cy="114776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21859"/>
                                        </p:tgtEl>
                                        <p:attrNameLst>
                                          <p:attrName>style.visibility</p:attrName>
                                        </p:attrNameLst>
                                      </p:cBhvr>
                                      <p:to>
                                        <p:strVal val="visible"/>
                                      </p:to>
                                    </p:set>
                                    <p:animEffect transition="in" filter="box(out)">
                                      <p:cBhvr>
                                        <p:cTn id="7" dur="500"/>
                                        <p:tgtEl>
                                          <p:spTgt spid="121859"/>
                                        </p:tgtEl>
                                      </p:cBhvr>
                                    </p:animEffect>
                                  </p:childTnLst>
                                </p:cTn>
                              </p:par>
                            </p:childTnLst>
                          </p:cTn>
                        </p:par>
                        <p:par>
                          <p:cTn id="8" fill="hold">
                            <p:stCondLst>
                              <p:cond delay="1500"/>
                            </p:stCondLst>
                            <p:childTnLst>
                              <p:par>
                                <p:cTn id="9" presetID="2" presetClass="entr" presetSubtype="8" fill="hold" grpId="0" nodeType="afterEffect">
                                  <p:stCondLst>
                                    <p:cond delay="2000"/>
                                  </p:stCondLst>
                                  <p:childTnLst>
                                    <p:set>
                                      <p:cBhvr>
                                        <p:cTn id="10" dur="1" fill="hold">
                                          <p:stCondLst>
                                            <p:cond delay="0"/>
                                          </p:stCondLst>
                                        </p:cTn>
                                        <p:tgtEl>
                                          <p:spTgt spid="121860">
                                            <p:txEl>
                                              <p:pRg st="0" end="0"/>
                                            </p:txEl>
                                          </p:spTgt>
                                        </p:tgtEl>
                                        <p:attrNameLst>
                                          <p:attrName>style.visibility</p:attrName>
                                        </p:attrNameLst>
                                      </p:cBhvr>
                                      <p:to>
                                        <p:strVal val="visible"/>
                                      </p:to>
                                    </p:set>
                                    <p:anim calcmode="lin" valueType="num">
                                      <p:cBhvr additive="base">
                                        <p:cTn id="11" dur="500" fill="hold"/>
                                        <p:tgtEl>
                                          <p:spTgt spid="12186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186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grpId="0" nodeType="afterEffect">
                                  <p:stCondLst>
                                    <p:cond delay="2000"/>
                                  </p:stCondLst>
                                  <p:childTnLst>
                                    <p:set>
                                      <p:cBhvr>
                                        <p:cTn id="15" dur="1" fill="hold">
                                          <p:stCondLst>
                                            <p:cond delay="0"/>
                                          </p:stCondLst>
                                        </p:cTn>
                                        <p:tgtEl>
                                          <p:spTgt spid="121860">
                                            <p:txEl>
                                              <p:pRg st="1" end="1"/>
                                            </p:txEl>
                                          </p:spTgt>
                                        </p:tgtEl>
                                        <p:attrNameLst>
                                          <p:attrName>style.visibility</p:attrName>
                                        </p:attrNameLst>
                                      </p:cBhvr>
                                      <p:to>
                                        <p:strVal val="visible"/>
                                      </p:to>
                                    </p:set>
                                    <p:anim calcmode="lin" valueType="num">
                                      <p:cBhvr additive="base">
                                        <p:cTn id="16" dur="500" fill="hold"/>
                                        <p:tgtEl>
                                          <p:spTgt spid="121860">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1860">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6500"/>
                            </p:stCondLst>
                            <p:childTnLst>
                              <p:par>
                                <p:cTn id="19" presetID="2" presetClass="entr" presetSubtype="8" fill="hold" grpId="0" nodeType="afterEffect">
                                  <p:stCondLst>
                                    <p:cond delay="2000"/>
                                  </p:stCondLst>
                                  <p:childTnLst>
                                    <p:set>
                                      <p:cBhvr>
                                        <p:cTn id="20" dur="1" fill="hold">
                                          <p:stCondLst>
                                            <p:cond delay="0"/>
                                          </p:stCondLst>
                                        </p:cTn>
                                        <p:tgtEl>
                                          <p:spTgt spid="121860">
                                            <p:txEl>
                                              <p:pRg st="2" end="2"/>
                                            </p:txEl>
                                          </p:spTgt>
                                        </p:tgtEl>
                                        <p:attrNameLst>
                                          <p:attrName>style.visibility</p:attrName>
                                        </p:attrNameLst>
                                      </p:cBhvr>
                                      <p:to>
                                        <p:strVal val="visible"/>
                                      </p:to>
                                    </p:set>
                                    <p:anim calcmode="lin" valueType="num">
                                      <p:cBhvr additive="base">
                                        <p:cTn id="21" dur="500" fill="hold"/>
                                        <p:tgtEl>
                                          <p:spTgt spid="121860">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1860">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000"/>
                                  </p:stCondLst>
                                  <p:childTnLst>
                                    <p:set>
                                      <p:cBhvr>
                                        <p:cTn id="24" dur="1" fill="hold">
                                          <p:stCondLst>
                                            <p:cond delay="0"/>
                                          </p:stCondLst>
                                        </p:cTn>
                                        <p:tgtEl>
                                          <p:spTgt spid="121860">
                                            <p:txEl>
                                              <p:pRg st="3" end="3"/>
                                            </p:txEl>
                                          </p:spTgt>
                                        </p:tgtEl>
                                        <p:attrNameLst>
                                          <p:attrName>style.visibility</p:attrName>
                                        </p:attrNameLst>
                                      </p:cBhvr>
                                      <p:to>
                                        <p:strVal val="visible"/>
                                      </p:to>
                                    </p:set>
                                    <p:anim calcmode="lin" valueType="num">
                                      <p:cBhvr additive="base">
                                        <p:cTn id="25" dur="500" fill="hold"/>
                                        <p:tgtEl>
                                          <p:spTgt spid="12186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860">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000"/>
                                  </p:stCondLst>
                                  <p:childTnLst>
                                    <p:set>
                                      <p:cBhvr>
                                        <p:cTn id="28" dur="1" fill="hold">
                                          <p:stCondLst>
                                            <p:cond delay="0"/>
                                          </p:stCondLst>
                                        </p:cTn>
                                        <p:tgtEl>
                                          <p:spTgt spid="121860">
                                            <p:txEl>
                                              <p:pRg st="4" end="4"/>
                                            </p:txEl>
                                          </p:spTgt>
                                        </p:tgtEl>
                                        <p:attrNameLst>
                                          <p:attrName>style.visibility</p:attrName>
                                        </p:attrNameLst>
                                      </p:cBhvr>
                                      <p:to>
                                        <p:strVal val="visible"/>
                                      </p:to>
                                    </p:set>
                                    <p:anim calcmode="lin" valueType="num">
                                      <p:cBhvr additive="base">
                                        <p:cTn id="29" dur="500" fill="hold"/>
                                        <p:tgtEl>
                                          <p:spTgt spid="121860">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1860">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000"/>
                                  </p:stCondLst>
                                  <p:childTnLst>
                                    <p:set>
                                      <p:cBhvr>
                                        <p:cTn id="32" dur="1" fill="hold">
                                          <p:stCondLst>
                                            <p:cond delay="0"/>
                                          </p:stCondLst>
                                        </p:cTn>
                                        <p:tgtEl>
                                          <p:spTgt spid="121860">
                                            <p:txEl>
                                              <p:pRg st="5" end="5"/>
                                            </p:txEl>
                                          </p:spTgt>
                                        </p:tgtEl>
                                        <p:attrNameLst>
                                          <p:attrName>style.visibility</p:attrName>
                                        </p:attrNameLst>
                                      </p:cBhvr>
                                      <p:to>
                                        <p:strVal val="visible"/>
                                      </p:to>
                                    </p:set>
                                    <p:anim calcmode="lin" valueType="num">
                                      <p:cBhvr additive="base">
                                        <p:cTn id="33" dur="500" fill="hold"/>
                                        <p:tgtEl>
                                          <p:spTgt spid="121860">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1860">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000"/>
                                  </p:stCondLst>
                                  <p:childTnLst>
                                    <p:set>
                                      <p:cBhvr>
                                        <p:cTn id="36" dur="1" fill="hold">
                                          <p:stCondLst>
                                            <p:cond delay="0"/>
                                          </p:stCondLst>
                                        </p:cTn>
                                        <p:tgtEl>
                                          <p:spTgt spid="121860">
                                            <p:txEl>
                                              <p:pRg st="6" end="6"/>
                                            </p:txEl>
                                          </p:spTgt>
                                        </p:tgtEl>
                                        <p:attrNameLst>
                                          <p:attrName>style.visibility</p:attrName>
                                        </p:attrNameLst>
                                      </p:cBhvr>
                                      <p:to>
                                        <p:strVal val="visible"/>
                                      </p:to>
                                    </p:set>
                                    <p:anim calcmode="lin" valueType="num">
                                      <p:cBhvr additive="base">
                                        <p:cTn id="37" dur="500" fill="hold"/>
                                        <p:tgtEl>
                                          <p:spTgt spid="12186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86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p:bldP spid="121860" grpId="0" build="p" autoUpdateAnimBg="0" advAuto="200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245</TotalTime>
  <Words>975</Words>
  <Application>Microsoft Office PowerPoint</Application>
  <PresentationFormat>Presentación en pantalla (4:3)</PresentationFormat>
  <Paragraphs>112</Paragraphs>
  <Slides>19</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Georgia</vt:lpstr>
      <vt:lpstr>Times New Roman</vt:lpstr>
      <vt:lpstr>Verdana</vt:lpstr>
      <vt:lpstr>Wingdings</vt:lpstr>
      <vt:lpstr>Wingdings 2</vt:lpstr>
      <vt:lpstr>Civil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MATRIZ DEL BOSTON CONSULTING GROUP (BCG)</vt:lpstr>
      <vt:lpstr>LA MATRIZ BCG</vt:lpstr>
      <vt:lpstr>Presentación de PowerPoint</vt:lpstr>
      <vt:lpstr>Presentación de PowerPoint</vt:lpstr>
      <vt:lpstr>LA MATRIZ BCG</vt:lpstr>
      <vt:lpstr>Presentación de PowerPoint</vt:lpstr>
      <vt:lpstr>Presentación de PowerPoint</vt:lpstr>
      <vt:lpstr>Presentación de PowerPoint</vt:lpstr>
    </vt:vector>
  </TitlesOfParts>
  <Company>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pretamal</dc:creator>
  <cp:lastModifiedBy>Pedro Retamal Villagra</cp:lastModifiedBy>
  <cp:revision>20</cp:revision>
  <dcterms:created xsi:type="dcterms:W3CDTF">2012-05-21T03:51:32Z</dcterms:created>
  <dcterms:modified xsi:type="dcterms:W3CDTF">2022-06-08T19:42:43Z</dcterms:modified>
</cp:coreProperties>
</file>