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</p:sldIdLst>
  <p:sldSz cx="12192000" cy="6858000"/>
  <p:notesSz cx="7104063" cy="10234613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91931763" val="1066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91931763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9193176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8" d="100"/>
          <a:sy n="58" d="100"/>
        </p:scale>
        <p:origin x="1462" y="21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nAAAAE4AAACcAAAAT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DwEgAAKQM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3078480" cy="513715"/>
          </a:xfrm>
          <a:prstGeom prst="rect">
            <a:avLst/>
          </a:prstGeom>
        </p:spPr>
        <p:txBody>
          <a:bodyPr vert="horz" wrap="square" lIns="99060" tIns="49530" rIns="99060" bIns="49530" numCol="1" spcCol="215900" anchor="t">
            <a:prstTxWarp prst="textNoShape">
              <a:avLst/>
            </a:prstTxWarp>
          </a:bodyPr>
          <a:lstStyle>
            <a:lvl1pPr algn="l">
              <a:defRPr lang="es-ES" sz="13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nAAAAE4AAACcAAAAT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gAAAAAAACxKwAAKQMAABAAAAAmAAAACAAAAD+PAAAAAAAA"/>
              </a:ext>
            </a:extLst>
          </p:cNvSpPr>
          <p:nvPr>
            <p:ph type="dt" idx="1"/>
          </p:nvPr>
        </p:nvSpPr>
        <p:spPr>
          <a:xfrm>
            <a:off x="4023995" y="0"/>
            <a:ext cx="3078480" cy="513715"/>
          </a:xfrm>
          <a:prstGeom prst="rect">
            <a:avLst/>
          </a:prstGeom>
        </p:spPr>
        <p:txBody>
          <a:bodyPr vert="horz" wrap="square" lIns="99060" tIns="49530" rIns="99060" bIns="49530" numCol="1" spcCol="215900" anchor="t">
            <a:prstTxWarp prst="textNoShape">
              <a:avLst/>
            </a:prstTxWarp>
          </a:bodyPr>
          <a:lstStyle>
            <a:lvl1pPr algn="r">
              <a:defRPr lang="es-ES" sz="13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A38C455-1BD7-6D32-9980-ED678ACE6FB8}" type="datetime1">
              <a:t>10-03-2024</a:t>
            </a:fld>
            <a:endParaRPr/>
          </a:p>
        </p:txBody>
      </p:sp>
      <p:sp>
        <p:nvSpPr>
          <p:cNvPr id="4" name="Marcador de imagen de diapositiva 3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C0AAAAAnAAAAE4AAACcAAAATg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+AIAAN8HAAC+KAAAHx0AABAAAAAmAAAACAAAAL8PAAD/HwAA"/>
              </a:ext>
            </a:extLst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9060" tIns="49530" rIns="99060" bIns="4953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endParaRPr/>
          </a:p>
        </p:txBody>
      </p:sp>
      <p:sp>
        <p:nvSpPr>
          <p:cNvPr id="5" name="Marcador de notas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nAAAAE4AAACcAAAAT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wQAAE0eAABVJwAAFzcAABAAAAAmAAAACAAAAD8PAAD/HwAA"/>
              </a:ext>
            </a:extLst>
          </p:cNvSpPr>
          <p:nvPr>
            <p:ph type="body" idx="3"/>
          </p:nvPr>
        </p:nvSpPr>
        <p:spPr>
          <a:xfrm>
            <a:off x="710565" y="4925695"/>
            <a:ext cx="5683250" cy="4029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60" tIns="49530" rIns="99060" bIns="4953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Segundo nivel</a:t>
            </a:r>
          </a:p>
          <a:p>
            <a:pPr lvl="2">
              <a:defRPr lang="es-ES"/>
            </a:pPr>
            <a:r>
              <a:t>Tercer nivel</a:t>
            </a:r>
          </a:p>
          <a:p>
            <a:pPr lvl="3">
              <a:defRPr lang="es-ES"/>
            </a:pPr>
            <a:r>
              <a:t>Cuarto nivel</a:t>
            </a:r>
          </a:p>
          <a:p>
            <a:pPr lvl="4">
              <a:defRPr lang="es-ES"/>
            </a:pPr>
            <a:r>
              <a:t>Quinto nivel</a:t>
            </a:r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nAAAAE4AAACcAAAATg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M07AADwEgAA9j4AABAAAAAmAAAACAAAAL+PAAD/HwAA"/>
              </a:ext>
            </a:extLst>
          </p:cNvSpPr>
          <p:nvPr>
            <p:ph type="ftr" sz="quarter" idx="4"/>
          </p:nvPr>
        </p:nvSpPr>
        <p:spPr>
          <a:xfrm>
            <a:off x="0" y="9721215"/>
            <a:ext cx="3078480" cy="51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60" tIns="49530" rIns="99060" bIns="49530" numCol="1" spcCol="215900" anchor="b">
            <a:prstTxWarp prst="textNoShape">
              <a:avLst/>
            </a:prstTxWarp>
          </a:bodyPr>
          <a:lstStyle>
            <a:lvl1pPr algn="l">
              <a:defRPr lang="es-ES" sz="13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nAAAAE4AAACcAAAATg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gAAM07AACxKwAA9j4AABAAAAAmAAAACAAAAL+PAAD/HwAA"/>
              </a:ext>
            </a:extLst>
          </p:cNvSpPr>
          <p:nvPr>
            <p:ph type="sldNum" sz="quarter" idx="5"/>
          </p:nvPr>
        </p:nvSpPr>
        <p:spPr>
          <a:xfrm>
            <a:off x="4023995" y="9721215"/>
            <a:ext cx="3078480" cy="5137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60" tIns="49530" rIns="99060" bIns="49530" numCol="1" spcCol="215900" anchor="b">
            <a:prstTxWarp prst="textNoShape">
              <a:avLst/>
            </a:prstTxWarp>
          </a:bodyPr>
          <a:lstStyle>
            <a:lvl1pPr algn="r">
              <a:defRPr lang="es-ES" sz="13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A38FF7D-33D7-6D09-9980-C55CB1CE6F90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5207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s-E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C0AAAAAnAAAAE4AAACcAAAATg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+AIAAN8HAAC+KAAAHx0AABAAAAAmAAAACAAAAAEAAAAAAAAA"/>
              </a:ext>
            </a:extLst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Marcador de notas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nAAAAE4AAACcAAAAT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wQAAE0eAABVJwAAFzcAABAAAAAmAAAACAAAAAEAAAAAAAAA"/>
              </a:ext>
            </a:extLst>
          </p:cNvSpPr>
          <p:nvPr>
            <p:ph type="body" idx="1"/>
          </p:nvPr>
        </p:nvSpPr>
        <p:spPr>
          <a:xfrm>
            <a:off x="710565" y="4925695"/>
            <a:ext cx="5683250" cy="4029710"/>
          </a:xfrm>
        </p:spPr>
        <p:txBody>
          <a:bodyPr/>
          <a:lstStyle/>
          <a:p>
            <a:pPr>
              <a:defRPr lang="es-ES"/>
            </a:pPr>
            <a:endParaRPr/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nAAAAE4AAACcAAAATg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gAAM07AACxKwAA9j4AABAAAAAmAAAACAAAAAEAAAAAAAAA"/>
              </a:ext>
            </a:extLst>
          </p:cNvSpPr>
          <p:nvPr>
            <p:ph type="sldNum" sz="quarter" idx="10"/>
          </p:nvPr>
        </p:nvSpPr>
        <p:spPr>
          <a:xfrm>
            <a:off x="4023995" y="9721215"/>
            <a:ext cx="3078480" cy="513715"/>
          </a:xfrm>
        </p:spPr>
        <p:txBody>
          <a:bodyPr/>
          <a:lstStyle/>
          <a:p>
            <a:pPr>
              <a:defRPr lang="es-ES"/>
            </a:pPr>
            <a:fld id="{3A38B002-4CD7-6D46-9980-BA13FECE6FEF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19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cC1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lZ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s-ES" sz="2400" cap="none"/>
            </a:lvl1pPr>
            <a:lvl2pPr marL="457200" indent="0" algn="ctr">
              <a:buNone/>
              <a:defRPr lang="es-ES" sz="2000" cap="none"/>
            </a:lvl2pPr>
            <a:lvl3pPr marL="914400" indent="0" algn="ctr">
              <a:buNone/>
              <a:defRPr lang="es-ES" sz="1800" cap="none"/>
            </a:lvl3pPr>
            <a:lvl4pPr marL="1371600" indent="0" algn="ctr">
              <a:buNone/>
              <a:defRPr lang="es-ES" sz="1600" cap="none"/>
            </a:lvl4pPr>
            <a:lvl5pPr marL="1828800" indent="0" algn="ctr">
              <a:buNone/>
              <a:defRPr lang="es-ES" sz="1600" cap="none"/>
            </a:lvl5pPr>
            <a:lvl6pPr marL="2286000" indent="0" algn="ctr">
              <a:buNone/>
              <a:defRPr lang="es-ES" sz="1600" cap="none"/>
            </a:lvl6pPr>
            <a:lvl7pPr marL="2743200" indent="0" algn="ctr">
              <a:buNone/>
              <a:defRPr lang="es-ES" sz="1600" cap="none"/>
            </a:lvl7pPr>
            <a:lvl8pPr marL="3200400" indent="0" algn="ctr">
              <a:buNone/>
              <a:defRPr lang="es-ES" sz="1600" cap="none"/>
            </a:lvl8pPr>
            <a:lvl9pPr marL="3657600" indent="0" algn="ctr">
              <a:buNone/>
              <a:defRPr lang="es-ES" sz="1600" cap="none"/>
            </a:lvl9pPr>
          </a:lstStyle>
          <a:p>
            <a:pPr>
              <a:defRPr lang="es-ES"/>
            </a:pPr>
            <a:r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lZ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C432-7CD7-6D32-9980-8A678ACE6FDF}" type="datetime1">
              <a:t>10-03-2024</a:t>
            </a:fld>
            <a:endParaRPr/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R5m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fld id="{3A38F298-D6D7-6D04-9980-2051BCCE6F75}" type="slidenum">
              <a:t>‹Nº›</a:t>
            </a:fld>
            <a:r>
              <a:t> / 40</a:t>
            </a: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Q5m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B26B-25D7-6D44-9980-D311FCCE6F86}" type="slidenum">
              <a:t>‹Nº›</a:t>
            </a:fld>
            <a:r>
              <a:t> / 40</a:t>
            </a:r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EEA8-E6D7-6D18-9980-104DA0CE6F45}" type="datetime1">
              <a:t>10-03-2024</a:t>
            </a:fld>
            <a:endParaRPr/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A35-7BD7-6D2C-9980-8D7994CE6FD8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B4F7-B9D7-6D42-9980-4F17FACE6F1A}" type="datetime1">
              <a:t>10-03-2024</a:t>
            </a:fld>
            <a:endParaRPr/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81FA-B4D7-6D77-9980-4222CFCE6F17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hq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hgjQ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ED33-7DD7-6D1B-9980-8B4EA3CE6FDE}" type="datetime1">
              <a:t>10-03-2024</a:t>
            </a:fld>
            <a:endParaRPr/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C9C3-8DD7-6D3F-9980-7B6A87CE6F2E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60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s-E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s-E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s-E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s-E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s-E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s-E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s-E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s-E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s-ES" sz="1600" cap="none">
                <a:solidFill>
                  <a:srgbClr val="8C8C8C"/>
                </a:solidFill>
              </a:defRPr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AZ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AEA8-E6D7-6D58-9980-100DE0CE6F45}" type="datetime1">
              <a:t>10-03-2024</a:t>
            </a:fld>
            <a:endParaRPr/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y1H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hq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A7A5-EBD7-6D51-9980-1D04E9CE6F48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VG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DB6D-23D7-6D2D-9980-D57895CE6F80}" type="datetime1">
              <a:t>10-03-2024</a:t>
            </a:fld>
            <a:endParaRPr/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C8FD-B3D7-6D3E-9980-456B86CE6F10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ZgI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5" name="Marcador de texto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s6e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s-ES" sz="2400" b="1" cap="none"/>
            </a:lvl1pPr>
            <a:lvl2pPr marL="457200" indent="0">
              <a:buNone/>
              <a:defRPr lang="es-ES" sz="2000" b="1" cap="none"/>
            </a:lvl2pPr>
            <a:lvl3pPr marL="914400" indent="0">
              <a:buNone/>
              <a:defRPr lang="es-ES" sz="1800" b="1" cap="none"/>
            </a:lvl3pPr>
            <a:lvl4pPr marL="1371600" indent="0">
              <a:buNone/>
              <a:defRPr lang="es-ES" sz="1600" b="1" cap="none"/>
            </a:lvl4pPr>
            <a:lvl5pPr marL="1828800" indent="0">
              <a:buNone/>
              <a:defRPr lang="es-ES" sz="1600" b="1" cap="none"/>
            </a:lvl5pPr>
            <a:lvl6pPr marL="2286000" indent="0">
              <a:buNone/>
              <a:defRPr lang="es-ES" sz="1600" b="1" cap="none"/>
            </a:lvl6pPr>
            <a:lvl7pPr marL="2743200" indent="0">
              <a:buNone/>
              <a:defRPr lang="es-ES" sz="1600" b="1" cap="none"/>
            </a:lvl7pPr>
            <a:lvl8pPr marL="3200400" indent="0">
              <a:buNone/>
              <a:defRPr lang="es-ES" sz="1600" b="1" cap="none"/>
            </a:lvl8pPr>
            <a:lvl9pPr marL="3657600" indent="0">
              <a:buNone/>
              <a:defRPr lang="es-ES" sz="1600" b="1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y3H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7" name="Marcador de fecha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A769-27D7-6D51-9980-D104E9CE6F84}" type="datetime1">
              <a:t>10-03-2024</a:t>
            </a:fld>
            <a:endParaRPr/>
          </a:p>
        </p:txBody>
      </p:sp>
      <p:sp>
        <p:nvSpPr>
          <p:cNvPr id="8" name="Marcador de pie de página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9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3A3-EDD7-6D25-9980-1B709DCE6F4E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y0H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923C-72D7-6D64-9980-8431DCCE6FD1}" type="datetime1">
              <a:t>10-03-2024</a:t>
            </a:fld>
            <a:endParaRPr/>
          </a:p>
        </p:txBody>
      </p:sp>
      <p:sp>
        <p:nvSpPr>
          <p:cNvPr id="4" name="Marcador de pie de págin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S6H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5" name="Marcador de número de diapositiv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DcH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BD17-59D7-6D4B-9980-AF1EF3CE6FFA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Dcq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886E-20D7-6D7E-9980-D62BC6CE6F83}" type="datetime1">
              <a:t>10-03-2024</a:t>
            </a:fld>
            <a:endParaRPr/>
          </a:p>
        </p:txBody>
      </p:sp>
      <p:sp>
        <p:nvSpPr>
          <p:cNvPr id="3" name="Marcador de pie de página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4" name="Marcador de número de diapositiv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8086-C8D7-6D76-9980-3E23CECE6F6B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s-ES" sz="3200" cap="none"/>
            </a:lvl1pPr>
            <a:lvl2pPr>
              <a:defRPr lang="es-ES" sz="2800" cap="none"/>
            </a:lvl2pPr>
            <a:lvl3pPr>
              <a:defRPr lang="es-ES" sz="2400" cap="none"/>
            </a:lvl3pPr>
            <a:lvl4pPr>
              <a:defRPr lang="es-ES" sz="2000" cap="none"/>
            </a:lvl4pPr>
            <a:lvl5pPr>
              <a:defRPr lang="es-ES" sz="2000" cap="none"/>
            </a:lvl5pPr>
            <a:lvl6pPr>
              <a:defRPr lang="es-ES" sz="2000" cap="none"/>
            </a:lvl6pPr>
            <a:lvl7pPr>
              <a:defRPr lang="es-ES" sz="2000" cap="none"/>
            </a:lvl7pPr>
            <a:lvl8pPr>
              <a:defRPr lang="es-ES" sz="2000" cap="none"/>
            </a:lvl8pPr>
            <a:lvl9pPr>
              <a:defRPr lang="es-ES" sz="2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FB7C-32D7-6D0D-9980-C458B5CE6F91}" type="datetime1">
              <a:t>10-03-2024</a:t>
            </a:fld>
            <a:endParaRPr/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CBAE-E0D7-6D3D-9980-166885CE6F43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s-ES" sz="3200" cap="none"/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s-ES" sz="3200" cap="none"/>
            </a:lvl1pPr>
            <a:lvl2pPr marL="457200" indent="0">
              <a:buNone/>
              <a:defRPr lang="es-ES" sz="2800" cap="none"/>
            </a:lvl2pPr>
            <a:lvl3pPr marL="914400" indent="0">
              <a:buNone/>
              <a:defRPr lang="es-ES" sz="2400" cap="none"/>
            </a:lvl3pPr>
            <a:lvl4pPr marL="1371600" indent="0">
              <a:buNone/>
              <a:defRPr lang="es-ES" sz="2000" cap="none"/>
            </a:lvl4pPr>
            <a:lvl5pPr marL="1828800" indent="0">
              <a:buNone/>
              <a:defRPr lang="es-ES" sz="2000" cap="none"/>
            </a:lvl5pPr>
            <a:lvl6pPr marL="2286000" indent="0">
              <a:buNone/>
              <a:defRPr lang="es-ES" sz="2000" cap="none"/>
            </a:lvl6pPr>
            <a:lvl7pPr marL="2743200" indent="0">
              <a:buNone/>
              <a:defRPr lang="es-ES" sz="2000" cap="none"/>
            </a:lvl7pPr>
            <a:lvl8pPr marL="3200400" indent="0">
              <a:buNone/>
              <a:defRPr lang="es-ES" sz="2000" cap="none"/>
            </a:lvl8pPr>
            <a:lvl9pPr marL="3657600" indent="0">
              <a:buNone/>
              <a:defRPr lang="es-ES" sz="2000" cap="none"/>
            </a:lvl9pPr>
          </a:lstStyle>
          <a:p>
            <a:pPr>
              <a:defRPr lang="es-ES"/>
            </a:pPr>
            <a:endParaRPr/>
          </a:p>
        </p:txBody>
      </p:sp>
      <p:sp>
        <p:nvSpPr>
          <p:cNvPr id="4" name="Marcador de text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s-ES" sz="1600" cap="none"/>
            </a:lvl1pPr>
            <a:lvl2pPr marL="457200" indent="0">
              <a:buNone/>
              <a:defRPr lang="es-ES" sz="1400" cap="none"/>
            </a:lvl2pPr>
            <a:lvl3pPr marL="914400" indent="0">
              <a:buNone/>
              <a:defRPr lang="es-ES" sz="1200" cap="none"/>
            </a:lvl3pPr>
            <a:lvl4pPr marL="1371600" indent="0">
              <a:buNone/>
              <a:defRPr lang="es-ES" sz="1000" cap="none"/>
            </a:lvl4pPr>
            <a:lvl5pPr marL="1828800" indent="0">
              <a:buNone/>
              <a:defRPr lang="es-ES" sz="1000" cap="none"/>
            </a:lvl5pPr>
            <a:lvl6pPr marL="2286000" indent="0">
              <a:buNone/>
              <a:defRPr lang="es-ES" sz="1000" cap="none"/>
            </a:lvl6pPr>
            <a:lvl7pPr marL="2743200" indent="0">
              <a:buNone/>
              <a:defRPr lang="es-ES" sz="1000" cap="none"/>
            </a:lvl7pPr>
            <a:lvl8pPr marL="3200400" indent="0">
              <a:buNone/>
              <a:defRPr lang="es-ES" sz="1000" cap="none"/>
            </a:lvl8pPr>
            <a:lvl9pPr marL="3657600" indent="0">
              <a:buNone/>
              <a:defRPr lang="es-ES" sz="1000" cap="none"/>
            </a:lvl9pPr>
          </a:lstStyle>
          <a:p>
            <a:pPr>
              <a:defRPr lang="es-ES"/>
            </a:pPr>
            <a:r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s-ES"/>
            </a:pPr>
            <a:fld id="{3A38F9C4-8AD7-6D0F-9980-7C5AB7CE6F29}" type="datetime1">
              <a:t>10-03-2024</a:t>
            </a:fld>
            <a:endParaRPr/>
          </a:p>
        </p:txBody>
      </p:sp>
      <p:sp>
        <p:nvSpPr>
          <p:cNvPr id="6" name="Marcador de pie de págin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7" name="Marcador de número de diapositiva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F436-78D7-6D02-9980-8E57BACE6FDB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SheA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pb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s-ES"/>
            </a:pPr>
            <a:r>
              <a:t>Haga clic para modificar el estilo de texto del patrón</a:t>
            </a:r>
          </a:p>
          <a:p>
            <a:pPr lvl="1">
              <a:defRPr lang="es-ES"/>
            </a:pPr>
            <a:r>
              <a:t>Second level</a:t>
            </a:r>
          </a:p>
          <a:p>
            <a:pPr lvl="2">
              <a:defRPr lang="es-ES"/>
            </a:pPr>
            <a:r>
              <a:t>Third level</a:t>
            </a:r>
          </a:p>
          <a:p>
            <a:pPr lvl="3">
              <a:defRPr lang="es-ES"/>
            </a:pPr>
            <a:r>
              <a:t>Fourth level</a:t>
            </a:r>
          </a:p>
          <a:p>
            <a:pPr lvl="4">
              <a:defRPr lang="es-ES"/>
            </a:pPr>
            <a:r>
              <a:t>Fifth level</a:t>
            </a:r>
          </a:p>
        </p:txBody>
      </p:sp>
      <p:sp>
        <p:nvSpPr>
          <p:cNvPr id="4" name="Marcador de fech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ypm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A38B48F-C1D7-6D42-9980-3717FACE6F62}" type="datetime1">
              <a:t>10-03-2024</a:t>
            </a:fld>
            <a:endParaRPr/>
          </a:p>
        </p:txBody>
      </p:sp>
      <p:sp>
        <p:nvSpPr>
          <p:cNvPr id="5" name="Marcador de pie de págin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lZ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r>
              <a:t>‹Nº› / 40</a:t>
            </a:r>
          </a:p>
        </p:txBody>
      </p:sp>
      <p:sp>
        <p:nvSpPr>
          <p:cNvPr id="6" name="Marcador de número de diapositiva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s-ES" sz="1200" cap="none">
                <a:solidFill>
                  <a:srgbClr val="8C8C8C"/>
                </a:solidFill>
              </a:defRPr>
            </a:lvl1pPr>
            <a:lvl2pPr>
              <a:defRPr lang="es-ES" cap="none"/>
            </a:lvl2pPr>
            <a:lvl3pPr>
              <a:defRPr lang="es-ES" cap="none"/>
            </a:lvl3pPr>
            <a:lvl4pPr>
              <a:defRPr lang="es-ES" cap="none"/>
            </a:lvl4pPr>
            <a:lvl5pPr>
              <a:defRPr lang="es-ES" cap="none"/>
            </a:lvl5pPr>
            <a:lvl6pPr>
              <a:defRPr lang="es-ES" cap="none"/>
            </a:lvl6pPr>
            <a:lvl7pPr>
              <a:defRPr lang="es-ES" cap="none"/>
            </a:lvl7pPr>
            <a:lvl8pPr>
              <a:defRPr lang="es-ES" cap="none"/>
            </a:lvl8pPr>
            <a:lvl9pPr>
              <a:defRPr lang="es-ES" cap="none"/>
            </a:lvl9pPr>
          </a:lstStyle>
          <a:p>
            <a:pPr>
              <a:defRPr lang="es-ES"/>
            </a:pPr>
            <a:fld id="{3A38B781-CFD7-6D41-9980-3914F9CE6F6C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EBgAALATAAAgNAAAbBgAABAgAAAmAAAACAAAAP//////////"/>
              </a:ext>
            </a:extLst>
          </p:cNvSpPr>
          <p:nvPr/>
        </p:nvSpPr>
        <p:spPr>
          <a:xfrm>
            <a:off x="3911600" y="3200399"/>
            <a:ext cx="4561840" cy="1669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4400" cap="none" dirty="0"/>
              <a:t>Inicio </a:t>
            </a:r>
            <a:r>
              <a:rPr lang="es-ES" sz="4400" cap="none" dirty="0" smtClean="0"/>
              <a:t>AOC_01.pptx</a:t>
            </a:r>
          </a:p>
          <a:p>
            <a:pPr>
              <a:defRPr lang="es-ES"/>
            </a:pPr>
            <a:r>
              <a:rPr lang="es-ES" sz="4400" smtClean="0"/>
              <a:t>AOC 24S1</a:t>
            </a:r>
            <a:endParaRPr lang="es-ES" sz="4000" cap="none"/>
          </a:p>
        </p:txBody>
      </p:sp>
      <p:sp>
        <p:nvSpPr>
          <p:cNvPr id="3" name="Marcador de número de diapositiva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2EE-A0D7-6D24-9980-56719CCE6F03}" type="slidenum">
              <a:t>1</a:t>
            </a:fld>
            <a:r>
              <a:t> / 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1AMAANwAAAAsRwAA+QUAABAgAAAmAAAACAAAAP//////////"/>
              </a:ext>
            </a:extLst>
          </p:cNvSpPr>
          <p:nvPr/>
        </p:nvSpPr>
        <p:spPr>
          <a:xfrm>
            <a:off x="622300" y="139700"/>
            <a:ext cx="109474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</a:t>
            </a:r>
            <a:r>
              <a:rPr lang="es-ES" sz="4800" cap="none">
                <a:solidFill>
                  <a:schemeClr val="bg1"/>
                </a:solidFill>
              </a:rPr>
              <a:t>Disciplina digital: valores binarios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4AYAAHgKAAAWPwAANh0AABAgAAAmAAAACAAAAP//////////"/>
              </a:ext>
            </a:extLst>
          </p:cNvSpPr>
          <p:nvPr/>
        </p:nvSpPr>
        <p:spPr>
          <a:xfrm>
            <a:off x="1117600" y="1701800"/>
            <a:ext cx="9137650" cy="304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Dos valores discretos:</a:t>
            </a:r>
          </a:p>
          <a:p>
            <a:pPr>
              <a:defRPr lang="es-ES"/>
            </a:pPr>
            <a:r>
              <a:rPr lang="es-ES" sz="2400" cap="none"/>
              <a:t>	-- 1’s  y 0’s</a:t>
            </a:r>
          </a:p>
          <a:p>
            <a:pPr>
              <a:defRPr lang="es-ES"/>
            </a:pPr>
            <a:r>
              <a:rPr lang="es-ES" sz="2400" cap="none"/>
              <a:t>	-- 1, TRUE, ALTO (HIGH)</a:t>
            </a:r>
          </a:p>
          <a:p>
            <a:pPr>
              <a:defRPr lang="es-ES"/>
            </a:pPr>
            <a:r>
              <a:rPr lang="es-ES" sz="2400" cap="none"/>
              <a:t>	-- 0, FALSE, BAJO, (LOW)</a:t>
            </a:r>
          </a:p>
          <a:p>
            <a:pPr>
              <a:defRPr lang="es-ES"/>
            </a:pPr>
            <a:endParaRPr lang="es-ES" sz="2400" cap="none"/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1 y 0: niveles de tensión, engranajes giratorios, niveles de fluidos, etc.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Los circuitos digitales usan niveles de voltaje para representar 1 y 0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Bit: dígito binario</a:t>
            </a:r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891C-52D7-6D7F-9980-A42AC7CE6FF1}" type="slidenum"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BsQwAA+QUAABAgAAAmAAAACAAAAP//////////"/>
              </a:ext>
            </a:extLst>
          </p:cNvSpPr>
          <p:nvPr/>
        </p:nvSpPr>
        <p:spPr>
          <a:xfrm>
            <a:off x="774700" y="139700"/>
            <a:ext cx="101854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Sistemas numéricos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PwQAAPkFAADHEAAAPggAABAgAAAmAAAACAAAAP//////////"/>
              </a:ext>
            </a:extLst>
          </p:cNvSpPr>
          <p:nvPr/>
        </p:nvSpPr>
        <p:spPr>
          <a:xfrm>
            <a:off x="690245" y="970915"/>
            <a:ext cx="203708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t>Números decimales</a:t>
            </a:r>
          </a:p>
        </p:txBody>
      </p:sp>
      <p:sp>
        <p:nvSpPr>
          <p:cNvPr id="4" name="CuadroTexto 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1AQAAIAXAAAyEAAAxRkAABAgAAAmAAAACAAAAP//////////"/>
              </a:ext>
            </a:extLst>
          </p:cNvSpPr>
          <p:nvPr/>
        </p:nvSpPr>
        <p:spPr>
          <a:xfrm>
            <a:off x="784860" y="3820160"/>
            <a:ext cx="184785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t>Números binarios</a:t>
            </a:r>
          </a:p>
        </p:txBody>
      </p:sp>
      <p:pic>
        <p:nvPicPr>
          <p:cNvPr id="5" name="Imagen 8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x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4BAAA+CAAAizEAAIAX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339850"/>
            <a:ext cx="7882255" cy="24803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n 10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1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MQEAADFGQAACDQAAGM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189095"/>
            <a:ext cx="7683500" cy="22136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Marcador de número de diapositiva 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A910-5ED7-6D5F-9980-A80AE7CE6FFD}" type="slidenum"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Potencias de 2</a:t>
            </a:r>
            <a:endParaRPr lang="es-ES" sz="5400" cap="none">
              <a:solidFill>
                <a:schemeClr val="bg1"/>
              </a:solidFill>
            </a:endParaRPr>
          </a:p>
        </p:txBody>
      </p:sp>
      <p:pic>
        <p:nvPicPr>
          <p:cNvPr id="3" name="Imagen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AUAACCBwAAUDcAALQj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220470"/>
            <a:ext cx="5588000" cy="45834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FF80-CED7-6D09-9980-385CB1CE6F6D}" type="slidenum"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NwUAABAgAAAmAAAACAAAAP//////////"/>
              </a:ext>
            </a:extLst>
          </p:cNvSpPr>
          <p:nvPr/>
        </p:nvSpPr>
        <p:spPr>
          <a:xfrm>
            <a:off x="774700" y="139700"/>
            <a:ext cx="10261600" cy="70802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	</a:t>
            </a:r>
            <a:r>
              <a:rPr lang="es-ES" sz="4000" cap="none">
                <a:solidFill>
                  <a:schemeClr val="bg1"/>
                </a:solidFill>
              </a:rPr>
              <a:t>Conversión de bases</a:t>
            </a:r>
            <a:endParaRPr lang="es-ES" sz="9600" cap="none">
              <a:solidFill>
                <a:schemeClr val="bg1"/>
              </a:solidFill>
            </a:endParaRPr>
          </a:p>
        </p:txBody>
      </p:sp>
      <p:sp>
        <p:nvSpPr>
          <p:cNvPr id="3" name="CuadroText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UAUAALwHAABCHwAAAgoAABAgAAAmAAAACAAAAP//////////"/>
              </a:ext>
            </a:extLst>
          </p:cNvSpPr>
          <p:nvPr/>
        </p:nvSpPr>
        <p:spPr>
          <a:xfrm>
            <a:off x="863600" y="1257300"/>
            <a:ext cx="421767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t>Conversión de base decimal a base binaria:</a:t>
            </a:r>
          </a:p>
        </p:txBody>
      </p:sp>
      <p:sp>
        <p:nvSpPr>
          <p:cNvPr id="4" name="CuadroTexto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xAQAAIAWAAAJHwAAxhgAABAgAAAmAAAACAAAAP//////////"/>
              </a:ext>
            </a:extLst>
          </p:cNvSpPr>
          <p:nvPr/>
        </p:nvSpPr>
        <p:spPr>
          <a:xfrm>
            <a:off x="774700" y="3657600"/>
            <a:ext cx="427037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t>Conversión de base binaria a base decimal :</a:t>
            </a:r>
          </a:p>
        </p:txBody>
      </p:sp>
      <p:pic>
        <p:nvPicPr>
          <p:cNvPr id="5" name="Imagen 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ATKs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CcGAADqCgAAHDAAAPwS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74190"/>
            <a:ext cx="6820535" cy="13119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n 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FAFAACmGgAA1y4AACA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4331970"/>
            <a:ext cx="6750685" cy="10528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Marcador de número de diapositiva 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E7F8-B6D7-6D11-9980-4044A9CE6F15}" type="slidenum"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Valores binarios y rango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AcAAFUHAADUPwAAtScAABAgAAAmAAAACAAAAP//////////"/>
              </a:ext>
            </a:extLst>
          </p:cNvSpPr>
          <p:nvPr/>
        </p:nvSpPr>
        <p:spPr>
          <a:xfrm>
            <a:off x="1206500" y="1191895"/>
            <a:ext cx="9169400" cy="5262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Número decimal de N dígitos</a:t>
            </a:r>
          </a:p>
          <a:p>
            <a:pPr>
              <a:defRPr lang="es-ES"/>
            </a:pPr>
            <a:r>
              <a:rPr lang="es-ES" sz="2400" cap="none"/>
              <a:t>	-- ¿cuantos valores?	 10</a:t>
            </a:r>
            <a:r>
              <a:rPr lang="es-ES" sz="2400" cap="none" baseline="30000"/>
              <a:t>N</a:t>
            </a:r>
          </a:p>
          <a:p>
            <a:pPr>
              <a:defRPr lang="es-ES"/>
            </a:pPr>
            <a:r>
              <a:rPr lang="es-ES" sz="2400" cap="none"/>
              <a:t>	-- ¿Rango? 		[0, 10</a:t>
            </a:r>
            <a:r>
              <a:rPr lang="es-ES" sz="2400" cap="none" baseline="30000"/>
              <a:t>N</a:t>
            </a:r>
            <a:r>
              <a:rPr lang="es-ES" sz="2400" cap="none"/>
              <a:t> - 1]</a:t>
            </a:r>
          </a:p>
          <a:p>
            <a:pPr>
              <a:defRPr lang="es-ES"/>
            </a:pPr>
            <a:r>
              <a:rPr lang="es-ES" sz="2400" cap="none"/>
              <a:t>	-- Ejemplo: número decimal de 3 dígitos: 10</a:t>
            </a:r>
            <a:r>
              <a:rPr lang="es-ES" sz="2400" cap="none" baseline="30000"/>
              <a:t>3</a:t>
            </a:r>
            <a:r>
              <a:rPr lang="es-ES" sz="2400" cap="none"/>
              <a:t> = 1000 valores posibles</a:t>
            </a:r>
          </a:p>
          <a:p>
            <a:pPr>
              <a:defRPr lang="es-ES"/>
            </a:pPr>
            <a:r>
              <a:rPr lang="es-ES" sz="2400" cap="none"/>
              <a:t>	-- Rango: [0, 999]</a:t>
            </a:r>
          </a:p>
          <a:p>
            <a:pPr>
              <a:defRPr lang="es-ES"/>
            </a:pPr>
            <a:endParaRPr lang="es-ES" sz="2400" cap="none"/>
          </a:p>
          <a:p>
            <a:pPr>
              <a:defRPr lang="es-ES"/>
            </a:pPr>
            <a:endParaRPr lang="es-ES" sz="2400" cap="none"/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Número binario de n bits</a:t>
            </a:r>
          </a:p>
          <a:p>
            <a:pPr>
              <a:defRPr lang="es-ES"/>
            </a:pPr>
            <a:r>
              <a:rPr lang="es-ES" sz="2400" cap="none"/>
              <a:t>	-- cuantos valores 2</a:t>
            </a:r>
            <a:r>
              <a:rPr lang="es-ES" sz="2400" cap="none" baseline="30000"/>
              <a:t>N</a:t>
            </a:r>
          </a:p>
          <a:p>
            <a:pPr>
              <a:defRPr lang="es-ES"/>
            </a:pPr>
            <a:r>
              <a:rPr lang="es-ES" sz="2400" cap="none"/>
              <a:t>	-- Rango: [0, 2</a:t>
            </a:r>
            <a:r>
              <a:rPr lang="es-ES" sz="2400" cap="none" baseline="30000"/>
              <a:t>N</a:t>
            </a:r>
            <a:r>
              <a:rPr lang="es-ES" sz="2400" cap="none"/>
              <a:t> - 1]</a:t>
            </a:r>
          </a:p>
          <a:p>
            <a:pPr>
              <a:defRPr lang="es-ES"/>
            </a:pPr>
            <a:r>
              <a:rPr lang="es-ES" sz="2400" cap="none"/>
              <a:t>	-- Ejemplo: número binario de 3 dígitos:</a:t>
            </a:r>
          </a:p>
          <a:p>
            <a:pPr>
              <a:defRPr lang="es-ES"/>
            </a:pPr>
            <a:r>
              <a:rPr lang="es-ES" sz="2400" cap="none"/>
              <a:t>		--- 2</a:t>
            </a:r>
            <a:r>
              <a:rPr lang="es-ES" sz="2400" cap="none" baseline="30000"/>
              <a:t>3</a:t>
            </a:r>
            <a:r>
              <a:rPr lang="es-ES" sz="2400" cap="none"/>
              <a:t> = 8 valores posibles</a:t>
            </a:r>
          </a:p>
          <a:p>
            <a:pPr>
              <a:defRPr lang="es-ES"/>
            </a:pPr>
            <a:r>
              <a:rPr lang="es-ES" sz="2400" cap="none"/>
              <a:t>		--- Rango: [0, 7] = [000</a:t>
            </a:r>
            <a:r>
              <a:rPr lang="es-ES" sz="2400" cap="none" baseline="-24000"/>
              <a:t>2</a:t>
            </a:r>
            <a:r>
              <a:rPr lang="es-ES" sz="2400" cap="none"/>
              <a:t> a 111</a:t>
            </a:r>
            <a:r>
              <a:rPr lang="es-ES" sz="2400" cap="none" baseline="-24000"/>
              <a:t>2</a:t>
            </a:r>
            <a:r>
              <a:rPr lang="es-ES" sz="2400" cap="none"/>
              <a:t>]</a:t>
            </a:r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165-2BD7-6D27-9980-DD729FCE6F88}" type="slidenum"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BYSAAA+QUAABAgAAAmAAAACAAAAP//////////"/>
              </a:ext>
            </a:extLst>
          </p:cNvSpPr>
          <p:nvPr/>
        </p:nvSpPr>
        <p:spPr>
          <a:xfrm>
            <a:off x="774700" y="139700"/>
            <a:ext cx="109855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</a:t>
            </a:r>
            <a:r>
              <a:rPr lang="es-ES" sz="4800" cap="none">
                <a:solidFill>
                  <a:schemeClr val="bg1"/>
                </a:solidFill>
              </a:rPr>
              <a:t>Números hexadecimales (Base 16)</a:t>
            </a:r>
            <a:endParaRPr lang="es-ES" sz="5400" cap="none">
              <a:solidFill>
                <a:schemeClr val="bg1"/>
              </a:solidFill>
            </a:endParaRPr>
          </a:p>
        </p:txBody>
      </p:sp>
      <p:pic>
        <p:nvPicPr>
          <p:cNvPr id="3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LlNQ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NcGAAD0BgAAjiYAANs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" y="1130300"/>
            <a:ext cx="5155565" cy="53486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uadroTexto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HywAADgJAABYSAAA4BIAABAgAAAmAAAACAAAAP//////////"/>
              </a:ext>
            </a:extLst>
          </p:cNvSpPr>
          <p:nvPr/>
        </p:nvSpPr>
        <p:spPr>
          <a:xfrm>
            <a:off x="7172325" y="1498600"/>
            <a:ext cx="4587875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3200" cap="none"/>
              <a:t>Base 16</a:t>
            </a:r>
          </a:p>
          <a:p>
            <a:pPr>
              <a:defRPr lang="es-ES"/>
            </a:pPr>
            <a:endParaRPr lang="es-ES" sz="3200" cap="none"/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3200" cap="none"/>
              <a:t>Taquigrafía para binario</a:t>
            </a:r>
          </a:p>
        </p:txBody>
      </p:sp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B167-29D7-6D47-9980-DF12FFCE6F8A}" type="slidenum"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sz="4800" cap="none">
                <a:solidFill>
                  <a:schemeClr val="bg1"/>
                </a:solidFill>
              </a:rPr>
              <a:t>		Conversión Hex a Bin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jAUAAEgIAAB6EwAAjgoAABAgAAAmAAAACAAAAP//////////"/>
              </a:ext>
            </a:extLst>
          </p:cNvSpPr>
          <p:nvPr/>
        </p:nvSpPr>
        <p:spPr>
          <a:xfrm>
            <a:off x="901700" y="1346200"/>
            <a:ext cx="22644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t>Hexadecimal a Binario</a:t>
            </a:r>
          </a:p>
        </p:txBody>
      </p:sp>
      <p:sp>
        <p:nvSpPr>
          <p:cNvPr id="4" name="CuadroText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CAcAAKgWAACeFAAA7hgAABAgAAAmAAAACAAAAP//////////"/>
              </a:ext>
            </a:extLst>
          </p:cNvSpPr>
          <p:nvPr/>
        </p:nvSpPr>
        <p:spPr>
          <a:xfrm>
            <a:off x="1143000" y="3683000"/>
            <a:ext cx="220853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t>Conversión Hex a Dec</a:t>
            </a:r>
          </a:p>
        </p:txBody>
      </p:sp>
      <p:pic>
        <p:nvPicPr>
          <p:cNvPr id="5" name="Imagen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gHAACmCwAAfTEAAJMS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3570"/>
            <a:ext cx="6901815" cy="11258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n 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4GjSW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BsLAABuGwAASDAAADU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05305" y="4458970"/>
            <a:ext cx="6043295" cy="12642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Marcador de número de diapositiva 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8AE-E0D7-6D2E-9980-167B96CE6F43}" type="slidenum"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Bits, Bytes, Nibbles …</a:t>
            </a:r>
            <a:endParaRPr lang="es-ES" sz="5400" cap="none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AGAADMBgAAsDsAAAU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104900"/>
            <a:ext cx="8585200" cy="44253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8Y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APAAAfBgAAtCMAAMc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995045"/>
            <a:ext cx="3213100" cy="14071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n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FceAABWDQAAxCwAADI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5" y="2167890"/>
            <a:ext cx="2345055" cy="16027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n 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wPAAAyFwAAmCQAAIMg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446020" y="3770630"/>
            <a:ext cx="3502660" cy="1514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CuadroTexto 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xAQAAHYjAAAkSAAAriYAABAgAAAmAAAACAAAAP//////////"/>
              </a:ext>
            </a:extLst>
          </p:cNvSpPr>
          <p:nvPr/>
        </p:nvSpPr>
        <p:spPr>
          <a:xfrm>
            <a:off x="774700" y="5764530"/>
            <a:ext cx="1095248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800" cap="none"/>
              <a:t>Word 2 Bytes, doubleword 4 Bytes, quadword 8 Bytes, octalword 16 Bytes</a:t>
            </a:r>
          </a:p>
        </p:txBody>
      </p:sp>
      <p:sp>
        <p:nvSpPr>
          <p:cNvPr id="8" name="Marcador de número de diapositiva 1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CAB3-FDD7-6D3C-9980-0B6984CE6F5E}" type="slidenum"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Grandes potencias de 2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/AgAANgJAADsNgAARCIAABAgAAAmAAAACAAAAP//////////"/>
              </a:ext>
            </a:extLst>
          </p:cNvSpPr>
          <p:nvPr/>
        </p:nvSpPr>
        <p:spPr>
          <a:xfrm>
            <a:off x="1460500" y="1600200"/>
            <a:ext cx="7467600" cy="3970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t>2 </a:t>
            </a:r>
            <a:r>
              <a:rPr lang="es-ES" cap="none" baseline="30000"/>
              <a:t>10</a:t>
            </a:r>
            <a:r>
              <a:t> =  1 Kilobit = 1024 bit</a:t>
            </a:r>
          </a:p>
          <a:p>
            <a:pPr>
              <a:defRPr lang="es-ES"/>
            </a:pPr>
            <a:r>
              <a:t>2 </a:t>
            </a:r>
            <a:r>
              <a:rPr lang="es-ES" cap="none" baseline="30000"/>
              <a:t>20 </a:t>
            </a:r>
            <a:r>
              <a:t> = 1 Megabit = 1 048 576</a:t>
            </a:r>
            <a:r>
              <a:rPr lang="es-ES" cap="none" baseline="30000"/>
              <a:t> </a:t>
            </a:r>
            <a:r>
              <a:t> bit</a:t>
            </a:r>
          </a:p>
          <a:p>
            <a:pPr>
              <a:defRPr lang="es-ES"/>
            </a:pPr>
            <a:r>
              <a:t>2 </a:t>
            </a:r>
            <a:r>
              <a:rPr lang="es-ES" cap="none" baseline="30000"/>
              <a:t>30 </a:t>
            </a:r>
            <a:r>
              <a:t> = 1 Gigabit = 1 073 741 824</a:t>
            </a:r>
            <a:r>
              <a:rPr lang="es-ES" cap="none" baseline="30000"/>
              <a:t> </a:t>
            </a:r>
            <a:r>
              <a:t> bit</a:t>
            </a:r>
          </a:p>
          <a:p>
            <a:pPr>
              <a:defRPr lang="es-ES"/>
            </a:pPr>
            <a:r>
              <a:t>2 </a:t>
            </a:r>
            <a:r>
              <a:rPr lang="es-ES" cap="none" baseline="30000"/>
              <a:t>40 </a:t>
            </a:r>
            <a:r>
              <a:t> = 1 Terabit = 1 099 511 627 776</a:t>
            </a:r>
            <a:r>
              <a:rPr lang="es-ES" cap="none" baseline="30000"/>
              <a:t> </a:t>
            </a:r>
            <a:r>
              <a:t> bit</a:t>
            </a:r>
          </a:p>
          <a:p>
            <a:pPr>
              <a:defRPr lang="es-ES"/>
            </a:pPr>
            <a:r>
              <a:t>2 </a:t>
            </a:r>
            <a:r>
              <a:rPr lang="es-ES" cap="none" baseline="30000"/>
              <a:t>50 </a:t>
            </a:r>
            <a:r>
              <a:t> = 1 Petabit = 1 125 899 906 842 624</a:t>
            </a:r>
            <a:r>
              <a:rPr lang="es-ES" cap="none" baseline="30000"/>
              <a:t> </a:t>
            </a:r>
            <a:r>
              <a:t> bit</a:t>
            </a:r>
          </a:p>
          <a:p>
            <a:pPr>
              <a:defRPr lang="es-ES"/>
            </a:pPr>
            <a:endParaRPr/>
          </a:p>
          <a:p>
            <a:pPr>
              <a:defRPr lang="es-ES"/>
            </a:pPr>
            <a:r>
              <a:t>Estos múltiplos son extensibles a la métrica del Byte, donde se usan mayormente:</a:t>
            </a:r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 marL="342900" indent="-342900">
              <a:buAutoNum type="arabicPlain" startAt="210"/>
              <a:defRPr lang="es-ES"/>
            </a:pPr>
            <a:endParaRPr/>
          </a:p>
        </p:txBody>
      </p:sp>
      <p:pic>
        <p:nvPicPr>
          <p:cNvPr id="4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Cb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wIAAByGAAAaDgAAMM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973830"/>
            <a:ext cx="7708900" cy="2489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D60-2ED7-6D2B-9980-D87E93CE6F8D}" type="slidenum"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		</a:t>
            </a:r>
            <a:r>
              <a:rPr lang="es-ES" sz="4800" cap="none">
                <a:solidFill>
                  <a:schemeClr val="bg1"/>
                </a:solidFill>
              </a:rPr>
              <a:t>Warning!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HAIAANYGAAD9QgAAfCkAABAgAAAmAAAACAAAAP//////////"/>
              </a:ext>
            </a:extLst>
          </p:cNvSpPr>
          <p:nvPr/>
        </p:nvSpPr>
        <p:spPr>
          <a:xfrm>
            <a:off x="342900" y="1111250"/>
            <a:ext cx="10546715" cy="5632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400" cap="none"/>
              <a:t>Nota: </a:t>
            </a:r>
          </a:p>
          <a:p>
            <a:pPr>
              <a:defRPr lang="es-ES"/>
            </a:pPr>
            <a:r>
              <a:rPr lang="es-ES" sz="2400" cap="none"/>
              <a:t>Los nombres y abreviaturas de números de bytes se confunden fácilmente con </a:t>
            </a:r>
          </a:p>
          <a:p>
            <a:pPr>
              <a:defRPr lang="es-ES"/>
            </a:pPr>
            <a:r>
              <a:rPr lang="es-ES" sz="2400" cap="none"/>
              <a:t>las notaciones de bits. </a:t>
            </a:r>
          </a:p>
          <a:p>
            <a:pPr>
              <a:defRPr lang="es-ES"/>
            </a:pPr>
            <a:r>
              <a:rPr lang="es-ES" sz="2400" cap="none"/>
              <a:t>Las abreviaturas de números de bits utilizan una "b" minúscula en lugar de </a:t>
            </a:r>
          </a:p>
          <a:p>
            <a:pPr>
              <a:defRPr lang="es-ES"/>
            </a:pPr>
            <a:r>
              <a:rPr lang="es-ES" sz="2400" cap="none"/>
              <a:t>una "B" mayúscula. </a:t>
            </a:r>
          </a:p>
          <a:p>
            <a:pPr>
              <a:defRPr lang="es-ES"/>
            </a:pPr>
            <a:r>
              <a:rPr lang="es-ES" sz="2400" cap="none"/>
              <a:t>Dado que un byte se compone de ocho bits, esta diferencia puede ser significativa. </a:t>
            </a:r>
          </a:p>
          <a:p>
            <a:pPr>
              <a:defRPr lang="es-ES"/>
            </a:pPr>
            <a:endParaRPr lang="es-ES" sz="2400" cap="none"/>
          </a:p>
          <a:p>
            <a:pPr>
              <a:defRPr lang="es-ES"/>
            </a:pPr>
            <a:r>
              <a:rPr lang="es-ES" sz="2400" cap="none"/>
              <a:t>Por ejemplo, si se anuncia una conexión a Internet de banda ancha con una </a:t>
            </a:r>
          </a:p>
          <a:p>
            <a:pPr>
              <a:defRPr lang="es-ES"/>
            </a:pPr>
            <a:r>
              <a:rPr lang="es-ES" sz="2400" cap="none"/>
              <a:t>velocidad de descarga de 3,0 Mbps, su velocidad es de 3,0 megabits por segundo</a:t>
            </a:r>
          </a:p>
          <a:p>
            <a:pPr>
              <a:defRPr lang="es-ES"/>
            </a:pPr>
            <a:r>
              <a:rPr lang="es-ES" sz="2400" cap="none"/>
              <a:t> o 0,375 megabytes por segundo (que se abreviaría como 0,375 MBps). </a:t>
            </a:r>
          </a:p>
          <a:p>
            <a:pPr>
              <a:defRPr lang="es-ES"/>
            </a:pPr>
            <a:endParaRPr lang="es-ES" sz="2400" cap="none"/>
          </a:p>
          <a:p>
            <a:pPr>
              <a:defRPr lang="es-ES"/>
            </a:pPr>
            <a:r>
              <a:rPr lang="es-ES" sz="2400" cap="none"/>
              <a:t>Los bits y las tasas de bits (bits a lo largo del tiempo, como bits por segundo [bps]) </a:t>
            </a:r>
          </a:p>
          <a:p>
            <a:pPr>
              <a:defRPr lang="es-ES"/>
            </a:pPr>
            <a:r>
              <a:rPr lang="es-ES" sz="2400" cap="none"/>
              <a:t>se usan con más frecuencia para describir las velocidades de conexión, por lo </a:t>
            </a:r>
          </a:p>
          <a:p>
            <a:pPr>
              <a:defRPr lang="es-ES"/>
            </a:pPr>
            <a:r>
              <a:rPr lang="es-ES" sz="2400" cap="none"/>
              <a:t>que debe prestar especial atención al comparar proveedores y servicios </a:t>
            </a:r>
          </a:p>
          <a:p>
            <a:pPr>
              <a:defRPr lang="es-ES"/>
            </a:pPr>
            <a:r>
              <a:rPr lang="es-ES" sz="2400" cap="none"/>
              <a:t>de conexión a Internet.</a:t>
            </a:r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9160-2ED7-6D67-9980-D832DFCE6F8D}" type="slidenum"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c+No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NEJAAA8DgAAL0EAAPQ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5" y="2313940"/>
            <a:ext cx="9000490" cy="22301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Marcador de número de diapositiva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88CF-81D7-6D7E-9980-772BC6CE6F22}" type="slidenum"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Estimando potencias de 2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bAcAAPQIAABeHAAALAwAABAgAAAmAAAACAAAAP//////////"/>
              </a:ext>
            </a:extLst>
          </p:cNvSpPr>
          <p:nvPr/>
        </p:nvSpPr>
        <p:spPr>
          <a:xfrm>
            <a:off x="1206500" y="1455420"/>
            <a:ext cx="3404870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800" cap="none"/>
              <a:t>Cual es el  valor de 2</a:t>
            </a:r>
            <a:r>
              <a:rPr lang="es-ES" sz="2800" cap="none" baseline="30000"/>
              <a:t>24</a:t>
            </a:r>
            <a:endParaRPr lang="es-ES" sz="2800" cap="none"/>
          </a:p>
        </p:txBody>
      </p:sp>
      <p:sp>
        <p:nvSpPr>
          <p:cNvPr id="4" name="CuadroText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bAcAAEQWAADPOwAAfBkAABAgAAAmAAAACAAAAP//////////"/>
              </a:ext>
            </a:extLst>
          </p:cNvSpPr>
          <p:nvPr/>
        </p:nvSpPr>
        <p:spPr>
          <a:xfrm>
            <a:off x="1206500" y="3619500"/>
            <a:ext cx="851598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800" cap="none"/>
              <a:t>Cuántos valores puede representar una variable de 32 bit</a:t>
            </a:r>
          </a:p>
        </p:txBody>
      </p:sp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97D6-98D7-6D61-9980-6E34D9CE6F3B}" type="slidenum"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		</a:t>
            </a:r>
            <a:r>
              <a:rPr lang="es-ES" sz="4800" cap="none">
                <a:solidFill>
                  <a:schemeClr val="bg1"/>
                </a:solidFill>
              </a:rPr>
              <a:t>SUMA</a:t>
            </a:r>
            <a:endParaRPr lang="es-ES" sz="5400" cap="none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KkMAAApBQAAVz4AAAc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58035" y="838835"/>
            <a:ext cx="8075930" cy="5180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CAaAAClCAAA7CwAAEkU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246880" y="1405255"/>
            <a:ext cx="3055620" cy="1892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n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caAAAWGAAAoS4AAAcl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231005" y="3915410"/>
            <a:ext cx="3348990" cy="21037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Marcador de número de diapositiva 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E755-1BD7-6D11-9980-ED44A9CE6FB8}" type="slidenum"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Ejemplos de suma binaria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xCyQ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xAQAAGwHAADcIAAAUxcAABAgAAAmAAAACAAAAP//////////"/>
              </a:ext>
            </a:extLst>
          </p:cNvSpPr>
          <p:nvPr/>
        </p:nvSpPr>
        <p:spPr>
          <a:xfrm>
            <a:off x="774700" y="1206500"/>
            <a:ext cx="4566920" cy="25850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t>Sume los siguientes números binarios de 4 bits</a:t>
            </a:r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>
              <a:defRPr lang="es-ES"/>
            </a:pPr>
            <a:endParaRPr/>
          </a:p>
          <a:p>
            <a:pPr>
              <a:defRPr lang="es-ES"/>
            </a:pPr>
            <a:r>
              <a:t>Sumelos siguientes números binarios de 4 bits</a:t>
            </a:r>
          </a:p>
        </p:txBody>
      </p:sp>
      <p:pic>
        <p:nvPicPr>
          <p:cNvPr id="4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FQkAAC7CAAAQS8AAIsV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419225"/>
            <a:ext cx="1776095" cy="2082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n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wUAAAvGQAApCEAABs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411220" y="4093845"/>
            <a:ext cx="2057400" cy="21005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n 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IAHAAAVHwAACBYAALUk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052695"/>
            <a:ext cx="2362200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Rectángulo 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uhP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hCMAAGkXAAAESQAA4ScAABAgAAAmAAAACAAAAP//////////"/>
              </a:ext>
            </a:extLst>
          </p:cNvSpPr>
          <p:nvPr/>
        </p:nvSpPr>
        <p:spPr>
          <a:xfrm>
            <a:off x="5773420" y="3805555"/>
            <a:ext cx="6096000" cy="2677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800" cap="none"/>
              <a:t>Los sistemas digitales operan en un número fijo de bits.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800" cap="none"/>
              <a:t>Desbordamiento (Overflow): cuando el resultado es demasiado grande para caber en el número de bits disponibles.</a:t>
            </a:r>
          </a:p>
        </p:txBody>
      </p:sp>
      <p:sp>
        <p:nvSpPr>
          <p:cNvPr id="8" name="Marcador de número de diapositiva 1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9796-D8D7-6D61-9980-2E34D9CE6F7B}" type="slidenum"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Números binarios signados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VAsAANAMAABJPwAAmxcAABAgAAAmAAAACAAAAP//////////"/>
              </a:ext>
            </a:extLst>
          </p:cNvSpPr>
          <p:nvPr/>
        </p:nvSpPr>
        <p:spPr>
          <a:xfrm>
            <a:off x="1841500" y="2082800"/>
            <a:ext cx="8446135" cy="1754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3600" cap="none"/>
              <a:t>Números signo – magnitud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endParaRPr lang="es-ES" sz="3600" cap="none"/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3600" cap="none"/>
              <a:t>Números en complemento 2 (números C-2</a:t>
            </a:r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CAFF-B1D7-6D3C-9980-476984CE6F12}" type="slidenum"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AAAAADkQwAAHQUAABAgAAAmAAAACAAAAP//////////"/>
              </a:ext>
            </a:extLst>
          </p:cNvSpPr>
          <p:nvPr/>
        </p:nvSpPr>
        <p:spPr>
          <a:xfrm>
            <a:off x="774700" y="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Nos. Signo-magnitud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mAMAAJAGAADkQwAApCgAABAgAAAmAAAACAAAAP//////////"/>
              </a:ext>
            </a:extLst>
          </p:cNvSpPr>
          <p:nvPr/>
        </p:nvSpPr>
        <p:spPr>
          <a:xfrm>
            <a:off x="584200" y="1066800"/>
            <a:ext cx="10452100" cy="5539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800" cap="none"/>
              <a:t> 1 bit de signo, N-1 bits de magnitud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800" cap="none"/>
              <a:t>El bit de signo es el bit más significativo (más a la izquierda)</a:t>
            </a:r>
          </a:p>
          <a:p>
            <a:pPr>
              <a:defRPr lang="es-ES"/>
            </a:pPr>
            <a:r>
              <a:rPr lang="es-ES" sz="2800" cap="none"/>
              <a:t>	-- Número positivo: bit de signo = 0</a:t>
            </a:r>
          </a:p>
          <a:p>
            <a:pPr>
              <a:defRPr lang="es-ES"/>
            </a:pPr>
            <a:r>
              <a:rPr lang="es-ES" sz="2800" cap="none"/>
              <a:t>	</a:t>
            </a:r>
          </a:p>
          <a:p>
            <a:pPr>
              <a:defRPr lang="es-ES"/>
            </a:pPr>
            <a:r>
              <a:rPr lang="es-ES" sz="2800" cap="none"/>
              <a:t>	  -- Número negativo: bit de signo = 1</a:t>
            </a:r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r>
              <a:rPr lang="es-ES" sz="2800" cap="none"/>
              <a:t>Ejemplo, representaciones de signo/magnitud de 4 bits de ± 6:</a:t>
            </a:r>
          </a:p>
          <a:p>
            <a:pPr>
              <a:defRPr lang="es-ES"/>
            </a:pPr>
            <a:r>
              <a:rPr lang="es-ES" sz="2800" cap="none"/>
              <a:t>	+6 =  0110         </a:t>
            </a:r>
          </a:p>
          <a:p>
            <a:pPr>
              <a:defRPr lang="es-ES"/>
            </a:pPr>
            <a:r>
              <a:rPr lang="es-ES" sz="2800" cap="none"/>
              <a:t>	- 6 = 1110</a:t>
            </a:r>
          </a:p>
          <a:p>
            <a:pPr>
              <a:defRPr lang="es-ES"/>
            </a:pPr>
            <a:r>
              <a:rPr lang="es-ES" sz="2800" cap="none"/>
              <a:t>Rango de un número de signo/magnitud de N bits:</a:t>
            </a:r>
          </a:p>
          <a:p>
            <a:pPr>
              <a:defRPr lang="es-ES"/>
            </a:pPr>
            <a:r>
              <a:rPr lang="es-ES" sz="2800" cap="none"/>
              <a:t>		[-(2</a:t>
            </a:r>
            <a:r>
              <a:rPr lang="es-ES" sz="2800" cap="none" baseline="30000"/>
              <a:t>N-1</a:t>
            </a:r>
            <a:r>
              <a:rPr lang="es-ES" sz="2800" cap="none"/>
              <a:t>-1), 2</a:t>
            </a:r>
            <a:r>
              <a:rPr lang="es-ES" sz="2800" cap="none" baseline="30000"/>
              <a:t>N-1</a:t>
            </a:r>
            <a:r>
              <a:rPr lang="es-ES" sz="2800" cap="none"/>
              <a:t>-1]</a:t>
            </a:r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</p:txBody>
      </p:sp>
      <p:pic>
        <p:nvPicPr>
          <p:cNvPr id="4" name="Imagen 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UpAAD3CwAA+0AAABE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945005"/>
            <a:ext cx="3752850" cy="5041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n 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C8uAADUDwAA4T4AAIMV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507605" y="2573020"/>
            <a:ext cx="2713990" cy="9239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Marcador de número de diapositiva 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B993-DDD7-6D4F-9980-2B1AF7CE6F7E}" type="slidenum"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 Nos. Signo-magnitud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xAQAAAwIAABGMgAA3hUAABAgAAAmAAAACAAAAP//////////"/>
              </a:ext>
            </a:extLst>
          </p:cNvSpPr>
          <p:nvPr/>
        </p:nvSpPr>
        <p:spPr>
          <a:xfrm>
            <a:off x="774700" y="1308100"/>
            <a:ext cx="7397750" cy="22466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800" cap="none"/>
              <a:t>Problemas con la representación signo-magnitud:</a:t>
            </a:r>
          </a:p>
          <a:p>
            <a:pPr>
              <a:defRPr lang="es-ES"/>
            </a:pPr>
            <a:endParaRPr lang="es-ES" sz="2800" cap="none"/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800" cap="none"/>
              <a:t>No trabaja con la suma de binarios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endParaRPr lang="es-ES" sz="2800" cap="none"/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800" cap="none"/>
              <a:t>Tiene dos representaciones para el cero</a:t>
            </a:r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A4DA-94D7-6D52-9980-6207EACE6F37}" type="slidenum"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Nos. en  C-2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IAgAAE0LAAAgPwAACx4AABAgAAAmAAAACAAAAP//////////"/>
              </a:ext>
            </a:extLst>
          </p:cNvSpPr>
          <p:nvPr/>
        </p:nvSpPr>
        <p:spPr>
          <a:xfrm>
            <a:off x="1320800" y="1837055"/>
            <a:ext cx="8940800" cy="304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3200" cap="none"/>
              <a:t>Trabaja con la suma de binarios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endParaRPr lang="es-ES" sz="3200" cap="none"/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3200" cap="none"/>
              <a:t>Tiene una representación única para el cero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endParaRPr lang="es-ES" sz="3200" cap="none"/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3200" cap="none"/>
              <a:t>Es la representación utilizada en todos los microprocesadores y microcomputadores actuales</a:t>
            </a:r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8D89-C7D7-6D7B-9980-312EC3CE6F64}" type="slidenum"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 	Nos. en  C-2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xAQAAMwGAACcRQAALCcAABAgAAAmAAAACAAAAP//////////"/>
              </a:ext>
            </a:extLst>
          </p:cNvSpPr>
          <p:nvPr/>
        </p:nvSpPr>
        <p:spPr>
          <a:xfrm>
            <a:off x="774700" y="1104900"/>
            <a:ext cx="10541000" cy="5262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MSB tiene un valor de  -2</a:t>
            </a:r>
            <a:r>
              <a:rPr lang="es-ES" sz="2800" cap="none" baseline="30000"/>
              <a:t>N-1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endParaRPr lang="es-ES" sz="2800" cap="none" baseline="30000"/>
          </a:p>
          <a:p>
            <a:pPr>
              <a:defRPr lang="es-ES"/>
            </a:pPr>
            <a:endParaRPr lang="es-ES" sz="2800" cap="none" baseline="30000"/>
          </a:p>
          <a:p>
            <a:pPr>
              <a:defRPr lang="es-ES"/>
            </a:pPr>
            <a:endParaRPr lang="es-ES" sz="2800" cap="none" baseline="30000"/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Número de 4 bits más positivo: 0111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Número de 4 bits más negativo: 1000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El bit más significativo aún indica el signo (1 = negativo, 0 = positivo)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Rango de un número en C-2 de N bits:                      </a:t>
            </a:r>
          </a:p>
          <a:p>
            <a:pPr>
              <a:defRPr lang="es-ES"/>
            </a:pPr>
            <a:r>
              <a:rPr lang="es-ES" sz="2800" cap="none"/>
              <a:t>	   [-(2</a:t>
            </a:r>
            <a:r>
              <a:rPr lang="es-ES" sz="2800" cap="none" baseline="30000"/>
              <a:t>N-1</a:t>
            </a:r>
            <a:r>
              <a:rPr lang="es-ES" sz="2800" cap="none"/>
              <a:t>), 2</a:t>
            </a:r>
            <a:r>
              <a:rPr lang="es-ES" sz="2800" cap="none" baseline="30000"/>
              <a:t>N-1</a:t>
            </a:r>
            <a:r>
              <a:rPr lang="es-ES" sz="2800" cap="none"/>
              <a:t>-1]</a:t>
            </a:r>
          </a:p>
          <a:p>
            <a:pPr>
              <a:defRPr lang="es-ES"/>
            </a:pPr>
            <a:endParaRPr lang="es-ES" sz="2800" cap="none"/>
          </a:p>
        </p:txBody>
      </p:sp>
      <p:pic>
        <p:nvPicPr>
          <p:cNvPr id="4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NkTAABiCQAAuzAAAIAR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26435" y="1525270"/>
            <a:ext cx="4695190" cy="13195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8188-C6D7-6D77-9980-3022CFCE6F65}" type="slidenum"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 Obteniendo el C-2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CAcAADAHAACPPwAAUigAABAgAAAmAAAACAAAAP//////////"/>
              </a:ext>
            </a:extLst>
          </p:cNvSpPr>
          <p:nvPr/>
        </p:nvSpPr>
        <p:spPr>
          <a:xfrm>
            <a:off x="1143000" y="1168400"/>
            <a:ext cx="9189085" cy="53860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3200" cap="none"/>
              <a:t>Invertir el signo de un número a complemento a dos</a:t>
            </a:r>
          </a:p>
          <a:p>
            <a:pPr>
              <a:defRPr lang="es-ES"/>
            </a:pPr>
            <a:endParaRPr lang="es-ES" sz="3200" cap="none"/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3200" cap="none"/>
              <a:t>Método:</a:t>
            </a:r>
          </a:p>
          <a:p>
            <a:pPr>
              <a:defRPr lang="es-ES"/>
            </a:pPr>
            <a:r>
              <a:rPr lang="es-ES" sz="3200" cap="none"/>
              <a:t>	-- invertir los bits</a:t>
            </a:r>
          </a:p>
          <a:p>
            <a:pPr>
              <a:defRPr lang="es-ES"/>
            </a:pPr>
            <a:r>
              <a:rPr lang="es-ES" sz="3200" cap="none"/>
              <a:t>	-- Añadir 1</a:t>
            </a:r>
          </a:p>
          <a:p>
            <a:pPr>
              <a:defRPr lang="es-ES"/>
            </a:pPr>
            <a:endParaRPr lang="es-ES" sz="3200" cap="none"/>
          </a:p>
          <a:p>
            <a:pPr>
              <a:defRPr lang="es-ES"/>
            </a:pPr>
            <a:r>
              <a:rPr lang="es-ES" sz="3200" cap="none"/>
              <a:t>Ejemplo: voltear el signo de 3</a:t>
            </a:r>
            <a:r>
              <a:rPr lang="es-ES" sz="3200" cap="none" baseline="-24000"/>
              <a:t>10</a:t>
            </a:r>
            <a:r>
              <a:rPr lang="es-ES" sz="3200" cap="none"/>
              <a:t> = 0011</a:t>
            </a:r>
            <a:r>
              <a:rPr lang="es-ES" sz="3200" cap="none" baseline="-24000"/>
              <a:t>2</a:t>
            </a:r>
          </a:p>
          <a:p>
            <a:pPr>
              <a:defRPr lang="es-ES"/>
            </a:pPr>
            <a:r>
              <a:rPr lang="es-ES" sz="3200" cap="none"/>
              <a:t>             </a:t>
            </a:r>
            <a:r>
              <a:rPr lang="es-ES" sz="3200" cap="none">
                <a:solidFill>
                  <a:srgbClr val="FF0000"/>
                </a:solidFill>
              </a:rPr>
              <a:t>0011</a:t>
            </a:r>
            <a:r>
              <a:rPr lang="es-ES" sz="3200" cap="none"/>
              <a:t>	</a:t>
            </a:r>
            <a:r>
              <a:rPr lang="es-ES" b="1" cap="none"/>
              <a:t> </a:t>
            </a:r>
            <a:r>
              <a:rPr lang="es-ES" sz="2800" b="1" cap="none"/>
              <a:t>1100</a:t>
            </a:r>
            <a:endParaRPr lang="es-ES" sz="2000" cap="none"/>
          </a:p>
          <a:p>
            <a:pPr>
              <a:defRPr lang="es-ES"/>
            </a:pPr>
            <a:r>
              <a:rPr lang="es-ES" sz="2800" b="1" cap="none"/>
              <a:t>			  +    1</a:t>
            </a:r>
            <a:endParaRPr lang="es-ES" sz="2000" cap="none"/>
          </a:p>
          <a:p>
            <a:pPr lvl="1">
              <a:defRPr lang="es-ES"/>
            </a:pPr>
            <a:r>
              <a:rPr lang="es-ES" sz="2800" b="1" cap="none"/>
              <a:t>      		 1101 = -3</a:t>
            </a:r>
            <a:r>
              <a:rPr lang="es-ES" sz="2800" b="1" cap="none" baseline="-24000"/>
              <a:t>10</a:t>
            </a:r>
            <a:endParaRPr lang="es-ES" sz="2000" cap="none"/>
          </a:p>
          <a:p>
            <a:pPr>
              <a:defRPr lang="es-ES"/>
            </a:pPr>
            <a:endParaRPr lang="es-ES" sz="3200" cap="none"/>
          </a:p>
        </p:txBody>
      </p:sp>
      <p:cxnSp>
        <p:nvCxnSpPr>
          <p:cNvPr id="4" name="Conector recto de flecha 5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ub1Qw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Fub1QV/f38A5+bmA8zMzADAwP8Af39/AAAAAAAAAAAAAAAAAAAAAAAAAAAAIQAAABgAAAAUAAAAGBUAAOwdAADoFwAAAB4AABAAAAAmAAAACAAAAP//////////"/>
              </a:ext>
            </a:extLst>
          </p:cNvCxnSpPr>
          <p:nvPr/>
        </p:nvCxnSpPr>
        <p:spPr>
          <a:xfrm flipV="1">
            <a:off x="3429000" y="4864100"/>
            <a:ext cx="457200" cy="12700"/>
          </a:xfrm>
          <a:prstGeom prst="straightConnector1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5" name="Conector rec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ub1QwK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wA2R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Fub1QV/f38A5+bmA8zMzADAwP8Af39/AAAAAAAAAAAAAAAAAAAAAAAAAAAAIQAAABgAAAAUAAAAsBgAANQhAACMHgAA1CEAABAAAAAmAAAACAAAAP//////////"/>
              </a:ext>
            </a:extLst>
          </p:cNvSpPr>
          <p:nvPr/>
        </p:nvSpPr>
        <p:spPr>
          <a:xfrm>
            <a:off x="4013200" y="5499100"/>
            <a:ext cx="952500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Marcador de número de diapositiva 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EC74-3AD7-6D1A-9980-CC4FA2CE6F99}" type="slidenum"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/>
              <a:t>Ejemplos  C-2</a:t>
            </a: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AAoAAPwIAAB5OQAADyQAABAgAAAmAAAACAAAAP//////////"/>
              </a:ext>
            </a:extLst>
          </p:cNvSpPr>
          <p:nvPr/>
        </p:nvSpPr>
        <p:spPr>
          <a:xfrm>
            <a:off x="1625600" y="1460500"/>
            <a:ext cx="7717155" cy="4401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800" cap="none"/>
              <a:t>Tome el C-2 de 6</a:t>
            </a:r>
            <a:r>
              <a:rPr lang="es-ES" sz="2800" cap="none" baseline="-24000"/>
              <a:t>10</a:t>
            </a:r>
            <a:r>
              <a:rPr lang="es-ES" sz="2800" cap="none"/>
              <a:t> = 0110</a:t>
            </a:r>
            <a:r>
              <a:rPr lang="es-ES" sz="2800" cap="none" baseline="-24000"/>
              <a:t>2</a:t>
            </a:r>
            <a:r>
              <a:rPr lang="es-ES" sz="2800" cap="none"/>
              <a:t> </a:t>
            </a:r>
          </a:p>
          <a:p>
            <a:pPr>
              <a:defRPr lang="es-ES"/>
            </a:pPr>
            <a:r>
              <a:rPr lang="es-ES" sz="2800" cap="none"/>
              <a:t>	1001</a:t>
            </a:r>
          </a:p>
          <a:p>
            <a:pPr>
              <a:defRPr lang="es-ES"/>
            </a:pPr>
            <a:r>
              <a:rPr lang="es-ES" sz="2800" cap="none"/>
              <a:t>	    + 1        </a:t>
            </a:r>
          </a:p>
          <a:p>
            <a:pPr>
              <a:defRPr lang="es-ES"/>
            </a:pPr>
            <a:r>
              <a:rPr lang="es-ES" sz="2800" cap="none"/>
              <a:t>	 1010</a:t>
            </a:r>
            <a:r>
              <a:rPr lang="es-ES" sz="2800" cap="none" baseline="-24000"/>
              <a:t>2</a:t>
            </a:r>
            <a:r>
              <a:rPr lang="es-ES" sz="2800" cap="none"/>
              <a:t> = -6</a:t>
            </a:r>
            <a:r>
              <a:rPr lang="es-ES" sz="2800" cap="none" baseline="-24000"/>
              <a:t>10</a:t>
            </a:r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r>
              <a:rPr lang="es-ES" sz="2800" cap="none"/>
              <a:t>¿Cuál es el valor decimal del número en C-2  1001</a:t>
            </a:r>
            <a:r>
              <a:rPr lang="es-ES" sz="2800" cap="none" baseline="-24000"/>
              <a:t>2</a:t>
            </a:r>
            <a:r>
              <a:rPr lang="es-ES" sz="2800" cap="none"/>
              <a:t>?</a:t>
            </a:r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r>
              <a:rPr lang="es-ES" sz="2800" cap="none"/>
              <a:t>	0110</a:t>
            </a:r>
          </a:p>
          <a:p>
            <a:pPr>
              <a:defRPr lang="es-ES"/>
            </a:pPr>
            <a:r>
              <a:rPr lang="es-ES" sz="2800" cap="none"/>
              <a:t>	    + 1     </a:t>
            </a:r>
          </a:p>
          <a:p>
            <a:pPr>
              <a:defRPr lang="es-ES"/>
            </a:pPr>
            <a:r>
              <a:rPr lang="es-ES" sz="2800" cap="none"/>
              <a:t>	0111</a:t>
            </a:r>
            <a:r>
              <a:rPr lang="es-ES" sz="2800" cap="none" baseline="-24000"/>
              <a:t>2</a:t>
            </a:r>
            <a:r>
              <a:rPr lang="es-ES" sz="2800" cap="none"/>
              <a:t> = 7</a:t>
            </a:r>
            <a:r>
              <a:rPr lang="es-ES" sz="2800" cap="none" baseline="-24000"/>
              <a:t>10</a:t>
            </a:r>
            <a:r>
              <a:rPr lang="es-ES" sz="2800" cap="none"/>
              <a:t>, entonces 1001</a:t>
            </a:r>
            <a:r>
              <a:rPr lang="es-ES" sz="2800" cap="none" baseline="-24000"/>
              <a:t>2</a:t>
            </a:r>
            <a:r>
              <a:rPr lang="es-ES" sz="2800" cap="none"/>
              <a:t> = -7</a:t>
            </a:r>
            <a:r>
              <a:rPr lang="es-ES" sz="2800" cap="none" baseline="-24000"/>
              <a:t>10</a:t>
            </a:r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598-D6D7-6D23-9980-20769BCE6F75}" type="slidenum"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QMAAA8BQAAWDkAALI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850900"/>
            <a:ext cx="7226300" cy="59270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OwcAALQAAACTOwAArgQAABAgAAAmAAAACAAAAP//////////"/>
              </a:ext>
            </a:extLst>
          </p:cNvSpPr>
          <p:nvPr/>
        </p:nvSpPr>
        <p:spPr>
          <a:xfrm>
            <a:off x="1175385" y="114300"/>
            <a:ext cx="8509000" cy="646430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	</a:t>
            </a:r>
            <a:r>
              <a:rPr lang="es-ES" sz="3200" cap="none">
                <a:solidFill>
                  <a:schemeClr val="bg1"/>
                </a:solidFill>
              </a:rPr>
              <a:t>Contenido </a:t>
            </a:r>
            <a:r>
              <a:rPr lang="es-ES" sz="3600" cap="none">
                <a:solidFill>
                  <a:schemeClr val="bg1"/>
                </a:solidFill>
              </a:rPr>
              <a:t>programático</a:t>
            </a:r>
            <a:endParaRPr lang="es-ES" sz="2800" cap="none"/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A8E3-ADD7-6D5E-9980-5B0BE6CE6F0E}" type="slidenum"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/>
              <a:t>	Suma en C-2</a:t>
            </a:r>
          </a:p>
        </p:txBody>
      </p:sp>
      <p:sp>
        <p:nvSpPr>
          <p:cNvPr id="3" name="CuadroTexto 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xAQAAC4HAAAaNwAANCoAABAgAAAmAAAACAAAAP//////////"/>
              </a:ext>
            </a:extLst>
          </p:cNvSpPr>
          <p:nvPr/>
        </p:nvSpPr>
        <p:spPr>
          <a:xfrm>
            <a:off x="774700" y="1167130"/>
            <a:ext cx="8182610" cy="5693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800" cap="none"/>
              <a:t>Sumar 6 + (-6) usando números en complemento a dos</a:t>
            </a:r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r>
              <a:rPr lang="es-ES" sz="2800" cap="none"/>
              <a:t>Sumar -2 + 3 usando números en complemento a dos</a:t>
            </a:r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endParaRPr lang="es-ES" sz="2800" cap="none"/>
          </a:p>
          <a:p>
            <a:pPr>
              <a:defRPr lang="es-ES"/>
            </a:pPr>
            <a:r>
              <a:rPr lang="es-ES" sz="2800" cap="none"/>
              <a:t>En ambos casos el carry (hacia el quinto bit) se desecha</a:t>
            </a:r>
          </a:p>
          <a:p>
            <a:pPr>
              <a:defRPr lang="es-ES"/>
            </a:pPr>
            <a:endParaRPr lang="es-ES" sz="2800" cap="none"/>
          </a:p>
        </p:txBody>
      </p:sp>
      <p:pic>
        <p:nvPicPr>
          <p:cNvPr id="4" name="Imagen 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FsTAAAuCgAAfh0AAGQT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46425" y="1654810"/>
            <a:ext cx="1647825" cy="1497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n 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HsUAAB7GQAAUB4AAGo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29305" y="4142105"/>
            <a:ext cx="1598295" cy="14522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Marcador de número de diapositiva 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A4E6-A8D7-6D52-9980-5E07EACE6F0B}" type="slidenum"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/>
              <a:t>Aumentando el ancho de bits</a:t>
            </a: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hAUAAPkFAACVMQAAfg4AABAgAAAmAAAACAAAAP//////////"/>
              </a:ext>
            </a:extLst>
          </p:cNvSpPr>
          <p:nvPr/>
        </p:nvSpPr>
        <p:spPr>
          <a:xfrm>
            <a:off x="896620" y="970915"/>
            <a:ext cx="7163435" cy="1384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n-US" sz="2800" b="1" cap="none"/>
              <a:t>Extender el  número desde </a:t>
            </a:r>
            <a:r>
              <a:rPr lang="en-US" sz="2800" b="1" i="1" cap="none"/>
              <a:t>N</a:t>
            </a:r>
            <a:r>
              <a:rPr lang="en-US" sz="2800" b="1" cap="none"/>
              <a:t> a </a:t>
            </a:r>
            <a:r>
              <a:rPr lang="en-US" sz="2800" b="1" i="1" cap="none"/>
              <a:t>M</a:t>
            </a:r>
            <a:r>
              <a:rPr lang="en-US" sz="2800" b="1" cap="none"/>
              <a:t> bits (</a:t>
            </a:r>
            <a:r>
              <a:rPr lang="en-US" sz="2800" b="1" i="1" cap="none"/>
              <a:t>M</a:t>
            </a:r>
            <a:r>
              <a:rPr lang="en-US" sz="2800" b="1" cap="none"/>
              <a:t> &gt; </a:t>
            </a:r>
            <a:r>
              <a:rPr lang="en-US" sz="2800" b="1" i="1" cap="none"/>
              <a:t>N</a:t>
            </a:r>
            <a:r>
              <a:rPr lang="en-US" sz="2800" b="1" cap="none"/>
              <a:t>) :</a:t>
            </a:r>
            <a:endParaRPr lang="en-US" sz="2800" cap="none"/>
          </a:p>
          <a:p>
            <a:pPr>
              <a:defRPr lang="es-ES"/>
            </a:pPr>
            <a:r>
              <a:rPr lang="es-ES" sz="2800" cap="none"/>
              <a:t>	-- extensión del Signo</a:t>
            </a:r>
          </a:p>
          <a:p>
            <a:pPr>
              <a:defRPr lang="es-ES"/>
            </a:pPr>
            <a:r>
              <a:rPr lang="es-ES" sz="2800" cap="none"/>
              <a:t>	-- extensión del cero</a:t>
            </a:r>
          </a:p>
        </p:txBody>
      </p:sp>
      <p:sp>
        <p:nvSpPr>
          <p:cNvPr id="4" name="CuadroText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hAUAAH4OAACPNgAA6iYAABAgAAAmAAAACAAAAP//////////"/>
              </a:ext>
            </a:extLst>
          </p:cNvSpPr>
          <p:nvPr/>
        </p:nvSpPr>
        <p:spPr>
          <a:xfrm>
            <a:off x="896620" y="2355850"/>
            <a:ext cx="7972425" cy="3970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800" cap="none"/>
              <a:t>Extensión del signo: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Bit de signo copiado a MSB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El valor numérico es el mismo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Ejemplo 1:</a:t>
            </a:r>
          </a:p>
          <a:p>
            <a:pPr>
              <a:defRPr lang="es-ES"/>
            </a:pPr>
            <a:r>
              <a:rPr lang="es-ES" sz="2800" cap="none"/>
              <a:t>	-- Representación de 4 bits de 3 = </a:t>
            </a:r>
            <a:r>
              <a:rPr lang="es-ES" sz="2800" cap="none">
                <a:solidFill>
                  <a:srgbClr val="FF0000"/>
                </a:solidFill>
              </a:rPr>
              <a:t>0</a:t>
            </a:r>
            <a:r>
              <a:rPr lang="es-ES" sz="2800" cap="none"/>
              <a:t>011</a:t>
            </a:r>
          </a:p>
          <a:p>
            <a:pPr>
              <a:defRPr lang="es-ES"/>
            </a:pPr>
            <a:r>
              <a:rPr lang="es-ES" sz="2800" cap="none"/>
              <a:t>	-- Valor de signo extendido de 8 bits: </a:t>
            </a:r>
            <a:r>
              <a:rPr lang="es-ES" sz="2800" cap="none">
                <a:solidFill>
                  <a:srgbClr val="FF0000"/>
                </a:solidFill>
              </a:rPr>
              <a:t>0000</a:t>
            </a:r>
            <a:r>
              <a:rPr lang="es-ES" sz="2800" cap="none"/>
              <a:t>0011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Ejemplo 2:</a:t>
            </a:r>
          </a:p>
          <a:p>
            <a:pPr>
              <a:defRPr lang="es-ES"/>
            </a:pPr>
            <a:r>
              <a:rPr lang="es-ES" sz="2800" cap="none"/>
              <a:t>	-- representación de 4 bits de -5 = </a:t>
            </a:r>
            <a:r>
              <a:rPr lang="es-ES" sz="2800" cap="none">
                <a:solidFill>
                  <a:srgbClr val="FF0000"/>
                </a:solidFill>
              </a:rPr>
              <a:t>1</a:t>
            </a:r>
            <a:r>
              <a:rPr lang="es-ES" sz="2800" cap="none"/>
              <a:t>011</a:t>
            </a:r>
          </a:p>
          <a:p>
            <a:pPr>
              <a:defRPr lang="es-ES"/>
            </a:pPr>
            <a:r>
              <a:rPr lang="es-ES" sz="2800" cap="none"/>
              <a:t>	-- Valor de signo extendido de 8 bits: </a:t>
            </a:r>
            <a:r>
              <a:rPr lang="es-ES" sz="2800" cap="none">
                <a:solidFill>
                  <a:srgbClr val="FF0000"/>
                </a:solidFill>
              </a:rPr>
              <a:t>1111</a:t>
            </a:r>
            <a:r>
              <a:rPr lang="es-ES" sz="2800" cap="none"/>
              <a:t>1011</a:t>
            </a:r>
          </a:p>
        </p:txBody>
      </p:sp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93C0-8ED7-6D65-9980-7830DDCE6F2D}" type="slidenum"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	</a:t>
            </a:r>
            <a:r>
              <a:rPr lang="es-ES" sz="4800" cap="none"/>
              <a:t>Puertas lógicas</a:t>
            </a:r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DwUAACBBgAAsDsAANg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057275"/>
            <a:ext cx="6413500" cy="54197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9224-6AD7-6D64-9980-9C31DCCE6FC9}" type="slidenum"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/>
              <a:t> Puertas lógicas</a:t>
            </a:r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CUQAABuBgAAnjQAAEA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24455" y="1045210"/>
            <a:ext cx="5928995" cy="783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EAOAADeCwAAqDQAAPA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0" y="1929130"/>
            <a:ext cx="6243320" cy="4725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A3F1-BFD7-6D55-9980-4900EDCE6F1C}" type="slidenum"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aAEAANwAAABsSAAA+QUAABAgAAAmAAAACAAAAP//////////"/>
              </a:ext>
            </a:extLst>
          </p:cNvSpPr>
          <p:nvPr/>
        </p:nvSpPr>
        <p:spPr>
          <a:xfrm>
            <a:off x="228600" y="139700"/>
            <a:ext cx="115443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</a:t>
            </a:r>
            <a:r>
              <a:rPr lang="es-ES" sz="4800" cap="none"/>
              <a:t>Puertas lógicas de múltiples entradas</a:t>
            </a:r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B8HAAAsCAAAHBYAAAU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5" y="1328420"/>
            <a:ext cx="2436495" cy="4852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PQpAACbBgAAhDoAAJY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073785"/>
            <a:ext cx="2692400" cy="53613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92CC-82D7-6D64-9980-7431DCCE6F21}" type="slidenum"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/>
              <a:t>	Niveles lógicos</a:t>
            </a: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xAQAAEcHAACrPgAAJg0AABAgAAAmAAAACAAAAP//////////"/>
              </a:ext>
            </a:extLst>
          </p:cNvSpPr>
          <p:nvPr/>
        </p:nvSpPr>
        <p:spPr>
          <a:xfrm>
            <a:off x="774700" y="1183005"/>
            <a:ext cx="9412605" cy="954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800" i="1" cap="none"/>
              <a:t>Rango de voltajes para 1 y 0</a:t>
            </a:r>
          </a:p>
          <a:p>
            <a:pPr>
              <a:defRPr lang="es-ES"/>
            </a:pPr>
            <a:r>
              <a:rPr lang="es-ES" sz="2800" i="1" cap="none"/>
              <a:t>Diferentes rangos para entradas y salidas para superar el ruido.</a:t>
            </a:r>
            <a:endParaRPr lang="es-ES" sz="2800" cap="none"/>
          </a:p>
        </p:txBody>
      </p:sp>
      <p:sp>
        <p:nvSpPr>
          <p:cNvPr id="4" name="CuadroText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+AIAAIoNAAAwSAAAAh4AABAgAAAmAAAACAAAAP//////////"/>
              </a:ext>
            </a:extLst>
          </p:cNvSpPr>
          <p:nvPr/>
        </p:nvSpPr>
        <p:spPr>
          <a:xfrm>
            <a:off x="482600" y="2200910"/>
            <a:ext cx="11252200" cy="2677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endParaRPr lang="es-ES" sz="2800" cap="none">
              <a:solidFill>
                <a:srgbClr val="FF0000"/>
              </a:solidFill>
            </a:endParaRPr>
          </a:p>
          <a:p>
            <a:pPr>
              <a:defRPr lang="es-ES"/>
            </a:pPr>
            <a:r>
              <a:rPr lang="es-ES" sz="2800" cap="none">
                <a:solidFill>
                  <a:srgbClr val="FF0000"/>
                </a:solidFill>
              </a:rPr>
              <a:t>¿Que es el RUIDO?</a:t>
            </a:r>
            <a:endParaRPr lang="es-ES" sz="2800" cap="none"/>
          </a:p>
          <a:p>
            <a:pPr>
              <a:defRPr lang="es-ES"/>
            </a:pPr>
            <a:r>
              <a:rPr lang="es-ES" sz="2800" cap="none"/>
              <a:t>Cualquier cosa que degrade la señal. Por ejemplo, resistencia, ruido de la fuente de alimentación, acoplamiento a cables vecinos, etc.</a:t>
            </a:r>
          </a:p>
          <a:p>
            <a:pPr>
              <a:defRPr lang="es-ES"/>
            </a:pPr>
            <a:r>
              <a:rPr lang="es-ES" sz="2800" cap="none"/>
              <a:t>Ejemplo: una puerta (controlador) emite 5 V pero, debido a la </a:t>
            </a:r>
          </a:p>
          <a:p>
            <a:pPr>
              <a:defRPr lang="es-ES"/>
            </a:pPr>
            <a:r>
              <a:rPr lang="es-ES" sz="2800" cap="none"/>
              <a:t>resistencia en un cable largo, el receptor obtiene 4,5 V</a:t>
            </a:r>
          </a:p>
        </p:txBody>
      </p:sp>
      <p:pic>
        <p:nvPicPr>
          <p:cNvPr id="5" name="Imagen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wTAABmHgAAHC8AABg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4941570"/>
            <a:ext cx="4419600" cy="15760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Marcador de número de diapositiva 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C7E5-ABD7-6D31-9980-5D6489CE6F08}" type="slidenum"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/>
              <a:t>Ruido y niveles lógicos</a:t>
            </a:r>
          </a:p>
        </p:txBody>
      </p:sp>
      <p:pic>
        <p:nvPicPr>
          <p:cNvPr id="3" name="Imagen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DAGAACBBgAAeEIAALo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057275"/>
            <a:ext cx="9799320" cy="41001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IAbAABCIAAAqC8AAOE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5243830"/>
            <a:ext cx="3276600" cy="12388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0C8-86D7-6D26-9980-70739ECE6F25}" type="slidenum"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bAIAANwAAADUSQAA+QUAABAgAAAmAAAACAAAAP//////////"/>
              </a:ext>
            </a:extLst>
          </p:cNvSpPr>
          <p:nvPr/>
        </p:nvSpPr>
        <p:spPr>
          <a:xfrm>
            <a:off x="393700" y="139700"/>
            <a:ext cx="116078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     </a:t>
            </a:r>
            <a:r>
              <a:rPr lang="es-ES" sz="4800" cap="none"/>
              <a:t>Escalamiento de la fuente de alimentación</a:t>
            </a: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VAEAANkHAADSRAAAUhgAABAgAAAmAAAACAAAAP//////////"/>
              </a:ext>
            </a:extLst>
          </p:cNvSpPr>
          <p:nvPr/>
        </p:nvSpPr>
        <p:spPr>
          <a:xfrm>
            <a:off x="215900" y="1275715"/>
            <a:ext cx="10971530" cy="2677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t> </a:t>
            </a:r>
            <a:r>
              <a:rPr lang="es-ES" sz="2400" cap="none"/>
              <a:t>V</a:t>
            </a:r>
            <a:r>
              <a:rPr lang="es-ES" sz="2400" cap="none" baseline="-24000"/>
              <a:t>DD</a:t>
            </a:r>
            <a:r>
              <a:rPr lang="es-ES" sz="2400" cap="none"/>
              <a:t>  representa el voltaje en el pin drenaje (Drain) de un transistor semiconductor </a:t>
            </a:r>
          </a:p>
          <a:p>
            <a:pPr>
              <a:defRPr lang="es-ES"/>
            </a:pPr>
            <a:r>
              <a:rPr lang="es-ES" sz="2400" cap="none"/>
              <a:t>de óxido de metal, utilizado para construir la mayoría de los chips modernos.</a:t>
            </a:r>
          </a:p>
          <a:p>
            <a:pPr>
              <a:defRPr lang="es-ES"/>
            </a:pPr>
            <a:r>
              <a:rPr lang="es-ES" sz="2400" cap="none"/>
              <a:t>El voltaje de la fuente de alimentación es también llamado a veces V</a:t>
            </a:r>
            <a:r>
              <a:rPr lang="es-ES" sz="2400" cap="none" baseline="-24000"/>
              <a:t>CC</a:t>
            </a:r>
            <a:r>
              <a:rPr lang="es-ES" sz="2400" cap="none"/>
              <a:t>, representando </a:t>
            </a:r>
          </a:p>
          <a:p>
            <a:pPr>
              <a:defRPr lang="es-ES"/>
            </a:pPr>
            <a:r>
              <a:rPr lang="es-ES" sz="2400" cap="none"/>
              <a:t>el voltaje en el colector de un transistor bipolar utilizado para construir chips en </a:t>
            </a:r>
          </a:p>
          <a:p>
            <a:pPr>
              <a:defRPr lang="es-ES"/>
            </a:pPr>
            <a:r>
              <a:rPr lang="es-ES" sz="2400" cap="none"/>
              <a:t>una tecnología más antigua.</a:t>
            </a:r>
          </a:p>
          <a:p>
            <a:pPr>
              <a:defRPr lang="es-ES"/>
            </a:pPr>
            <a:r>
              <a:rPr lang="es-ES" sz="2400" cap="none"/>
              <a:t>El suelo o tierra o referencia de cero volts en el sistema, a veces se llama V</a:t>
            </a:r>
            <a:r>
              <a:rPr lang="es-ES" sz="2400" cap="none" baseline="-24000"/>
              <a:t>SS</a:t>
            </a:r>
            <a:r>
              <a:rPr lang="es-ES" sz="2400" cap="none"/>
              <a:t> porque </a:t>
            </a:r>
          </a:p>
          <a:p>
            <a:pPr>
              <a:defRPr lang="es-ES"/>
            </a:pPr>
            <a:r>
              <a:rPr lang="es-ES" sz="2400" cap="none"/>
              <a:t>es el voltaje en la fuente de un transistor semiconductor de óxido de metal.</a:t>
            </a:r>
          </a:p>
        </p:txBody>
      </p:sp>
      <p:pic>
        <p:nvPicPr>
          <p:cNvPr id="4" name="Imagen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MYJAABSGAAAlDQAABo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3953510"/>
            <a:ext cx="6958330" cy="2890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E589-C7D7-6D13-9980-3146ABCE6F64}" type="slidenum"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7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/>
              <a:t>Transistores</a:t>
            </a: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UAUAADAHAABNRwAAXBIAABAgAAAmAAAACAAAAP//////////"/>
              </a:ext>
            </a:extLst>
          </p:cNvSpPr>
          <p:nvPr/>
        </p:nvSpPr>
        <p:spPr>
          <a:xfrm>
            <a:off x="863600" y="1168400"/>
            <a:ext cx="10727055" cy="181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Puertas lógicas construidas a partir de transistores.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Interruptor de 3 pines controlado por voltaje </a:t>
            </a:r>
          </a:p>
          <a:p>
            <a:pPr>
              <a:defRPr lang="es-ES"/>
            </a:pPr>
            <a:r>
              <a:rPr lang="es-ES" sz="2800" cap="none"/>
              <a:t>	-- 2 pines conectados dependiendo del voltaje del 3er pin</a:t>
            </a:r>
          </a:p>
          <a:p>
            <a:pPr>
              <a:defRPr lang="es-ES"/>
            </a:pPr>
            <a:r>
              <a:rPr lang="es-ES" sz="2800" cap="none"/>
              <a:t>	-- Drain (d) y source (s) están conectados (ON) cuando gate (g) es 1</a:t>
            </a:r>
          </a:p>
        </p:txBody>
      </p:sp>
      <p:pic>
        <p:nvPicPr>
          <p:cNvPr id="4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GkJAAC3EgAAzDMAAP4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29715" y="3042285"/>
            <a:ext cx="6890385" cy="32962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FCBD-F3D7-6D0A-9980-055FB2CE6F50}" type="slidenum"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oBQAAFwSAABOLQAAzBgAABAgAAAmAAAACAAAAP//////////"/>
              </a:ext>
            </a:extLst>
          </p:cNvSpPr>
          <p:nvPr/>
        </p:nvSpPr>
        <p:spPr>
          <a:xfrm>
            <a:off x="3352800" y="2984500"/>
            <a:ext cx="4011930" cy="1046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4400" cap="none"/>
              <a:t>Fin AOC_01.pptx</a:t>
            </a:r>
          </a:p>
          <a:p>
            <a:pPr>
              <a:defRPr lang="es-ES"/>
            </a:pPr>
            <a:endParaRPr lang="es-ES" sz="4400" cap="none"/>
          </a:p>
        </p:txBody>
      </p:sp>
      <p:sp>
        <p:nvSpPr>
          <p:cNvPr id="3" name="Marcador de número de diapositiva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D29-67D7-6D2B-9980-917E93CE6FC4}" type="slidenum"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sAkAAMgAAAAIPgAAwgQAABAgAAAmAAAACAAAAP//////////"/>
              </a:ext>
            </a:extLst>
          </p:cNvSpPr>
          <p:nvPr/>
        </p:nvSpPr>
        <p:spPr>
          <a:xfrm>
            <a:off x="1574800" y="127000"/>
            <a:ext cx="8509000" cy="646430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	</a:t>
            </a:r>
            <a:r>
              <a:rPr lang="es-ES" sz="3200" cap="none">
                <a:solidFill>
                  <a:schemeClr val="bg1"/>
                </a:solidFill>
              </a:rPr>
              <a:t>Contenido </a:t>
            </a:r>
            <a:r>
              <a:rPr lang="es-ES" sz="3600" cap="none">
                <a:solidFill>
                  <a:schemeClr val="bg1"/>
                </a:solidFill>
              </a:rPr>
              <a:t>programático</a:t>
            </a:r>
            <a:endParaRPr lang="es-ES" sz="2800" cap="none"/>
          </a:p>
        </p:txBody>
      </p:sp>
      <p:pic>
        <p:nvPicPr>
          <p:cNvPr id="3" name="Imagen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UNWR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H8KAAC5BQAAIEUAANA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930275"/>
            <a:ext cx="9530715" cy="3397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cJAADQBwAAi0IAABw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270000"/>
            <a:ext cx="9207500" cy="2324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Marcador de número de diapositiva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DB2C-62D7-6D2D-9980-947895CE6FC1}" type="slidenum"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OMFAADgBgAA1UEAAAg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56945" y="1117600"/>
            <a:ext cx="9744710" cy="4902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sAkAAMgAAAAIPgAAwgQAABAgAAAmAAAACAAAAP//////////"/>
              </a:ext>
            </a:extLst>
          </p:cNvSpPr>
          <p:nvPr/>
        </p:nvSpPr>
        <p:spPr>
          <a:xfrm>
            <a:off x="1574800" y="127000"/>
            <a:ext cx="8509000" cy="646430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	</a:t>
            </a:r>
            <a:r>
              <a:rPr lang="es-ES" sz="3200" cap="none">
                <a:solidFill>
                  <a:schemeClr val="bg1"/>
                </a:solidFill>
              </a:rPr>
              <a:t>Contenido </a:t>
            </a:r>
            <a:r>
              <a:rPr lang="es-ES" sz="3600" cap="none">
                <a:solidFill>
                  <a:schemeClr val="bg1"/>
                </a:solidFill>
              </a:rPr>
              <a:t>programático</a:t>
            </a:r>
            <a:endParaRPr lang="es-ES" sz="2800" cap="none"/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855B-15D7-6D73-9980-E326CBCE6FB6}" type="slidenum"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JAkAANwAAAB8PQAA1gQAABAgAAAmAAAACAAAAP//////////"/>
              </a:ext>
            </a:extLst>
          </p:cNvSpPr>
          <p:nvPr/>
        </p:nvSpPr>
        <p:spPr>
          <a:xfrm>
            <a:off x="1485900" y="139700"/>
            <a:ext cx="8509000" cy="646430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	</a:t>
            </a:r>
            <a:r>
              <a:rPr lang="es-ES" sz="3200" cap="none">
                <a:solidFill>
                  <a:schemeClr val="bg1"/>
                </a:solidFill>
              </a:rPr>
              <a:t>Contenido </a:t>
            </a:r>
            <a:r>
              <a:rPr lang="es-ES" sz="3600" cap="none">
                <a:solidFill>
                  <a:schemeClr val="bg1"/>
                </a:solidFill>
              </a:rPr>
              <a:t>programático</a:t>
            </a:r>
            <a:endParaRPr lang="es-ES" sz="2800" cap="none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330999"/>
              </p:ext>
            </p:extLst>
          </p:nvPr>
        </p:nvGraphicFramePr>
        <p:xfrm>
          <a:off x="471274" y="892366"/>
          <a:ext cx="11412994" cy="562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10267820" imgH="4610239" progId="Excel.Sheet.12">
                  <p:embed/>
                </p:oleObj>
              </mc:Choice>
              <mc:Fallback>
                <p:oleObj name="Worksheet" r:id="rId3" imgW="10267820" imgH="46102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274" y="892366"/>
                        <a:ext cx="11412994" cy="562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AAUAAEQCAAAgRAAAnwYAABAgAAAmAAAACAAAAP//////////"/>
              </a:ext>
            </a:extLst>
          </p:cNvSpPr>
          <p:nvPr/>
        </p:nvSpPr>
        <p:spPr>
          <a:xfrm>
            <a:off x="812800" y="368300"/>
            <a:ext cx="10261600" cy="70802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  </a:t>
            </a:r>
            <a:r>
              <a:rPr lang="es-ES" sz="4000" cap="none">
                <a:solidFill>
                  <a:schemeClr val="bg1"/>
                </a:solidFill>
              </a:rPr>
              <a:t>El arte de gestionar la complejidad</a:t>
            </a:r>
            <a:endParaRPr lang="es-ES" sz="2800" cap="none"/>
          </a:p>
        </p:txBody>
      </p:sp>
      <p:sp>
        <p:nvSpPr>
          <p:cNvPr id="3" name="CuadroTexto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2AkAADgJAADQIAAAaxcAABAgAAAmAAAACAAAAP//////////"/>
              </a:ext>
            </a:extLst>
          </p:cNvSpPr>
          <p:nvPr/>
        </p:nvSpPr>
        <p:spPr>
          <a:xfrm>
            <a:off x="1600200" y="1498600"/>
            <a:ext cx="3733800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Abstracción.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Disciplina.</a:t>
            </a:r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Las tres cualidades:</a:t>
            </a:r>
          </a:p>
          <a:p>
            <a:pPr>
              <a:defRPr lang="es-ES"/>
            </a:pPr>
            <a:r>
              <a:rPr lang="es-ES" sz="2400" cap="none"/>
              <a:t>	-- Jerarquía</a:t>
            </a:r>
          </a:p>
          <a:p>
            <a:pPr>
              <a:defRPr lang="es-ES"/>
            </a:pPr>
            <a:r>
              <a:rPr lang="es-ES" sz="2400" cap="none"/>
              <a:t>	-- Modularidad</a:t>
            </a:r>
          </a:p>
          <a:p>
            <a:pPr>
              <a:defRPr lang="es-ES"/>
            </a:pPr>
            <a:r>
              <a:rPr lang="es-ES" sz="2400" cap="none"/>
              <a:t>	-- Regularidad</a:t>
            </a:r>
          </a:p>
        </p:txBody>
      </p:sp>
      <p:sp>
        <p:nvSpPr>
          <p:cNvPr id="4" name="Rectángulo 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AUAAOkaAAC2JwAABiAAABAgAAAmAAAACAAAAP//////////"/>
              </a:ext>
            </a:extLst>
          </p:cNvSpPr>
          <p:nvPr/>
        </p:nvSpPr>
        <p:spPr>
          <a:xfrm>
            <a:off x="812800" y="4374515"/>
            <a:ext cx="5642610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s-ES"/>
            </a:pPr>
            <a:r>
              <a:rPr lang="es-ES" sz="2400" cap="none">
                <a:solidFill>
                  <a:srgbClr val="FF0000"/>
                </a:solidFill>
              </a:rPr>
              <a:t>Abstracción</a:t>
            </a:r>
          </a:p>
          <a:p>
            <a:pPr>
              <a:defRPr lang="es-ES"/>
            </a:pPr>
            <a:r>
              <a:rPr lang="es-ES" sz="2400" cap="none"/>
              <a:t>Ocultar detalles cuando no son importantes</a:t>
            </a:r>
          </a:p>
        </p:txBody>
      </p:sp>
      <p:pic>
        <p:nvPicPr>
          <p:cNvPr id="5" name="Imagen 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c9TYZB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Fub1QX///8BAAAAAAAAAAAAAAAAAAAAAAAAAAAAAAAAAAAAAAAAAAAAAAACf39/AOfm5gPMzMwAwMD/AH9/fwAAAAAAAAAAAAAAAAD///8AAAAAACEAAAAYAAAAFAAAAAwrAACfBgAAQD0AAIs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0" y="1076325"/>
            <a:ext cx="2959100" cy="55143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Marcador de número de diapositiva 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FE11-5FD7-6D08-9980-A95DB0CE6FFC}" type="slidenum"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AAUAAEQCAAAgRAAAnwYAABAgAAAmAAAACAAAAP//////////"/>
              </a:ext>
            </a:extLst>
          </p:cNvSpPr>
          <p:nvPr/>
        </p:nvSpPr>
        <p:spPr>
          <a:xfrm>
            <a:off x="812800" y="368300"/>
            <a:ext cx="10261600" cy="70802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		  </a:t>
            </a:r>
            <a:r>
              <a:rPr lang="es-ES" sz="4000" cap="none">
                <a:solidFill>
                  <a:schemeClr val="bg1"/>
                </a:solidFill>
              </a:rPr>
              <a:t>Disciplina</a:t>
            </a:r>
            <a:endParaRPr lang="es-ES" sz="5400" cap="none"/>
          </a:p>
        </p:txBody>
      </p:sp>
      <p:sp>
        <p:nvSpPr>
          <p:cNvPr id="3" name="Rectángul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gAwAAMcKAABQPAAAgCgAABAgAAAmAAAACAAAAP//////////"/>
              </a:ext>
            </a:extLst>
          </p:cNvSpPr>
          <p:nvPr/>
        </p:nvSpPr>
        <p:spPr>
          <a:xfrm>
            <a:off x="2032000" y="1751965"/>
            <a:ext cx="7772400" cy="4831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Restringir intencionalmente las opciones de diseño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Ejemplo: Disciplina digital</a:t>
            </a:r>
          </a:p>
          <a:p>
            <a:pPr>
              <a:defRPr lang="es-ES"/>
            </a:pPr>
            <a:r>
              <a:rPr lang="es-ES" sz="2800" cap="none"/>
              <a:t>	-- Voltajes discretos en lugar de continuos</a:t>
            </a:r>
          </a:p>
          <a:p>
            <a:pPr>
              <a:defRPr lang="es-ES"/>
            </a:pPr>
            <a:r>
              <a:rPr lang="es-ES" sz="2800" cap="none"/>
              <a:t>	-- Más simple de diseñar que los circuitos 	analógicos: se puede construir sistemas     	más sofisticados</a:t>
            </a:r>
          </a:p>
          <a:p>
            <a:pPr marL="457200" indent="-457200">
              <a:buFont typeface="Arial" pitchFamily="2" charset="0"/>
              <a:buChar char="•"/>
              <a:defRPr lang="es-ES"/>
            </a:pPr>
            <a:r>
              <a:rPr lang="es-ES" sz="2800" cap="none"/>
              <a:t>Sistemas digitales que reemplazan a los predecesores analógicos: es decir, cámaras digitales, televisión digital, teléfonos celulares, CDs, etc.</a:t>
            </a:r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B865-2BD7-6D4E-9980-DD1BF6CE6F88}" type="slidenum"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EAAAAAAAAAg5e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5exAP///wEAAAAAAAAAAAAAAAAAAAAAAAAAAAAAAAAAAAAAAAAAAAAAAAB/f38A5+bmA8zMzADAwP8Af39/AAAAAAAAAAAAAAAAAAAAAAAAAAAAIQAAABgAAAAUAAAAxAQAANwAAADkQwAA+QUAABAgAAAmAAAACAAAAP//////////"/>
              </a:ext>
            </a:extLst>
          </p:cNvSpPr>
          <p:nvPr/>
        </p:nvSpPr>
        <p:spPr>
          <a:xfrm>
            <a:off x="774700" y="139700"/>
            <a:ext cx="10261600" cy="831215"/>
          </a:xfrm>
          <a:prstGeom prst="rect">
            <a:avLst/>
          </a:prstGeom>
          <a:solidFill>
            <a:srgbClr val="8397B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s-ES"/>
            </a:pPr>
            <a:r>
              <a:rPr lang="es-ES" cap="none">
                <a:solidFill>
                  <a:schemeClr val="bg1"/>
                </a:solidFill>
              </a:rPr>
              <a:t>	   	</a:t>
            </a:r>
            <a:r>
              <a:rPr lang="es-ES" sz="4800" cap="none">
                <a:solidFill>
                  <a:schemeClr val="bg1"/>
                </a:solidFill>
              </a:rPr>
              <a:t>Las tres cualidades</a:t>
            </a:r>
            <a:endParaRPr lang="es-ES" sz="5400" cap="none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B/f38A5+bmA8zMzADAwP8Af39/AAAAAAAAAAAAAAAAAAAAAAAAAAAAIQAAABgAAAAUAAAAQAYAAAQLAABVRwAAwh0AABAgAAAmAAAACAAAAP//////////"/>
              </a:ext>
            </a:extLst>
          </p:cNvSpPr>
          <p:nvPr/>
        </p:nvSpPr>
        <p:spPr>
          <a:xfrm>
            <a:off x="1016000" y="1790700"/>
            <a:ext cx="10579735" cy="304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Jerarquía</a:t>
            </a:r>
          </a:p>
          <a:p>
            <a:pPr>
              <a:defRPr lang="es-ES"/>
            </a:pPr>
            <a:r>
              <a:rPr lang="es-ES" sz="2400" cap="none"/>
              <a:t>-- Un sistema dividido en módulos y submódulos</a:t>
            </a:r>
          </a:p>
          <a:p>
            <a:pPr>
              <a:defRPr lang="es-ES"/>
            </a:pPr>
            <a:endParaRPr lang="es-ES" sz="2400" cap="none"/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Modularidad</a:t>
            </a:r>
          </a:p>
          <a:p>
            <a:pPr>
              <a:defRPr lang="es-ES"/>
            </a:pPr>
            <a:r>
              <a:rPr lang="es-ES" sz="2400" cap="none"/>
              <a:t>-- Tener funciones e interfaces bien definidas</a:t>
            </a:r>
          </a:p>
          <a:p>
            <a:pPr>
              <a:defRPr lang="es-ES"/>
            </a:pPr>
            <a:endParaRPr lang="es-ES" sz="2400" cap="none"/>
          </a:p>
          <a:p>
            <a:pPr marL="285750" indent="-285750">
              <a:buFont typeface="Arial" pitchFamily="2" charset="0"/>
              <a:buChar char="•"/>
              <a:defRPr lang="es-ES"/>
            </a:pPr>
            <a:r>
              <a:rPr lang="es-ES" sz="2400" cap="none"/>
              <a:t>Regularidad</a:t>
            </a:r>
          </a:p>
          <a:p>
            <a:pPr>
              <a:defRPr lang="es-ES"/>
            </a:pPr>
            <a:r>
              <a:rPr lang="es-ES" sz="2400" cap="none"/>
              <a:t> -- Fomentar la uniformidad, para que los módulos se puedan reutilizar fácilmente</a:t>
            </a:r>
          </a:p>
        </p:txBody>
      </p:sp>
      <p:sp>
        <p:nvSpPr>
          <p:cNvPr id="4" name="Marcador de número de diapositiva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c9TYZB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s-ES"/>
            </a:pPr>
            <a:fld id="{3A38B88D-C3D7-6D4E-9980-351BF6CE6F60}" type="slidenum"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854</Words>
  <Application>Microsoft Office PowerPoint</Application>
  <PresentationFormat>Panorámica</PresentationFormat>
  <Paragraphs>267</Paragraphs>
  <Slides>39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Presentation</vt:lpstr>
      <vt:lpstr>Microsoft Excel 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jose estay</dc:creator>
  <cp:keywords/>
  <dc:description/>
  <cp:lastModifiedBy>Cuenta Microsoft</cp:lastModifiedBy>
  <cp:revision>2</cp:revision>
  <cp:lastPrinted>2024-03-10T22:40:43Z</cp:lastPrinted>
  <dcterms:created xsi:type="dcterms:W3CDTF">2023-02-25T17:05:47Z</dcterms:created>
  <dcterms:modified xsi:type="dcterms:W3CDTF">2024-03-11T01:00:35Z</dcterms:modified>
</cp:coreProperties>
</file>