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9.bin"/>
  <Override ContentType="application/vnd.openxmlformats-officedocument.oleObject" PartName="/ppt/embeddings/oleObject32.bin"/>
  <Override ContentType="application/vnd.openxmlformats-officedocument.oleObject" PartName="/ppt/embeddings/oleObject15.bin"/>
  <Override ContentType="application/vnd.openxmlformats-officedocument.oleObject" PartName="/ppt/embeddings/oleObject40.bin"/>
  <Override ContentType="application/vnd.openxmlformats-officedocument.oleObject" PartName="/ppt/embeddings/oleObject41.bin"/>
  <Override ContentType="application/vnd.openxmlformats-officedocument.oleObject" PartName="/ppt/embeddings/oleObject59.bin"/>
  <Override ContentType="application/vnd.openxmlformats-officedocument.oleObject" PartName="/ppt/embeddings/oleObject8.bin"/>
  <Override ContentType="application/vnd.openxmlformats-officedocument.oleObject" PartName="/ppt/embeddings/oleObject33.bin"/>
  <Override ContentType="application/vnd.openxmlformats-officedocument.oleObject" PartName="/ppt/embeddings/oleObject24.bin"/>
  <Override ContentType="application/vnd.openxmlformats-officedocument.oleObject" PartName="/ppt/embeddings/oleObject25.bin"/>
  <Override ContentType="application/vnd.openxmlformats-officedocument.oleObject" PartName="/ppt/embeddings/oleObject17.bin"/>
  <Override ContentType="application/vnd.openxmlformats-officedocument.oleObject" PartName="/ppt/embeddings/oleObject42.bin"/>
  <Override ContentType="application/vnd.openxmlformats-officedocument.oleObject" PartName="/ppt/embeddings/oleObject7.bin"/>
  <Override ContentType="application/vnd.openxmlformats-officedocument.oleObject" PartName="/ppt/embeddings/oleObject16.bin"/>
  <Override ContentType="application/vnd.openxmlformats-officedocument.oleObject" PartName="/ppt/embeddings/oleObject34.bin"/>
  <Override ContentType="application/vnd.openxmlformats-officedocument.oleObject" PartName="/ppt/embeddings/oleObject18.bin"/>
  <Override ContentType="application/vnd.openxmlformats-officedocument.oleObject" PartName="/ppt/embeddings/oleObject1.bin"/>
  <Override ContentType="application/vnd.openxmlformats-officedocument.oleObject" PartName="/ppt/embeddings/oleObject52.bin"/>
  <Override ContentType="application/vnd.openxmlformats-officedocument.oleObject" PartName="/ppt/embeddings/oleObject48.bin"/>
  <Override ContentType="application/vnd.openxmlformats-officedocument.oleObject" PartName="/ppt/embeddings/oleObject35.bin"/>
  <Override ContentType="application/vnd.openxmlformats-officedocument.oleObject" PartName="/ppt/embeddings/oleObject22.bin"/>
  <Override ContentType="application/vnd.openxmlformats-officedocument.oleObject" PartName="/ppt/embeddings/oleObject19.bin"/>
  <Override ContentType="application/vnd.openxmlformats-officedocument.oleObject" PartName="/ppt/embeddings/oleObject49.bin"/>
  <Override ContentType="application/vnd.openxmlformats-officedocument.oleObject" PartName="/ppt/embeddings/oleObject53.bin"/>
  <Override ContentType="application/vnd.openxmlformats-officedocument.oleObject" PartName="/ppt/embeddings/oleObject10.bin"/>
  <Override ContentType="application/vnd.openxmlformats-officedocument.oleObject" PartName="/ppt/embeddings/oleObject23.bin"/>
  <Override ContentType="application/vnd.openxmlformats-officedocument.oleObject" PartName="/ppt/embeddings/oleObject36.bin"/>
  <Override ContentType="application/vnd.openxmlformats-officedocument.oleObject" PartName="/ppt/embeddings/oleObject37.bin"/>
  <Override ContentType="application/vnd.openxmlformats-officedocument.oleObject" PartName="/ppt/embeddings/oleObject45.bin"/>
  <Override ContentType="application/vnd.openxmlformats-officedocument.oleObject" PartName="/ppt/embeddings/oleObject29.bin"/>
  <Override ContentType="application/vnd.openxmlformats-officedocument.oleObject" PartName="/ppt/embeddings/oleObject54.bin"/>
  <Override ContentType="application/vnd.openxmlformats-officedocument.oleObject" PartName="/ppt/embeddings/oleObject4.bin"/>
  <Override ContentType="application/vnd.openxmlformats-officedocument.oleObject" PartName="/ppt/embeddings/oleObject28.bin"/>
  <Override ContentType="application/vnd.openxmlformats-officedocument.oleObject" PartName="/ppt/embeddings/oleObject11.bin"/>
  <Override ContentType="application/vnd.openxmlformats-officedocument.oleObject" PartName="/ppt/embeddings/oleObject46.bin"/>
  <Override ContentType="application/vnd.openxmlformats-officedocument.oleObject" PartName="/ppt/embeddings/oleObject20.bin"/>
  <Override ContentType="application/vnd.openxmlformats-officedocument.oleObject" PartName="/ppt/embeddings/oleObject12.bin"/>
  <Override ContentType="application/vnd.openxmlformats-officedocument.oleObject" PartName="/ppt/embeddings/oleObject3.bin"/>
  <Override ContentType="application/vnd.openxmlformats-officedocument.oleObject" PartName="/ppt/embeddings/oleObject55.bin"/>
  <Override ContentType="application/vnd.openxmlformats-officedocument.oleObject" PartName="/ppt/embeddings/oleObject2.bin"/>
  <Override ContentType="application/vnd.openxmlformats-officedocument.oleObject" PartName="/ppt/embeddings/oleObject47.bin"/>
  <Override ContentType="application/vnd.openxmlformats-officedocument.oleObject" PartName="/ppt/embeddings/oleObject21.bin"/>
  <Override ContentType="application/vnd.openxmlformats-officedocument.oleObject" PartName="/ppt/embeddings/oleObject38.bin"/>
  <Override ContentType="application/vnd.openxmlformats-officedocument.oleObject" PartName="/ppt/embeddings/oleObject60.bin"/>
  <Override ContentType="application/vnd.openxmlformats-officedocument.oleObject" PartName="/ppt/embeddings/oleObject13.bin"/>
  <Override ContentType="application/vnd.openxmlformats-officedocument.oleObject" PartName="/ppt/embeddings/oleObject26.bin"/>
  <Override ContentType="application/vnd.openxmlformats-officedocument.oleObject" PartName="/ppt/embeddings/oleObject51.bin"/>
  <Override ContentType="application/vnd.openxmlformats-officedocument.oleObject" PartName="/ppt/embeddings/oleObject6.bin"/>
  <Override ContentType="application/vnd.openxmlformats-officedocument.oleObject" PartName="/ppt/embeddings/oleObject30.bin"/>
  <Override ContentType="application/vnd.openxmlformats-officedocument.oleObject" PartName="/ppt/embeddings/oleObject43.bin"/>
  <Override ContentType="application/vnd.openxmlformats-officedocument.oleObject" PartName="/ppt/embeddings/oleObject56.bin"/>
  <Override ContentType="application/vnd.openxmlformats-officedocument.oleObject" PartName="/ppt/embeddings/oleObject39.bin"/>
  <Override ContentType="application/vnd.openxmlformats-officedocument.oleObject" PartName="/ppt/embeddings/oleObject44.bin"/>
  <Override ContentType="application/vnd.openxmlformats-officedocument.oleObject" PartName="/ppt/embeddings/oleObject50.bin"/>
  <Override ContentType="application/vnd.openxmlformats-officedocument.oleObject" PartName="/ppt/embeddings/oleObject14.bin"/>
  <Override ContentType="application/vnd.openxmlformats-officedocument.oleObject" PartName="/ppt/embeddings/oleObject31.bin"/>
  <Override ContentType="application/vnd.openxmlformats-officedocument.oleObject" PartName="/ppt/embeddings/oleObject57.bin"/>
  <Override ContentType="application/vnd.openxmlformats-officedocument.oleObject" PartName="/ppt/embeddings/oleObject5.bin"/>
  <Override ContentType="application/vnd.openxmlformats-officedocument.oleObject" PartName="/ppt/embeddings/oleObject58.bin"/>
  <Override ContentType="application/vnd.openxmlformats-officedocument.oleObject" PartName="/ppt/embeddings/oleObject27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</p:sldIdLst>
  <p:sldSz cy="6858000" cx="12192000"/>
  <p:notesSz cx="7104375" cy="10234925"/>
  <p:embeddedFontLst>
    <p:embeddedFont>
      <p:font typeface="Candara"/>
      <p:regular r:id="rId74"/>
      <p:bold r:id="rId75"/>
      <p:italic r:id="rId76"/>
      <p:boldItalic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8" roundtripDataSignature="AMtx7miWsFZ+xuL5IE5Yk/xzYwFo4wsn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font" Target="fonts/Candara-bold.fntdata"/><Relationship Id="rId30" Type="http://schemas.openxmlformats.org/officeDocument/2006/relationships/slide" Target="slides/slide26.xml"/><Relationship Id="rId74" Type="http://schemas.openxmlformats.org/officeDocument/2006/relationships/font" Target="fonts/Candara-regular.fntdata"/><Relationship Id="rId33" Type="http://schemas.openxmlformats.org/officeDocument/2006/relationships/slide" Target="slides/slide29.xml"/><Relationship Id="rId77" Type="http://schemas.openxmlformats.org/officeDocument/2006/relationships/font" Target="fonts/Candara-boldItalic.fntdata"/><Relationship Id="rId32" Type="http://schemas.openxmlformats.org/officeDocument/2006/relationships/slide" Target="slides/slide28.xml"/><Relationship Id="rId76" Type="http://schemas.openxmlformats.org/officeDocument/2006/relationships/font" Target="fonts/Candara-italic.fntdata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8" Type="http://customschemas.google.com/relationships/presentationmetadata" Target="metadata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10.vml.rels><?xml version="1.0" encoding="UTF-8" standalone="yes"?>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11.vml.rels><?xml version="1.0" encoding="UTF-8" standalone="yes"?>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12.vml.rels><?xml version="1.0" encoding="UTF-8" standalone="yes"?>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13.vml.rels><?xml version="1.0" encoding="UTF-8" standalone="yes"?>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0.png"/></Relationships>
</file>

<file path=ppt/drawings/_rels/vmlDrawing14.vml.rels><?xml version="1.0" encoding="UTF-8" standalone="yes"?>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61.png"/></Relationships>
</file>

<file path=ppt/drawings/_rels/vmlDrawing15.vml.rels><?xml version="1.0" encoding="UTF-8" standalone="yes"?>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16.vml.rels><?xml version="1.0" encoding="UTF-8" standalone="yes"?>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8.png"/></Relationships>
</file>

<file path=ppt/drawings/_rels/vmlDrawing17.vml.rels><?xml version="1.0" encoding="UTF-8" standalone="yes"?>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18.vml.rels><?xml version="1.0" encoding="UTF-8" standalone="yes"?>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19.vml.rels><?xml version="1.0" encoding="UTF-8" standalone="yes"?>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0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0.vml.rels><?xml version="1.0" encoding="UTF-8" standalone="yes"?>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39.png"/></Relationships>
</file>

<file path=ppt/drawings/_rels/vmlDrawing21.vml.rels><?xml version="1.0" encoding="UTF-8" standalone="yes"?>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42.png"/></Relationships>
</file>

<file path=ppt/drawings/_rels/vmlDrawing22.vml.rels><?xml version="1.0" encoding="UTF-8" standalone="yes"?>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23.vml.rels><?xml version="1.0" encoding="UTF-8" standalone="yes"?>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24.vml.rels><?xml version="1.0" encoding="UTF-8" standalone="yes"?>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25.vml.rels><?xml version="1.0" encoding="UTF-8" standalone="yes"?><Relationships xmlns="http://schemas.openxmlformats.org/package/2006/relationships"><Relationship Id="rId1" Type="http://schemas.openxmlformats.org/officeDocument/2006/relationships/image" Target="../media/image55.png"/></Relationships>
</file>

<file path=ppt/drawings/_rels/vmlDrawing26.vml.rels><?xml version="1.0" encoding="UTF-8" standalone="yes"?>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48.png"/></Relationships>
</file>

<file path=ppt/drawings/_rels/vmlDrawing27.vml.rels><?xml version="1.0" encoding="UTF-8" standalone="yes"?>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7.png"/></Relationships>
</file>

<file path=ppt/drawings/_rels/vmlDrawing28.vml.rels><?xml version="1.0" encoding="UTF-8" standalone="yes"?>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53.png"/></Relationships>
</file>

<file path=ppt/drawings/_rels/vmlDrawing29.vml.rels><?xml version="1.0" encoding="UTF-8" standalone="yes"?>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56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68.png"/></Relationships>
</file>

<file path=ppt/drawings/_rels/vmlDrawing30.vml.rels><?xml version="1.0" encoding="UTF-8" standalone="yes"?>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/Relationships>
</file>

<file path=ppt/drawings/_rels/vmlDrawing31.vml.rels><?xml version="1.0" encoding="UTF-8" standalone="yes"?>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82.png"/></Relationships>
</file>

<file path=ppt/drawings/_rels/vmlDrawing32.vml.rels><?xml version="1.0" encoding="UTF-8" standalone="yes"?><Relationships xmlns="http://schemas.openxmlformats.org/package/2006/relationships"><Relationship Id="rId1" Type="http://schemas.openxmlformats.org/officeDocument/2006/relationships/image" Target="../media/image71.png"/></Relationships>
</file>

<file path=ppt/drawings/_rels/vmlDrawing33.vml.rels><?xml version="1.0" encoding="UTF-8" standalone="yes"?>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9.png"/></Relationships>
</file>

<file path=ppt/drawings/_rels/vmlDrawing34.vml.rels><?xml version="1.0" encoding="UTF-8" standalone="yes"?><Relationships xmlns="http://schemas.openxmlformats.org/package/2006/relationships"><Relationship Id="rId1" Type="http://schemas.openxmlformats.org/officeDocument/2006/relationships/image" Target="../media/image73.png"/></Relationships>
</file>

<file path=ppt/drawings/_rels/vmlDrawing35.vml.rels><?xml version="1.0" encoding="UTF-8" standalone="yes"?><Relationships xmlns="http://schemas.openxmlformats.org/package/2006/relationships"><Relationship Id="rId1" Type="http://schemas.openxmlformats.org/officeDocument/2006/relationships/image" Target="../media/image81.png"/></Relationships>
</file>

<file path=ppt/drawings/_rels/vmlDrawing36.vml.rels><?xml version="1.0" encoding="UTF-8" standalone="yes"?><Relationships xmlns="http://schemas.openxmlformats.org/package/2006/relationships"><Relationship Id="rId1" Type="http://schemas.openxmlformats.org/officeDocument/2006/relationships/image" Target="../media/image67.png"/></Relationships>
</file>

<file path=ppt/drawings/_rels/vmlDrawing37.vml.rels><?xml version="1.0" encoding="UTF-8" standalone="yes"?><Relationships xmlns="http://schemas.openxmlformats.org/package/2006/relationships"><Relationship Id="rId1" Type="http://schemas.openxmlformats.org/officeDocument/2006/relationships/image" Target="../media/image76.png"/></Relationships>
</file>

<file path=ppt/drawings/_rels/vmlDrawing38.vml.rels><?xml version="1.0" encoding="UTF-8" standalone="yes"?><Relationships xmlns="http://schemas.openxmlformats.org/package/2006/relationships"><Relationship Id="rId1" Type="http://schemas.openxmlformats.org/officeDocument/2006/relationships/image" Target="../media/image72.png"/></Relationships>
</file>

<file path=ppt/drawings/_rels/vmlDrawing39.vml.rels><?xml version="1.0" encoding="UTF-8" standalone="yes"?><Relationships xmlns="http://schemas.openxmlformats.org/package/2006/relationships"><Relationship Id="rId1" Type="http://schemas.openxmlformats.org/officeDocument/2006/relationships/image" Target="../media/image80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40.vml.rels><?xml version="1.0" encoding="UTF-8" standalone="yes"?><Relationships xmlns="http://schemas.openxmlformats.org/package/2006/relationships"><Relationship Id="rId1" Type="http://schemas.openxmlformats.org/officeDocument/2006/relationships/image" Target="../media/image70.png"/></Relationships>
</file>

<file path=ppt/drawings/_rels/vmlDrawing41.vml.rels><?xml version="1.0" encoding="UTF-8" standalone="yes"?><Relationships xmlns="http://schemas.openxmlformats.org/package/2006/relationships"><Relationship Id="rId1" Type="http://schemas.openxmlformats.org/officeDocument/2006/relationships/image" Target="../media/image74.png"/></Relationships>
</file>

<file path=ppt/drawings/_rels/vmlDrawing42.vml.rels><?xml version="1.0" encoding="UTF-8" standalone="yes"?><Relationships xmlns="http://schemas.openxmlformats.org/package/2006/relationships"><Relationship Id="rId1" Type="http://schemas.openxmlformats.org/officeDocument/2006/relationships/image" Target="../media/image77.png"/></Relationships>
</file>

<file path=ppt/drawings/_rels/vmlDrawing43.vml.rels><?xml version="1.0" encoding="UTF-8" standalone="yes"?><Relationships xmlns="http://schemas.openxmlformats.org/package/2006/relationships"><Relationship Id="rId1" Type="http://schemas.openxmlformats.org/officeDocument/2006/relationships/image" Target="../media/image78.png"/></Relationships>
</file>

<file path=ppt/drawings/_rels/vmlDrawing44.vml.rels><?xml version="1.0" encoding="UTF-8" standalone="yes"?>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9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54.png"/></Relationships>
</file>

<file path=ppt/drawings/_rels/vmlDrawing7.vml.rels><?xml version="1.0" encoding="UTF-8" standalone="yes"?>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66.png"/></Relationships>
</file>

<file path=ppt/drawings/_rels/vmlDrawing8.vml.rels><?xml version="1.0" encoding="UTF-8" standalone="yes"?>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9.vml.rels><?xml version="1.0" encoding="UTF-8" standalone="yes"?><Relationships xmlns="http://schemas.openxmlformats.org/package/2006/relationships"><Relationship Id="rId1" Type="http://schemas.openxmlformats.org/officeDocument/2006/relationships/image" Target="../media/image27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48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995" y="0"/>
            <a:ext cx="307848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215"/>
            <a:ext cx="307848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995" y="9721215"/>
            <a:ext cx="307848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fld id="{00000000-1234-1234-1234-123412341234}" type="slidenum">
              <a:rPr b="0" i="0" lang="es-E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4023995" y="9721215"/>
            <a:ext cx="307848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6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8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0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1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2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3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4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5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6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7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9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0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5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1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2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3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4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5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5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6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5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7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8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9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0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6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1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6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2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6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3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6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4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6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5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6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6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7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8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6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9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6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0"/>
          <p:cNvSpPr txBox="1"/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4" name="Google Shape;74;p80"/>
          <p:cNvSpPr txBox="1"/>
          <p:nvPr>
            <p:ph idx="1" type="body"/>
          </p:nvPr>
        </p:nvSpPr>
        <p:spPr>
          <a:xfrm rot="5400000">
            <a:off x="3920173" y="-1256347"/>
            <a:ext cx="4351655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8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8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7" name="Google Shape;77;p8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1"/>
          <p:cNvSpPr txBox="1"/>
          <p:nvPr>
            <p:ph type="title"/>
          </p:nvPr>
        </p:nvSpPr>
        <p:spPr>
          <a:xfrm rot="5400000">
            <a:off x="7133273" y="1956753"/>
            <a:ext cx="5812155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0" name="Google Shape;80;p81"/>
          <p:cNvSpPr txBox="1"/>
          <p:nvPr>
            <p:ph idx="1" type="body"/>
          </p:nvPr>
        </p:nvSpPr>
        <p:spPr>
          <a:xfrm rot="5400000">
            <a:off x="1799272" y="-595947"/>
            <a:ext cx="5812155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2" name="Google Shape;82;p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2"/>
          <p:cNvSpPr txBox="1"/>
          <p:nvPr>
            <p:ph type="ctrTitle"/>
          </p:nvPr>
        </p:nvSpPr>
        <p:spPr>
          <a:xfrm>
            <a:off x="1524000" y="112268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cap="none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cap="none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cap="none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cap="none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cap="none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cap="none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cap="none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cap="none"/>
            </a:lvl9pPr>
          </a:lstStyle>
          <a:p/>
        </p:txBody>
      </p:sp>
      <p:sp>
        <p:nvSpPr>
          <p:cNvPr id="21" name="Google Shape;21;p72"/>
          <p:cNvSpPr txBox="1"/>
          <p:nvPr>
            <p:ph idx="1" type="subTitle"/>
          </p:nvPr>
        </p:nvSpPr>
        <p:spPr>
          <a:xfrm>
            <a:off x="1524000" y="3602355"/>
            <a:ext cx="9144000" cy="1655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9pPr>
          </a:lstStyle>
          <a:p/>
        </p:txBody>
      </p:sp>
      <p:sp>
        <p:nvSpPr>
          <p:cNvPr id="22" name="Google Shape;22;p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3"/>
          <p:cNvSpPr txBox="1"/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73"/>
          <p:cNvSpPr txBox="1"/>
          <p:nvPr>
            <p:ph idx="1" type="body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7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4"/>
          <p:cNvSpPr txBox="1"/>
          <p:nvPr>
            <p:ph type="title"/>
          </p:nvPr>
        </p:nvSpPr>
        <p:spPr>
          <a:xfrm>
            <a:off x="831850" y="1710055"/>
            <a:ext cx="10515600" cy="28524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cap="none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cap="none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cap="none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cap="none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cap="none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cap="none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cap="none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cap="none"/>
            </a:lvl9pPr>
          </a:lstStyle>
          <a:p/>
        </p:txBody>
      </p:sp>
      <p:sp>
        <p:nvSpPr>
          <p:cNvPr id="33" name="Google Shape;33;p74"/>
          <p:cNvSpPr txBox="1"/>
          <p:nvPr>
            <p:ph idx="1" type="body"/>
          </p:nvPr>
        </p:nvSpPr>
        <p:spPr>
          <a:xfrm>
            <a:off x="831850" y="4589780"/>
            <a:ext cx="10515600" cy="1499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8C8C"/>
              </a:buClr>
              <a:buSzPts val="2400"/>
              <a:buNone/>
              <a:defRPr sz="2400" cap="none">
                <a:solidFill>
                  <a:srgbClr val="8C8C8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 sz="2000" cap="none">
                <a:solidFill>
                  <a:srgbClr val="8C8C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 sz="1800" cap="none">
                <a:solidFill>
                  <a:srgbClr val="8C8C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 sz="1600" cap="none">
                <a:solidFill>
                  <a:srgbClr val="8C8C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 sz="1600" cap="none">
                <a:solidFill>
                  <a:srgbClr val="8C8C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 sz="1600" cap="none">
                <a:solidFill>
                  <a:srgbClr val="8C8C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 sz="1600" cap="none">
                <a:solidFill>
                  <a:srgbClr val="8C8C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 sz="1600" cap="none">
                <a:solidFill>
                  <a:srgbClr val="8C8C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 sz="1600" cap="none">
                <a:solidFill>
                  <a:srgbClr val="8C8C8C"/>
                </a:solidFill>
              </a:defRPr>
            </a:lvl9pPr>
          </a:lstStyle>
          <a:p/>
        </p:txBody>
      </p:sp>
      <p:sp>
        <p:nvSpPr>
          <p:cNvPr id="34" name="Google Shape;34;p7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7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5"/>
          <p:cNvSpPr txBox="1"/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75"/>
          <p:cNvSpPr txBox="1"/>
          <p:nvPr>
            <p:ph idx="1" type="body"/>
          </p:nvPr>
        </p:nvSpPr>
        <p:spPr>
          <a:xfrm>
            <a:off x="838200" y="1825625"/>
            <a:ext cx="5181600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5"/>
          <p:cNvSpPr txBox="1"/>
          <p:nvPr>
            <p:ph idx="2" type="body"/>
          </p:nvPr>
        </p:nvSpPr>
        <p:spPr>
          <a:xfrm>
            <a:off x="6172200" y="1825625"/>
            <a:ext cx="5181600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7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7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6"/>
          <p:cNvSpPr txBox="1"/>
          <p:nvPr>
            <p:ph type="title"/>
          </p:nvPr>
        </p:nvSpPr>
        <p:spPr>
          <a:xfrm>
            <a:off x="840105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76"/>
          <p:cNvSpPr txBox="1"/>
          <p:nvPr>
            <p:ph idx="1" type="body"/>
          </p:nvPr>
        </p:nvSpPr>
        <p:spPr>
          <a:xfrm>
            <a:off x="840105" y="1681480"/>
            <a:ext cx="5157470" cy="823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 cap="none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 cap="none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 cap="none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 cap="none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 cap="none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 cap="none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 cap="none"/>
            </a:lvl9pPr>
          </a:lstStyle>
          <a:p/>
        </p:txBody>
      </p:sp>
      <p:sp>
        <p:nvSpPr>
          <p:cNvPr id="47" name="Google Shape;47;p76"/>
          <p:cNvSpPr txBox="1"/>
          <p:nvPr>
            <p:ph idx="2" type="body"/>
          </p:nvPr>
        </p:nvSpPr>
        <p:spPr>
          <a:xfrm>
            <a:off x="840105" y="2505075"/>
            <a:ext cx="5157470" cy="3684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6"/>
          <p:cNvSpPr txBox="1"/>
          <p:nvPr>
            <p:ph idx="3" type="body"/>
          </p:nvPr>
        </p:nvSpPr>
        <p:spPr>
          <a:xfrm>
            <a:off x="6172200" y="1681480"/>
            <a:ext cx="5183505" cy="823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 cap="none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 cap="none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 cap="none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 cap="none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 cap="none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 cap="none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 cap="none"/>
            </a:lvl9pPr>
          </a:lstStyle>
          <a:p/>
        </p:txBody>
      </p:sp>
      <p:sp>
        <p:nvSpPr>
          <p:cNvPr id="49" name="Google Shape;49;p76"/>
          <p:cNvSpPr txBox="1"/>
          <p:nvPr>
            <p:ph idx="4" type="body"/>
          </p:nvPr>
        </p:nvSpPr>
        <p:spPr>
          <a:xfrm>
            <a:off x="6172200" y="2505075"/>
            <a:ext cx="5183505" cy="3684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7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7"/>
          <p:cNvSpPr txBox="1"/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5" name="Google Shape;55;p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 / 69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8"/>
          <p:cNvSpPr txBox="1"/>
          <p:nvPr>
            <p:ph type="title"/>
          </p:nvPr>
        </p:nvSpPr>
        <p:spPr>
          <a:xfrm>
            <a:off x="840105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cap="none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cap="none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cap="none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cap="none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cap="none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cap="none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cap="none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cap="none"/>
            </a:lvl9pPr>
          </a:lstStyle>
          <a:p/>
        </p:txBody>
      </p:sp>
      <p:sp>
        <p:nvSpPr>
          <p:cNvPr id="60" name="Google Shape;60;p78"/>
          <p:cNvSpPr txBox="1"/>
          <p:nvPr>
            <p:ph idx="1" type="body"/>
          </p:nvPr>
        </p:nvSpPr>
        <p:spPr>
          <a:xfrm>
            <a:off x="5183505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cap="none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cap="none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cap="none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cap="none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cap="none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cap="none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cap="none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cap="none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cap="none"/>
            </a:lvl9pPr>
          </a:lstStyle>
          <a:p/>
        </p:txBody>
      </p:sp>
      <p:sp>
        <p:nvSpPr>
          <p:cNvPr id="61" name="Google Shape;61;p78"/>
          <p:cNvSpPr txBox="1"/>
          <p:nvPr>
            <p:ph idx="2" type="body"/>
          </p:nvPr>
        </p:nvSpPr>
        <p:spPr>
          <a:xfrm>
            <a:off x="840105" y="2057400"/>
            <a:ext cx="3931920" cy="3811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cap="none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cap="none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cap="none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cap="none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cap="none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cap="none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cap="none"/>
            </a:lvl9pPr>
          </a:lstStyle>
          <a:p/>
        </p:txBody>
      </p:sp>
      <p:sp>
        <p:nvSpPr>
          <p:cNvPr id="62" name="Google Shape;62;p7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3" name="Google Shape;63;p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7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9"/>
          <p:cNvSpPr txBox="1"/>
          <p:nvPr>
            <p:ph type="title"/>
          </p:nvPr>
        </p:nvSpPr>
        <p:spPr>
          <a:xfrm>
            <a:off x="840105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cap="none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cap="none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cap="none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cap="none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cap="none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cap="none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cap="none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cap="none"/>
            </a:lvl9pPr>
          </a:lstStyle>
          <a:p/>
        </p:txBody>
      </p:sp>
      <p:sp>
        <p:nvSpPr>
          <p:cNvPr id="67" name="Google Shape;67;p79"/>
          <p:cNvSpPr/>
          <p:nvPr>
            <p:ph idx="2" type="pic"/>
          </p:nvPr>
        </p:nvSpPr>
        <p:spPr>
          <a:xfrm>
            <a:off x="5183505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9"/>
          <p:cNvSpPr txBox="1"/>
          <p:nvPr>
            <p:ph idx="1" type="body"/>
          </p:nvPr>
        </p:nvSpPr>
        <p:spPr>
          <a:xfrm>
            <a:off x="840105" y="2057400"/>
            <a:ext cx="3931920" cy="3811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cap="none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cap="none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cap="none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cap="none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cap="none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cap="none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cap="none"/>
            </a:lvl9pPr>
          </a:lstStyle>
          <a:p/>
        </p:txBody>
      </p:sp>
      <p:sp>
        <p:nvSpPr>
          <p:cNvPr id="69" name="Google Shape;69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0"/>
          <p:cNvSpPr txBox="1"/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70"/>
          <p:cNvSpPr txBox="1"/>
          <p:nvPr>
            <p:ph idx="1" type="body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6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5.bin"/><Relationship Id="rId6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oleObject6.bin"/><Relationship Id="rId9" Type="http://schemas.openxmlformats.org/officeDocument/2006/relationships/image" Target="../media/image54.png"/><Relationship Id="rId5" Type="http://schemas.openxmlformats.org/officeDocument/2006/relationships/oleObject" Target="../embeddings/oleObject6.bin"/><Relationship Id="rId6" Type="http://schemas.openxmlformats.org/officeDocument/2006/relationships/image" Target="../media/image24.png"/><Relationship Id="rId7" Type="http://schemas.openxmlformats.org/officeDocument/2006/relationships/oleObject" Target="../embeddings/oleObject7.bin"/><Relationship Id="rId8" Type="http://schemas.openxmlformats.org/officeDocument/2006/relationships/oleObject" Target="../embeddings/oleObject7.bin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vmlDrawing" Target="../drawings/vmlDrawing7.vml"/><Relationship Id="rId4" Type="http://schemas.openxmlformats.org/officeDocument/2006/relationships/oleObject" Target="../embeddings/oleObject8.bin"/><Relationship Id="rId9" Type="http://schemas.openxmlformats.org/officeDocument/2006/relationships/image" Target="../media/image66.png"/><Relationship Id="rId5" Type="http://schemas.openxmlformats.org/officeDocument/2006/relationships/oleObject" Target="../embeddings/oleObject8.bin"/><Relationship Id="rId6" Type="http://schemas.openxmlformats.org/officeDocument/2006/relationships/image" Target="../media/image21.png"/><Relationship Id="rId7" Type="http://schemas.openxmlformats.org/officeDocument/2006/relationships/oleObject" Target="../embeddings/oleObject9.bin"/><Relationship Id="rId8" Type="http://schemas.openxmlformats.org/officeDocument/2006/relationships/oleObject" Target="../embeddings/oleObject9.bin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vmlDrawing" Target="../drawings/vmlDrawing8.vml"/><Relationship Id="rId4" Type="http://schemas.openxmlformats.org/officeDocument/2006/relationships/oleObject" Target="../embeddings/oleObject10.bin"/><Relationship Id="rId5" Type="http://schemas.openxmlformats.org/officeDocument/2006/relationships/oleObject" Target="../embeddings/oleObject10.bin"/><Relationship Id="rId6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vmlDrawing" Target="../drawings/vmlDrawing9.vml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vmlDrawing" Target="../drawings/vmlDrawing10.vml"/><Relationship Id="rId4" Type="http://schemas.openxmlformats.org/officeDocument/2006/relationships/oleObject" Target="../embeddings/oleObject12.bin"/><Relationship Id="rId5" Type="http://schemas.openxmlformats.org/officeDocument/2006/relationships/oleObject" Target="../embeddings/oleObject12.bin"/><Relationship Id="rId6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vmlDrawing" Target="../drawings/vmlDrawing11.vml"/><Relationship Id="rId4" Type="http://schemas.openxmlformats.org/officeDocument/2006/relationships/oleObject" Target="../embeddings/oleObject13.bin"/><Relationship Id="rId5" Type="http://schemas.openxmlformats.org/officeDocument/2006/relationships/oleObject" Target="../embeddings/oleObject13.bin"/><Relationship Id="rId6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vmlDrawing" Target="../drawings/vmlDrawing12.vml"/><Relationship Id="rId4" Type="http://schemas.openxmlformats.org/officeDocument/2006/relationships/oleObject" Target="../embeddings/oleObject14.bin"/><Relationship Id="rId5" Type="http://schemas.openxmlformats.org/officeDocument/2006/relationships/oleObject" Target="../embeddings/oleObject14.bin"/><Relationship Id="rId6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vmlDrawing" Target="../drawings/vmlDrawing13.vml"/><Relationship Id="rId4" Type="http://schemas.openxmlformats.org/officeDocument/2006/relationships/oleObject" Target="../embeddings/oleObject15.bin"/><Relationship Id="rId9" Type="http://schemas.openxmlformats.org/officeDocument/2006/relationships/image" Target="../media/image30.png"/><Relationship Id="rId5" Type="http://schemas.openxmlformats.org/officeDocument/2006/relationships/oleObject" Target="../embeddings/oleObject15.bin"/><Relationship Id="rId6" Type="http://schemas.openxmlformats.org/officeDocument/2006/relationships/image" Target="../media/image37.png"/><Relationship Id="rId7" Type="http://schemas.openxmlformats.org/officeDocument/2006/relationships/oleObject" Target="../embeddings/oleObject16.bin"/><Relationship Id="rId8" Type="http://schemas.openxmlformats.org/officeDocument/2006/relationships/oleObject" Target="../embeddings/oleObject16.bin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vmlDrawing" Target="../drawings/vmlDrawing14.vml"/><Relationship Id="rId4" Type="http://schemas.openxmlformats.org/officeDocument/2006/relationships/oleObject" Target="../embeddings/oleObject17.bin"/><Relationship Id="rId9" Type="http://schemas.openxmlformats.org/officeDocument/2006/relationships/image" Target="../media/image61.png"/><Relationship Id="rId5" Type="http://schemas.openxmlformats.org/officeDocument/2006/relationships/oleObject" Target="../embeddings/oleObject17.bin"/><Relationship Id="rId6" Type="http://schemas.openxmlformats.org/officeDocument/2006/relationships/image" Target="../media/image50.png"/><Relationship Id="rId7" Type="http://schemas.openxmlformats.org/officeDocument/2006/relationships/oleObject" Target="../embeddings/oleObject18.bin"/><Relationship Id="rId8" Type="http://schemas.openxmlformats.org/officeDocument/2006/relationships/oleObject" Target="../embeddings/oleObject18.bin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vmlDrawing" Target="../drawings/vmlDrawing15.vml"/><Relationship Id="rId4" Type="http://schemas.openxmlformats.org/officeDocument/2006/relationships/oleObject" Target="../embeddings/oleObject19.bin"/><Relationship Id="rId5" Type="http://schemas.openxmlformats.org/officeDocument/2006/relationships/oleObject" Target="../embeddings/oleObject19.bin"/><Relationship Id="rId6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vmlDrawing" Target="../drawings/vmlDrawing16.vml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8.png"/><Relationship Id="rId5" Type="http://schemas.openxmlformats.org/officeDocument/2006/relationships/oleObject" Target="../embeddings/oleObject20.bin"/><Relationship Id="rId6" Type="http://schemas.openxmlformats.org/officeDocument/2006/relationships/image" Target="../media/image36.png"/><Relationship Id="rId7" Type="http://schemas.openxmlformats.org/officeDocument/2006/relationships/oleObject" Target="../embeddings/oleObject21.bin"/><Relationship Id="rId8" Type="http://schemas.openxmlformats.org/officeDocument/2006/relationships/oleObject" Target="../embeddings/oleObject21.bin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vmlDrawing" Target="../drawings/vmlDrawing17.vml"/><Relationship Id="rId4" Type="http://schemas.openxmlformats.org/officeDocument/2006/relationships/oleObject" Target="../embeddings/oleObject22.bin"/><Relationship Id="rId5" Type="http://schemas.openxmlformats.org/officeDocument/2006/relationships/oleObject" Target="../embeddings/oleObject22.bin"/><Relationship Id="rId6" Type="http://schemas.openxmlformats.org/officeDocument/2006/relationships/image" Target="../media/image4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vmlDrawing" Target="../drawings/vmlDrawing18.vml"/><Relationship Id="rId4" Type="http://schemas.openxmlformats.org/officeDocument/2006/relationships/oleObject" Target="../embeddings/oleObject23.bin"/><Relationship Id="rId5" Type="http://schemas.openxmlformats.org/officeDocument/2006/relationships/oleObject" Target="../embeddings/oleObject23.bin"/><Relationship Id="rId6" Type="http://schemas.openxmlformats.org/officeDocument/2006/relationships/image" Target="../media/image4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vmlDrawing" Target="../drawings/vmlDrawing19.vml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0.png"/><Relationship Id="rId5" Type="http://schemas.openxmlformats.org/officeDocument/2006/relationships/oleObject" Target="../embeddings/oleObject24.bin"/><Relationship Id="rId6" Type="http://schemas.openxmlformats.org/officeDocument/2006/relationships/image" Target="../media/image43.png"/><Relationship Id="rId7" Type="http://schemas.openxmlformats.org/officeDocument/2006/relationships/oleObject" Target="../embeddings/oleObject25.bin"/><Relationship Id="rId8" Type="http://schemas.openxmlformats.org/officeDocument/2006/relationships/oleObject" Target="../embeddings/oleObject25.bin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vmlDrawing" Target="../drawings/vmlDrawing20.vml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9.png"/><Relationship Id="rId5" Type="http://schemas.openxmlformats.org/officeDocument/2006/relationships/oleObject" Target="../embeddings/oleObject26.bin"/><Relationship Id="rId6" Type="http://schemas.openxmlformats.org/officeDocument/2006/relationships/image" Target="../media/image49.png"/><Relationship Id="rId7" Type="http://schemas.openxmlformats.org/officeDocument/2006/relationships/oleObject" Target="../embeddings/oleObject27.bin"/><Relationship Id="rId8" Type="http://schemas.openxmlformats.org/officeDocument/2006/relationships/oleObject" Target="../embeddings/oleObject27.bin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vmlDrawing" Target="../drawings/vmlDrawing21.vml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2.png"/><Relationship Id="rId5" Type="http://schemas.openxmlformats.org/officeDocument/2006/relationships/oleObject" Target="../embeddings/oleObject28.bin"/><Relationship Id="rId6" Type="http://schemas.openxmlformats.org/officeDocument/2006/relationships/image" Target="../media/image49.png"/><Relationship Id="rId7" Type="http://schemas.openxmlformats.org/officeDocument/2006/relationships/oleObject" Target="../embeddings/oleObject29.bin"/><Relationship Id="rId8" Type="http://schemas.openxmlformats.org/officeDocument/2006/relationships/oleObject" Target="../embeddings/oleObject29.bin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vmlDrawing" Target="../drawings/vmlDrawing22.vml"/><Relationship Id="rId4" Type="http://schemas.openxmlformats.org/officeDocument/2006/relationships/oleObject" Target="../embeddings/oleObject30.bin"/><Relationship Id="rId5" Type="http://schemas.openxmlformats.org/officeDocument/2006/relationships/oleObject" Target="../embeddings/oleObject30.bin"/><Relationship Id="rId6" Type="http://schemas.openxmlformats.org/officeDocument/2006/relationships/image" Target="../media/image4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vmlDrawing" Target="../drawings/vmlDrawing23.vml"/><Relationship Id="rId4" Type="http://schemas.openxmlformats.org/officeDocument/2006/relationships/oleObject" Target="../embeddings/oleObject31.bin"/><Relationship Id="rId5" Type="http://schemas.openxmlformats.org/officeDocument/2006/relationships/oleObject" Target="../embeddings/oleObject31.bin"/><Relationship Id="rId6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vmlDrawing" Target="../drawings/vmlDrawing24.vml"/><Relationship Id="rId4" Type="http://schemas.openxmlformats.org/officeDocument/2006/relationships/oleObject" Target="../embeddings/oleObject32.bin"/><Relationship Id="rId5" Type="http://schemas.openxmlformats.org/officeDocument/2006/relationships/oleObject" Target="../embeddings/oleObject32.bin"/><Relationship Id="rId6" Type="http://schemas.openxmlformats.org/officeDocument/2006/relationships/image" Target="../media/image4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vmlDrawing" Target="../drawings/vmlDrawing25.vml"/><Relationship Id="rId4" Type="http://schemas.openxmlformats.org/officeDocument/2006/relationships/oleObject" Target="../embeddings/oleObject33.bin"/><Relationship Id="rId5" Type="http://schemas.openxmlformats.org/officeDocument/2006/relationships/oleObject" Target="../embeddings/oleObject33.bin"/><Relationship Id="rId6" Type="http://schemas.openxmlformats.org/officeDocument/2006/relationships/image" Target="../media/image5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vmlDrawing" Target="../drawings/vmlDrawing26.vml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8.png"/><Relationship Id="rId5" Type="http://schemas.openxmlformats.org/officeDocument/2006/relationships/oleObject" Target="../embeddings/oleObject34.bin"/><Relationship Id="rId6" Type="http://schemas.openxmlformats.org/officeDocument/2006/relationships/image" Target="../media/image51.png"/><Relationship Id="rId7" Type="http://schemas.openxmlformats.org/officeDocument/2006/relationships/oleObject" Target="../embeddings/oleObject35.bin"/><Relationship Id="rId8" Type="http://schemas.openxmlformats.org/officeDocument/2006/relationships/oleObject" Target="../embeddings/oleObject35.bin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vmlDrawing" Target="../drawings/vmlDrawing27.vml"/><Relationship Id="rId4" Type="http://schemas.openxmlformats.org/officeDocument/2006/relationships/oleObject" Target="../embeddings/oleObject36.bin"/><Relationship Id="rId10" Type="http://schemas.openxmlformats.org/officeDocument/2006/relationships/image" Target="../media/image83.png"/><Relationship Id="rId9" Type="http://schemas.openxmlformats.org/officeDocument/2006/relationships/image" Target="../media/image57.png"/><Relationship Id="rId5" Type="http://schemas.openxmlformats.org/officeDocument/2006/relationships/oleObject" Target="../embeddings/oleObject36.bin"/><Relationship Id="rId6" Type="http://schemas.openxmlformats.org/officeDocument/2006/relationships/image" Target="../media/image52.png"/><Relationship Id="rId7" Type="http://schemas.openxmlformats.org/officeDocument/2006/relationships/oleObject" Target="../embeddings/oleObject37.bin"/><Relationship Id="rId8" Type="http://schemas.openxmlformats.org/officeDocument/2006/relationships/oleObject" Target="../embeddings/oleObject37.bin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vmlDrawing" Target="../drawings/vmlDrawing28.vml"/><Relationship Id="rId4" Type="http://schemas.openxmlformats.org/officeDocument/2006/relationships/oleObject" Target="../embeddings/oleObject38.bin"/><Relationship Id="rId9" Type="http://schemas.openxmlformats.org/officeDocument/2006/relationships/image" Target="../media/image53.png"/><Relationship Id="rId5" Type="http://schemas.openxmlformats.org/officeDocument/2006/relationships/oleObject" Target="../embeddings/oleObject38.bin"/><Relationship Id="rId6" Type="http://schemas.openxmlformats.org/officeDocument/2006/relationships/image" Target="../media/image63.png"/><Relationship Id="rId7" Type="http://schemas.openxmlformats.org/officeDocument/2006/relationships/oleObject" Target="../embeddings/oleObject39.bin"/><Relationship Id="rId8" Type="http://schemas.openxmlformats.org/officeDocument/2006/relationships/oleObject" Target="../embeddings/oleObject39.bin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vmlDrawing" Target="../drawings/vmlDrawing29.vml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6.png"/><Relationship Id="rId5" Type="http://schemas.openxmlformats.org/officeDocument/2006/relationships/oleObject" Target="../embeddings/oleObject40.bin"/><Relationship Id="rId6" Type="http://schemas.openxmlformats.org/officeDocument/2006/relationships/image" Target="../media/image63.png"/><Relationship Id="rId7" Type="http://schemas.openxmlformats.org/officeDocument/2006/relationships/oleObject" Target="../embeddings/oleObject41.bin"/><Relationship Id="rId8" Type="http://schemas.openxmlformats.org/officeDocument/2006/relationships/oleObject" Target="../embeddings/oleObject41.bin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vmlDrawing" Target="../drawings/vmlDrawing30.vml"/><Relationship Id="rId4" Type="http://schemas.openxmlformats.org/officeDocument/2006/relationships/oleObject" Target="../embeddings/oleObject42.bin"/><Relationship Id="rId9" Type="http://schemas.openxmlformats.org/officeDocument/2006/relationships/image" Target="../media/image65.png"/><Relationship Id="rId5" Type="http://schemas.openxmlformats.org/officeDocument/2006/relationships/oleObject" Target="../embeddings/oleObject42.bin"/><Relationship Id="rId6" Type="http://schemas.openxmlformats.org/officeDocument/2006/relationships/image" Target="../media/image64.png"/><Relationship Id="rId7" Type="http://schemas.openxmlformats.org/officeDocument/2006/relationships/oleObject" Target="../embeddings/oleObject43.bin"/><Relationship Id="rId8" Type="http://schemas.openxmlformats.org/officeDocument/2006/relationships/oleObject" Target="../embeddings/oleObject43.bin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vmlDrawing" Target="../drawings/vmlDrawing31.vml"/><Relationship Id="rId4" Type="http://schemas.openxmlformats.org/officeDocument/2006/relationships/oleObject" Target="../embeddings/oleObject44.bin"/><Relationship Id="rId9" Type="http://schemas.openxmlformats.org/officeDocument/2006/relationships/image" Target="../media/image82.png"/><Relationship Id="rId5" Type="http://schemas.openxmlformats.org/officeDocument/2006/relationships/oleObject" Target="../embeddings/oleObject44.bin"/><Relationship Id="rId6" Type="http://schemas.openxmlformats.org/officeDocument/2006/relationships/image" Target="../media/image64.png"/><Relationship Id="rId7" Type="http://schemas.openxmlformats.org/officeDocument/2006/relationships/oleObject" Target="../embeddings/oleObject45.bin"/><Relationship Id="rId8" Type="http://schemas.openxmlformats.org/officeDocument/2006/relationships/oleObject" Target="../embeddings/oleObject45.bin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5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www.mathematik.uni-marburg.de/~thormae/lectures/ti1/code/qmc/" TargetMode="External"/><Relationship Id="rId4" Type="http://schemas.openxmlformats.org/officeDocument/2006/relationships/image" Target="../media/image5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vmlDrawing" Target="../drawings/vmlDrawing32.vml"/><Relationship Id="rId4" Type="http://schemas.openxmlformats.org/officeDocument/2006/relationships/oleObject" Target="../embeddings/oleObject46.bin"/><Relationship Id="rId5" Type="http://schemas.openxmlformats.org/officeDocument/2006/relationships/oleObject" Target="../embeddings/oleObject46.bin"/><Relationship Id="rId6" Type="http://schemas.openxmlformats.org/officeDocument/2006/relationships/image" Target="../media/image7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vmlDrawing" Target="../drawings/vmlDrawing33.vml"/><Relationship Id="rId4" Type="http://schemas.openxmlformats.org/officeDocument/2006/relationships/oleObject" Target="../embeddings/oleObject47.bin"/><Relationship Id="rId9" Type="http://schemas.openxmlformats.org/officeDocument/2006/relationships/image" Target="../media/image69.png"/><Relationship Id="rId5" Type="http://schemas.openxmlformats.org/officeDocument/2006/relationships/oleObject" Target="../embeddings/oleObject47.bin"/><Relationship Id="rId6" Type="http://schemas.openxmlformats.org/officeDocument/2006/relationships/image" Target="../media/image62.png"/><Relationship Id="rId7" Type="http://schemas.openxmlformats.org/officeDocument/2006/relationships/oleObject" Target="../embeddings/oleObject48.bin"/><Relationship Id="rId8" Type="http://schemas.openxmlformats.org/officeDocument/2006/relationships/oleObject" Target="../embeddings/oleObject48.bin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vmlDrawing" Target="../drawings/vmlDrawing34.vml"/><Relationship Id="rId4" Type="http://schemas.openxmlformats.org/officeDocument/2006/relationships/oleObject" Target="../embeddings/oleObject49.bin"/><Relationship Id="rId5" Type="http://schemas.openxmlformats.org/officeDocument/2006/relationships/oleObject" Target="../embeddings/oleObject49.bin"/><Relationship Id="rId6" Type="http://schemas.openxmlformats.org/officeDocument/2006/relationships/image" Target="../media/image7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vmlDrawing" Target="../drawings/vmlDrawing35.vml"/><Relationship Id="rId4" Type="http://schemas.openxmlformats.org/officeDocument/2006/relationships/oleObject" Target="../embeddings/oleObject50.bin"/><Relationship Id="rId5" Type="http://schemas.openxmlformats.org/officeDocument/2006/relationships/oleObject" Target="../embeddings/oleObject50.bin"/><Relationship Id="rId6" Type="http://schemas.openxmlformats.org/officeDocument/2006/relationships/image" Target="../media/image8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vmlDrawing" Target="../drawings/vmlDrawing36.vml"/><Relationship Id="rId4" Type="http://schemas.openxmlformats.org/officeDocument/2006/relationships/oleObject" Target="../embeddings/oleObject51.bin"/><Relationship Id="rId5" Type="http://schemas.openxmlformats.org/officeDocument/2006/relationships/oleObject" Target="../embeddings/oleObject51.bin"/><Relationship Id="rId6" Type="http://schemas.openxmlformats.org/officeDocument/2006/relationships/image" Target="../media/image6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vmlDrawing" Target="../drawings/vmlDrawing37.vml"/><Relationship Id="rId4" Type="http://schemas.openxmlformats.org/officeDocument/2006/relationships/oleObject" Target="../embeddings/oleObject52.bin"/><Relationship Id="rId5" Type="http://schemas.openxmlformats.org/officeDocument/2006/relationships/oleObject" Target="../embeddings/oleObject52.bin"/><Relationship Id="rId6" Type="http://schemas.openxmlformats.org/officeDocument/2006/relationships/image" Target="../media/image7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vmlDrawing" Target="../drawings/vmlDrawing38.vml"/><Relationship Id="rId4" Type="http://schemas.openxmlformats.org/officeDocument/2006/relationships/oleObject" Target="../embeddings/oleObject53.bin"/><Relationship Id="rId5" Type="http://schemas.openxmlformats.org/officeDocument/2006/relationships/oleObject" Target="../embeddings/oleObject53.bin"/><Relationship Id="rId6" Type="http://schemas.openxmlformats.org/officeDocument/2006/relationships/image" Target="../media/image7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vmlDrawing" Target="../drawings/vmlDrawing39.vml"/><Relationship Id="rId4" Type="http://schemas.openxmlformats.org/officeDocument/2006/relationships/oleObject" Target="../embeddings/oleObject54.bin"/><Relationship Id="rId5" Type="http://schemas.openxmlformats.org/officeDocument/2006/relationships/oleObject" Target="../embeddings/oleObject54.bin"/><Relationship Id="rId6" Type="http://schemas.openxmlformats.org/officeDocument/2006/relationships/image" Target="../media/image8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vmlDrawing" Target="../drawings/vmlDrawing40.vml"/><Relationship Id="rId4" Type="http://schemas.openxmlformats.org/officeDocument/2006/relationships/oleObject" Target="../embeddings/oleObject55.bin"/><Relationship Id="rId5" Type="http://schemas.openxmlformats.org/officeDocument/2006/relationships/oleObject" Target="../embeddings/oleObject55.bin"/><Relationship Id="rId6" Type="http://schemas.openxmlformats.org/officeDocument/2006/relationships/image" Target="../media/image7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vmlDrawing" Target="../drawings/vmlDrawing41.vml"/><Relationship Id="rId4" Type="http://schemas.openxmlformats.org/officeDocument/2006/relationships/oleObject" Target="../embeddings/oleObject56.bin"/><Relationship Id="rId5" Type="http://schemas.openxmlformats.org/officeDocument/2006/relationships/oleObject" Target="../embeddings/oleObject56.bin"/><Relationship Id="rId6" Type="http://schemas.openxmlformats.org/officeDocument/2006/relationships/image" Target="../media/image7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vmlDrawing" Target="../drawings/vmlDrawing42.vml"/><Relationship Id="rId4" Type="http://schemas.openxmlformats.org/officeDocument/2006/relationships/oleObject" Target="../embeddings/oleObject57.bin"/><Relationship Id="rId5" Type="http://schemas.openxmlformats.org/officeDocument/2006/relationships/oleObject" Target="../embeddings/oleObject57.bin"/><Relationship Id="rId6" Type="http://schemas.openxmlformats.org/officeDocument/2006/relationships/image" Target="../media/image7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vmlDrawing" Target="../drawings/vmlDrawing43.vml"/><Relationship Id="rId4" Type="http://schemas.openxmlformats.org/officeDocument/2006/relationships/oleObject" Target="../embeddings/oleObject58.bin"/><Relationship Id="rId5" Type="http://schemas.openxmlformats.org/officeDocument/2006/relationships/oleObject" Target="../embeddings/oleObject58.bin"/><Relationship Id="rId6" Type="http://schemas.openxmlformats.org/officeDocument/2006/relationships/image" Target="../media/image78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vmlDrawing" Target="../drawings/vmlDrawing44.vml"/><Relationship Id="rId4" Type="http://schemas.openxmlformats.org/officeDocument/2006/relationships/oleObject" Target="../embeddings/oleObject59.bin"/><Relationship Id="rId9" Type="http://schemas.openxmlformats.org/officeDocument/2006/relationships/image" Target="../media/image79.png"/><Relationship Id="rId5" Type="http://schemas.openxmlformats.org/officeDocument/2006/relationships/oleObject" Target="../embeddings/oleObject59.bin"/><Relationship Id="rId6" Type="http://schemas.openxmlformats.org/officeDocument/2006/relationships/image" Target="../media/image75.png"/><Relationship Id="rId7" Type="http://schemas.openxmlformats.org/officeDocument/2006/relationships/oleObject" Target="../embeddings/oleObject60.bin"/><Relationship Id="rId8" Type="http://schemas.openxmlformats.org/officeDocument/2006/relationships/oleObject" Target="../embeddings/oleObject60.bin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4000500" y="2870200"/>
            <a:ext cx="4959985" cy="110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 AOC_02.pptx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9805035" y="6290945"/>
            <a:ext cx="1795780" cy="385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/>
          <p:nvPr/>
        </p:nvSpPr>
        <p:spPr>
          <a:xfrm>
            <a:off x="1143000" y="68580"/>
            <a:ext cx="7924800" cy="769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s-E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Sum-of-Products (SOP) Form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0"/>
          <p:cNvSpPr/>
          <p:nvPr/>
        </p:nvSpPr>
        <p:spPr>
          <a:xfrm>
            <a:off x="2463800" y="2266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Formato Suma de productos (SOP)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1143000" y="1122680"/>
            <a:ext cx="10045700" cy="49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Todas las ecuaciones pueden ser escritas en la forma SOP form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Cada fila tiene un </a:t>
            </a:r>
            <a:r>
              <a:rPr b="1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mintérmino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mintérm is un producto (AND) de literales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Cada mintérmino es TRUE para esa fila (y solo esa fila)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Escriba la función haciendo OR con los mintérminos donde la salida es verdadera (TRUE)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Así se tiene una suma (OR) de productos (términos AND)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0" name="Google Shape;160;p10"/>
          <p:cNvGraphicFramePr/>
          <p:nvPr/>
        </p:nvGraphicFramePr>
        <p:xfrm>
          <a:off x="3015615" y="4267200"/>
          <a:ext cx="4331970" cy="1981200"/>
        </p:xfrm>
        <a:graphic>
          <a:graphicData uri="http://schemas.openxmlformats.org/presentationml/2006/ole">
            <mc:AlternateContent>
              <mc:Choice Requires="v">
                <p:oleObj r:id="rId4" imgH="1981200" imgW="4331970" progId="Microsoft Visio Drawing" spid="_x0000_s1">
                  <p:embed/>
                </p:oleObj>
              </mc:Choice>
              <mc:Fallback>
                <p:oleObj r:id="rId5" imgH="1981200" imgW="4331970" progId="Microsoft Visio Drawing">
                  <p:embed/>
                  <p:pic>
                    <p:nvPicPr>
                      <p:cNvPr id="160" name="Google Shape;160;p1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015615" y="4267200"/>
                        <a:ext cx="433197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" name="Google Shape;161;p10"/>
          <p:cNvSpPr/>
          <p:nvPr/>
        </p:nvSpPr>
        <p:spPr>
          <a:xfrm>
            <a:off x="28956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F(</a:t>
            </a:r>
            <a:r>
              <a:rPr b="1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)=A’B+AB </a:t>
            </a:r>
            <a:endParaRPr b="1" i="1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/>
          <p:nvPr/>
        </p:nvSpPr>
        <p:spPr>
          <a:xfrm>
            <a:off x="2336800" y="1257300"/>
            <a:ext cx="7456170" cy="175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Todas las ecuaciones se pueden escribir en forma SOP.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fila tiene un minitérmino.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mintérmino es un producto (AND) de literales.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mintérmino es TRUE para esa fila (y solo esa fila).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Forme la función haciendo ORing en mintérminos donde la salida es TRUE.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Así, se tiene una suma (OR) de productos (Y términos).</a:t>
            </a: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20066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Formato Suma de productos (SOP)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169" name="Google Shape;169;p11"/>
          <p:cNvGraphicFramePr/>
          <p:nvPr/>
        </p:nvGraphicFramePr>
        <p:xfrm>
          <a:off x="3708400" y="3011805"/>
          <a:ext cx="4332605" cy="1981200"/>
        </p:xfrm>
        <a:graphic>
          <a:graphicData uri="http://schemas.openxmlformats.org/presentationml/2006/ole">
            <mc:AlternateContent>
              <mc:Choice Requires="v">
                <p:oleObj r:id="rId4" imgH="1981200" imgW="4332605" progId="Microsoft Visio Drawing" spid="_x0000_s1">
                  <p:embed/>
                </p:oleObj>
              </mc:Choice>
              <mc:Fallback>
                <p:oleObj r:id="rId5" imgH="1981200" imgW="4332605" progId="Microsoft Visio Drawing">
                  <p:embed/>
                  <p:pic>
                    <p:nvPicPr>
                      <p:cNvPr id="169" name="Google Shape;169;p1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708400" y="3011805"/>
                        <a:ext cx="433260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" name="Google Shape;170;p11"/>
          <p:cNvSpPr/>
          <p:nvPr/>
        </p:nvSpPr>
        <p:spPr>
          <a:xfrm>
            <a:off x="3575050" y="54737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F(</a:t>
            </a:r>
            <a:r>
              <a:rPr b="1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A'B + AB = Σ(1, 3)</a:t>
            </a:r>
            <a:endParaRPr b="1" i="1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20066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Formato Productos de Suma (POS)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7" name="Google Shape;177;p12"/>
          <p:cNvSpPr/>
          <p:nvPr/>
        </p:nvSpPr>
        <p:spPr>
          <a:xfrm>
            <a:off x="1848485" y="1257300"/>
            <a:ext cx="8939530" cy="175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Todas las ecuaciones booleanas se pueden escribir en forma POS.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fila tiene un maxtérmino.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maxtérmino es una suma (OR) de literales.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maxtérmino es FALSE para esa fila (y solo esa fila).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Escriba la función haciendo ANDing con los maxtérminos para los cuales la salida es FALSE.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Así, se tiene un producto (AND) de sumas ( términos OR).</a:t>
            </a:r>
            <a:endParaRPr/>
          </a:p>
        </p:txBody>
      </p:sp>
      <p:graphicFrame>
        <p:nvGraphicFramePr>
          <p:cNvPr id="178" name="Google Shape;178;p12"/>
          <p:cNvGraphicFramePr/>
          <p:nvPr/>
        </p:nvGraphicFramePr>
        <p:xfrm>
          <a:off x="3035300" y="3073400"/>
          <a:ext cx="4724400" cy="2222500"/>
        </p:xfrm>
        <a:graphic>
          <a:graphicData uri="http://schemas.openxmlformats.org/presentationml/2006/ole">
            <mc:AlternateContent>
              <mc:Choice Requires="v">
                <p:oleObj r:id="rId4" imgH="2222500" imgW="4724400" progId="Microsoft Visio Drawing" spid="_x0000_s1">
                  <p:embed/>
                </p:oleObj>
              </mc:Choice>
              <mc:Fallback>
                <p:oleObj r:id="rId5" imgH="2222500" imgW="4724400" progId="Microsoft Visio Drawing">
                  <p:embed/>
                  <p:pic>
                    <p:nvPicPr>
                      <p:cNvPr id="178" name="Google Shape;178;p1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035300" y="3073400"/>
                        <a:ext cx="4724400" cy="222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" name="Google Shape;179;p12"/>
          <p:cNvSpPr/>
          <p:nvPr/>
        </p:nvSpPr>
        <p:spPr>
          <a:xfrm>
            <a:off x="3035300" y="55372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F(</a:t>
            </a:r>
            <a:r>
              <a:rPr b="1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(</a:t>
            </a:r>
            <a:r>
              <a:rPr b="1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+ B</a:t>
            </a:r>
            <a:r>
              <a:rPr b="1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b="1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+ B’</a:t>
            </a:r>
            <a:r>
              <a:rPr b="1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Π(0, 2)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Ejemplo de ecuaciones booleanas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6" name="Google Shape;186;p13"/>
          <p:cNvSpPr/>
          <p:nvPr/>
        </p:nvSpPr>
        <p:spPr>
          <a:xfrm>
            <a:off x="2514600" y="1498600"/>
            <a:ext cx="792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Estás yendo a la cafetería a almorzar: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No vas a almorzar (E’)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si no está abierto (O’) o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si solo sirven hotdogs (C).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Escriba una tabla de verdad para determinar si almorzarás (E).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7" name="Google Shape;187;p13"/>
          <p:cNvGraphicFramePr/>
          <p:nvPr/>
        </p:nvGraphicFramePr>
        <p:xfrm>
          <a:off x="5384800" y="4343400"/>
          <a:ext cx="2446020" cy="2514600"/>
        </p:xfrm>
        <a:graphic>
          <a:graphicData uri="http://schemas.openxmlformats.org/presentationml/2006/ole">
            <mc:AlternateContent>
              <mc:Choice Requires="v">
                <p:oleObj r:id="rId4" imgH="2514600" imgW="2446020" progId="Visio 2000 Drawing" spid="_x0000_s1">
                  <p:embed/>
                </p:oleObj>
              </mc:Choice>
              <mc:Fallback>
                <p:oleObj r:id="rId5" imgH="2514600" imgW="2446020" progId="Visio 2000 Drawing">
                  <p:embed/>
                  <p:pic>
                    <p:nvPicPr>
                      <p:cNvPr id="187" name="Google Shape;187;p1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384800" y="4343400"/>
                        <a:ext cx="244602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" name="Google Shape;18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  <p:sp>
        <p:nvSpPr>
          <p:cNvPr id="189" name="Google Shape;189;p13"/>
          <p:cNvSpPr txBox="1"/>
          <p:nvPr/>
        </p:nvSpPr>
        <p:spPr>
          <a:xfrm>
            <a:off x="7061925" y="4992925"/>
            <a:ext cx="768900" cy="16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5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5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5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5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Ejemplo de ecuaciones booleanas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95" name="Google Shape;195;p14"/>
          <p:cNvSpPr/>
          <p:nvPr/>
        </p:nvSpPr>
        <p:spPr>
          <a:xfrm>
            <a:off x="2286000" y="1206500"/>
            <a:ext cx="792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vas a la cafetería a almorzar: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No vas a almorzar (E’)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Si no está abierto (O’)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o Si solo sirven hotdogs(C)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Escriba una tabla de verdad para determinar si almorzarás (E).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6" name="Google Shape;196;p14"/>
          <p:cNvGraphicFramePr/>
          <p:nvPr/>
        </p:nvGraphicFramePr>
        <p:xfrm>
          <a:off x="4876800" y="3962400"/>
          <a:ext cx="2446020" cy="2514600"/>
        </p:xfrm>
        <a:graphic>
          <a:graphicData uri="http://schemas.openxmlformats.org/presentationml/2006/ole">
            <mc:AlternateContent>
              <mc:Choice Requires="v">
                <p:oleObj r:id="rId4" imgH="2514600" imgW="2446020" progId="Visio 2000 Drawing" spid="_x0000_s1">
                  <p:embed/>
                </p:oleObj>
              </mc:Choice>
              <mc:Fallback>
                <p:oleObj r:id="rId5" imgH="2514600" imgW="2446020" progId="Visio 2000 Drawing">
                  <p:embed/>
                  <p:pic>
                    <p:nvPicPr>
                      <p:cNvPr id="196" name="Google Shape;196;p1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876800" y="3962400"/>
                        <a:ext cx="244602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" name="Google Shape;19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      Formas SOP y POS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03" name="Google Shape;203;p15"/>
          <p:cNvSpPr/>
          <p:nvPr/>
        </p:nvSpPr>
        <p:spPr>
          <a:xfrm>
            <a:off x="3860800" y="1054100"/>
            <a:ext cx="3810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 – Suma de Productos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 – Productos de Sumas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4" name="Google Shape;204;p15"/>
          <p:cNvGraphicFramePr/>
          <p:nvPr/>
        </p:nvGraphicFramePr>
        <p:xfrm>
          <a:off x="3695700" y="1431925"/>
          <a:ext cx="3810000" cy="2098675"/>
        </p:xfrm>
        <a:graphic>
          <a:graphicData uri="http://schemas.openxmlformats.org/presentationml/2006/ole">
            <mc:AlternateContent>
              <mc:Choice Requires="v">
                <p:oleObj r:id="rId4" imgH="2098675" imgW="3810000" progId="Visio 2000 Drawing" spid="_x0000_s1">
                  <p:embed/>
                </p:oleObj>
              </mc:Choice>
              <mc:Fallback>
                <p:oleObj r:id="rId5" imgH="2098675" imgW="3810000" progId="Visio 2000 Drawing">
                  <p:embed/>
                  <p:pic>
                    <p:nvPicPr>
                      <p:cNvPr id="204" name="Google Shape;204;p1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695700" y="1431925"/>
                        <a:ext cx="3810000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" name="Google Shape;205;p15"/>
          <p:cNvGraphicFramePr/>
          <p:nvPr/>
        </p:nvGraphicFramePr>
        <p:xfrm>
          <a:off x="3873500" y="4257675"/>
          <a:ext cx="3810000" cy="2241550"/>
        </p:xfrm>
        <a:graphic>
          <a:graphicData uri="http://schemas.openxmlformats.org/presentationml/2006/ole">
            <mc:AlternateContent>
              <mc:Choice Requires="v">
                <p:oleObj r:id="rId7" imgH="2241550" imgW="3810000" progId="Microsoft Visio Drawing" spid="_x0000_s2">
                  <p:embed/>
                </p:oleObj>
              </mc:Choice>
              <mc:Fallback>
                <p:oleObj r:id="rId8" imgH="2241550" imgW="3810000" progId="Microsoft Visio Drawing">
                  <p:embed/>
                  <p:pic>
                    <p:nvPicPr>
                      <p:cNvPr id="205" name="Google Shape;205;p15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873500" y="4257675"/>
                        <a:ext cx="381000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" name="Google Shape;20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      Formas SOP y POS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914400" y="1219200"/>
            <a:ext cx="3810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 – Suma de Productos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 – Producto de Sumas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3" name="Google Shape;213;p16"/>
          <p:cNvGraphicFramePr/>
          <p:nvPr/>
        </p:nvGraphicFramePr>
        <p:xfrm>
          <a:off x="1447800" y="1600200"/>
          <a:ext cx="3657600" cy="2149475"/>
        </p:xfrm>
        <a:graphic>
          <a:graphicData uri="http://schemas.openxmlformats.org/presentationml/2006/ole">
            <mc:AlternateContent>
              <mc:Choice Requires="v">
                <p:oleObj r:id="rId4" imgH="2149475" imgW="3657600" progId="Visio 2000 Drawing" spid="_x0000_s1">
                  <p:embed/>
                </p:oleObj>
              </mc:Choice>
              <mc:Fallback>
                <p:oleObj r:id="rId5" imgH="2149475" imgW="3657600" progId="Visio 2000 Drawing">
                  <p:embed/>
                  <p:pic>
                    <p:nvPicPr>
                      <p:cNvPr id="213" name="Google Shape;213;p1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447800" y="1600200"/>
                        <a:ext cx="36576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" name="Google Shape;214;p16"/>
          <p:cNvGraphicFramePr/>
          <p:nvPr/>
        </p:nvGraphicFramePr>
        <p:xfrm>
          <a:off x="1524000" y="4267200"/>
          <a:ext cx="3386455" cy="1990725"/>
        </p:xfrm>
        <a:graphic>
          <a:graphicData uri="http://schemas.openxmlformats.org/presentationml/2006/ole">
            <mc:AlternateContent>
              <mc:Choice Requires="v">
                <p:oleObj r:id="rId7" imgH="1990725" imgW="3386455" progId="Visio 2000 Drawing" spid="_x0000_s2">
                  <p:embed/>
                </p:oleObj>
              </mc:Choice>
              <mc:Fallback>
                <p:oleObj r:id="rId8" imgH="1990725" imgW="3386455" progId="Visio 2000 Drawing">
                  <p:embed/>
                  <p:pic>
                    <p:nvPicPr>
                      <p:cNvPr id="214" name="Google Shape;214;p16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524000" y="4267200"/>
                        <a:ext cx="3386455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" name="Google Shape;215;p16"/>
          <p:cNvSpPr/>
          <p:nvPr/>
        </p:nvSpPr>
        <p:spPr>
          <a:xfrm>
            <a:off x="5105400" y="2438400"/>
            <a:ext cx="2197100" cy="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</a:t>
            </a:r>
            <a:r>
              <a:rPr i="1" lang="es-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 </a:t>
            </a:r>
            <a:r>
              <a:rPr b="0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Σ(2)</a:t>
            </a:r>
            <a:endParaRPr b="0" i="1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6"/>
          <p:cNvSpPr/>
          <p:nvPr/>
        </p:nvSpPr>
        <p:spPr>
          <a:xfrm>
            <a:off x="5029200" y="5130800"/>
            <a:ext cx="6141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b="0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</a:t>
            </a:r>
            <a:r>
              <a:rPr b="0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+ C</a:t>
            </a:r>
            <a:r>
              <a:rPr b="0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b="0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+ C</a:t>
            </a:r>
            <a:r>
              <a:rPr i="1" lang="es-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b="0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i="1" lang="es-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C</a:t>
            </a:r>
            <a:r>
              <a:rPr i="1" lang="es-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Π(0, 1, 3)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      Álgebra de boole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2755900" y="1369695"/>
            <a:ext cx="6096000" cy="4246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Axiomas y teoremas para simplificar ecuaciones booleanas.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el álgebra regular, pero más simple: las variables tienen solo dos valores (1 o 0).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Dualidad en axiomas y teoremas: ANDs y ORs, 0 y 1 intercambiados.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      Axiomas booleanos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30" name="Google Shape;2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939800"/>
            <a:ext cx="8072120" cy="27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3860800"/>
            <a:ext cx="7959090" cy="27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      T1: Teorema de identidad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38" name="Google Shape;238;p19"/>
          <p:cNvSpPr/>
          <p:nvPr/>
        </p:nvSpPr>
        <p:spPr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∙ 1 = B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+ 0 = B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39" name="Google Shape;239;p19"/>
          <p:cNvGraphicFramePr/>
          <p:nvPr/>
        </p:nvGraphicFramePr>
        <p:xfrm>
          <a:off x="3098800" y="3456305"/>
          <a:ext cx="4114800" cy="2828925"/>
        </p:xfrm>
        <a:graphic>
          <a:graphicData uri="http://schemas.openxmlformats.org/presentationml/2006/ole">
            <mc:AlternateContent>
              <mc:Choice Requires="v">
                <p:oleObj r:id="rId4" imgH="2828925" imgW="4114800" progId="Visio 2000 Drawing" spid="_x0000_s1">
                  <p:embed/>
                </p:oleObj>
              </mc:Choice>
              <mc:Fallback>
                <p:oleObj r:id="rId5" imgH="2828925" imgW="4114800" progId="Visio 2000 Drawing">
                  <p:embed/>
                  <p:pic>
                    <p:nvPicPr>
                      <p:cNvPr id="239" name="Google Shape;239;p1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098800" y="3456305"/>
                        <a:ext cx="4114800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" name="Google Shape;24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5755" y="2313940"/>
            <a:ext cx="9000490" cy="223012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T2:  Teorema del elemento nulo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246" name="Google Shape;246;p20"/>
          <p:cNvGraphicFramePr/>
          <p:nvPr/>
        </p:nvGraphicFramePr>
        <p:xfrm>
          <a:off x="3907790" y="3708400"/>
          <a:ext cx="4439920" cy="3053080"/>
        </p:xfrm>
        <a:graphic>
          <a:graphicData uri="http://schemas.openxmlformats.org/presentationml/2006/ole">
            <mc:AlternateContent>
              <mc:Choice Requires="v">
                <p:oleObj r:id="rId4" imgH="3053080" imgW="4439920" progId="Visio 2000 Drawing" spid="_x0000_s1">
                  <p:embed/>
                </p:oleObj>
              </mc:Choice>
              <mc:Fallback>
                <p:oleObj r:id="rId5" imgH="3053080" imgW="4439920" progId="Visio 2000 Drawing">
                  <p:embed/>
                  <p:pic>
                    <p:nvPicPr>
                      <p:cNvPr id="246" name="Google Shape;246;p2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907790" y="3708400"/>
                        <a:ext cx="4439920" cy="3053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" name="Google Shape;247;p20"/>
          <p:cNvSpPr/>
          <p:nvPr/>
        </p:nvSpPr>
        <p:spPr>
          <a:xfrm>
            <a:off x="3556000" y="1622425"/>
            <a:ext cx="7137400" cy="861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70"/>
              <a:buFont typeface="Times New Roman"/>
              <a:buChar char="•"/>
            </a:pPr>
            <a:r>
              <a:rPr b="0" i="0" lang="es-ES" sz="227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∙ 0 = 0</a:t>
            </a:r>
            <a:endParaRPr b="0" i="0" sz="227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ts val="2270"/>
              <a:buFont typeface="Times New Roman"/>
              <a:buChar char="•"/>
            </a:pPr>
            <a:r>
              <a:rPr b="0" i="0" lang="es-ES" sz="227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+ 1 = 1</a:t>
            </a:r>
            <a:endParaRPr b="0" i="0" sz="227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T3: Teorema de la Idempotencia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2959100" y="1435100"/>
            <a:ext cx="67310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 ∙  B = B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+ B = B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55" name="Google Shape;255;p21"/>
          <p:cNvGraphicFramePr/>
          <p:nvPr/>
        </p:nvGraphicFramePr>
        <p:xfrm>
          <a:off x="4022090" y="3492500"/>
          <a:ext cx="4211320" cy="2895600"/>
        </p:xfrm>
        <a:graphic>
          <a:graphicData uri="http://schemas.openxmlformats.org/presentationml/2006/ole">
            <mc:AlternateContent>
              <mc:Choice Requires="v">
                <p:oleObj r:id="rId4" imgH="2895600" imgW="4211320" progId="Visio 2000 Drawing" spid="_x0000_s1">
                  <p:embed/>
                </p:oleObj>
              </mc:Choice>
              <mc:Fallback>
                <p:oleObj r:id="rId5" imgH="2895600" imgW="4211320" progId="Visio 2000 Drawing">
                  <p:embed/>
                  <p:pic>
                    <p:nvPicPr>
                      <p:cNvPr id="255" name="Google Shape;255;p2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022090" y="3492500"/>
                        <a:ext cx="421132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" name="Google Shape;25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 T4: Teorema de la Identidad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62" name="Google Shape;262;p22"/>
          <p:cNvSpPr/>
          <p:nvPr/>
        </p:nvSpPr>
        <p:spPr>
          <a:xfrm>
            <a:off x="4235450" y="1212850"/>
            <a:ext cx="3784600" cy="1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= B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3" name="Google Shape;263;p22"/>
          <p:cNvCxnSpPr/>
          <p:nvPr/>
        </p:nvCxnSpPr>
        <p:spPr>
          <a:xfrm>
            <a:off x="1016000" y="1879600"/>
            <a:ext cx="177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p22"/>
          <p:cNvCxnSpPr/>
          <p:nvPr/>
        </p:nvCxnSpPr>
        <p:spPr>
          <a:xfrm>
            <a:off x="1016000" y="1790700"/>
            <a:ext cx="177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65" name="Google Shape;265;p22"/>
          <p:cNvGraphicFramePr/>
          <p:nvPr/>
        </p:nvGraphicFramePr>
        <p:xfrm>
          <a:off x="2768600" y="3289300"/>
          <a:ext cx="5867400" cy="1212850"/>
        </p:xfrm>
        <a:graphic>
          <a:graphicData uri="http://schemas.openxmlformats.org/presentationml/2006/ole">
            <mc:AlternateContent>
              <mc:Choice Requires="v">
                <p:oleObj r:id="rId4" imgH="1212850" imgW="5867400" progId="Visio 2000 Drawing" spid="_x0000_s1">
                  <p:embed/>
                </p:oleObj>
              </mc:Choice>
              <mc:Fallback>
                <p:oleObj r:id="rId5" imgH="1212850" imgW="5867400" progId="Visio 2000 Drawing">
                  <p:embed/>
                  <p:pic>
                    <p:nvPicPr>
                      <p:cNvPr id="265" name="Google Shape;265;p2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768600" y="3289300"/>
                        <a:ext cx="5867400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" name="Google Shape;26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T5: Teorema del complemento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72" name="Google Shape;272;p23"/>
          <p:cNvSpPr/>
          <p:nvPr/>
        </p:nvSpPr>
        <p:spPr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 ∙  B’ = 0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+ B’ = 1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73" name="Google Shape;273;p23"/>
          <p:cNvGraphicFramePr/>
          <p:nvPr/>
        </p:nvGraphicFramePr>
        <p:xfrm>
          <a:off x="3632200" y="2844800"/>
          <a:ext cx="3891280" cy="2526030"/>
        </p:xfrm>
        <a:graphic>
          <a:graphicData uri="http://schemas.openxmlformats.org/presentationml/2006/ole">
            <mc:AlternateContent>
              <mc:Choice Requires="v">
                <p:oleObj r:id="rId4" imgH="2526030" imgW="3891280" progId="Visio 2000 Drawing" spid="_x0000_s1">
                  <p:embed/>
                </p:oleObj>
              </mc:Choice>
              <mc:Fallback>
                <p:oleObj r:id="rId5" imgH="2526030" imgW="3891280" progId="Visio 2000 Drawing">
                  <p:embed/>
                  <p:pic>
                    <p:nvPicPr>
                      <p:cNvPr id="273" name="Google Shape;273;p2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632200" y="2844800"/>
                        <a:ext cx="3891280" cy="2526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" name="Google Shape;27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Resumen de los teoremas booleanos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80" name="Google Shape;28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6440" y="1219200"/>
            <a:ext cx="792226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/>
          <p:nvPr/>
        </p:nvSpPr>
        <p:spPr>
          <a:xfrm>
            <a:off x="1536700" y="252095"/>
            <a:ext cx="91059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Teoremas booleanos de varias variables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87" name="Google Shape;28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570" y="1244600"/>
            <a:ext cx="1113155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Simplificando ecuaciones boolenas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4" name="Google Shape;294;p26"/>
          <p:cNvSpPr/>
          <p:nvPr/>
        </p:nvSpPr>
        <p:spPr>
          <a:xfrm>
            <a:off x="3575050" y="1684020"/>
            <a:ext cx="5105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1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Ejemplo 1</a:t>
            </a:r>
            <a:endParaRPr b="0" i="1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1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</a:t>
            </a:r>
            <a:r>
              <a:rPr b="0" i="0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b="0" i="1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A’B</a:t>
            </a:r>
            <a:endParaRPr b="0" i="1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= </a:t>
            </a: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T8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= </a:t>
            </a: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		T5’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= </a:t>
            </a: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T1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Simplificando ecuaciones boolenas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914400" y="1713230"/>
            <a:ext cx="8229600" cy="4525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1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Ejemplo 2:</a:t>
            </a:r>
            <a:endParaRPr b="0" i="1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1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</a:t>
            </a:r>
            <a:r>
              <a:rPr b="0" i="0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b="0" i="1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ABC)</a:t>
            </a:r>
            <a:endParaRPr b="0" i="0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= </a:t>
            </a: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AB(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+ </a:t>
            </a: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			T8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= </a:t>
            </a: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(1))			T2’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= </a:t>
            </a: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			T1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= (</a:t>
            </a: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	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T7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= </a:t>
            </a: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T3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      Teorema de Morgan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8" name="Google Shape;308;p28"/>
          <p:cNvSpPr/>
          <p:nvPr/>
        </p:nvSpPr>
        <p:spPr>
          <a:xfrm>
            <a:off x="2908300" y="1524000"/>
            <a:ext cx="3810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</a:t>
            </a: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AB)’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B’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</a:t>
            </a: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B)’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 ∙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B’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9" name="Google Shape;309;p28"/>
          <p:cNvGraphicFramePr/>
          <p:nvPr/>
        </p:nvGraphicFramePr>
        <p:xfrm>
          <a:off x="5833025" y="1156575"/>
          <a:ext cx="1866900" cy="1590675"/>
        </p:xfrm>
        <a:graphic>
          <a:graphicData uri="http://schemas.openxmlformats.org/presentationml/2006/ole">
            <mc:AlternateContent>
              <mc:Choice Requires="v">
                <p:oleObj r:id="rId4" imgH="1590675" imgW="1866900" progId="Visio 2000 Drawing" spid="_x0000_s1">
                  <p:embed/>
                </p:oleObj>
              </mc:Choice>
              <mc:Fallback>
                <p:oleObj r:id="rId5" imgH="1590675" imgW="1866900" progId="Visio 2000 Drawing">
                  <p:embed/>
                  <p:pic>
                    <p:nvPicPr>
                      <p:cNvPr id="309" name="Google Shape;309;p2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833025" y="1156575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" name="Google Shape;310;p28"/>
          <p:cNvGraphicFramePr/>
          <p:nvPr/>
        </p:nvGraphicFramePr>
        <p:xfrm>
          <a:off x="6005125" y="3488775"/>
          <a:ext cx="1866900" cy="1590675"/>
        </p:xfrm>
        <a:graphic>
          <a:graphicData uri="http://schemas.openxmlformats.org/presentationml/2006/ole">
            <mc:AlternateContent>
              <mc:Choice Requires="v">
                <p:oleObj r:id="rId7" imgH="1590675" imgW="1866900" progId="Visio 2000 Drawing" spid="_x0000_s2">
                  <p:embed/>
                </p:oleObj>
              </mc:Choice>
              <mc:Fallback>
                <p:oleObj r:id="rId8" imgH="1590675" imgW="1866900" progId="Visio 2000 Drawing">
                  <p:embed/>
                  <p:pic>
                    <p:nvPicPr>
                      <p:cNvPr id="310" name="Google Shape;310;p28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005125" y="3488775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" name="Google Shape;31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      Impulsando burbujas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7" name="Google Shape;317;p29"/>
          <p:cNvSpPr/>
          <p:nvPr/>
        </p:nvSpPr>
        <p:spPr>
          <a:xfrm>
            <a:off x="914400" y="1219200"/>
            <a:ext cx="923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Hacia atrás: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Cambia el cuerpo del componente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 burbujas a las entradas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Hacia Adelante: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Cambia el cuerpo del componente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 burbujas a las salidas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8" name="Google Shape;318;p29"/>
          <p:cNvGraphicFramePr/>
          <p:nvPr/>
        </p:nvGraphicFramePr>
        <p:xfrm>
          <a:off x="3613150" y="2413000"/>
          <a:ext cx="5029200" cy="1109345"/>
        </p:xfrm>
        <a:graphic>
          <a:graphicData uri="http://schemas.openxmlformats.org/presentationml/2006/ole">
            <mc:AlternateContent>
              <mc:Choice Requires="v">
                <p:oleObj r:id="rId4" imgH="1109345" imgW="5029200" progId="Visio 2000 Drawing" spid="_x0000_s1">
                  <p:embed/>
                </p:oleObj>
              </mc:Choice>
              <mc:Fallback>
                <p:oleObj r:id="rId5" imgH="1109345" imgW="5029200" progId="Visio 2000 Drawing">
                  <p:embed/>
                  <p:pic>
                    <p:nvPicPr>
                      <p:cNvPr id="318" name="Google Shape;318;p2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613150" y="2413000"/>
                        <a:ext cx="5029200" cy="1109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" name="Google Shape;319;p29"/>
          <p:cNvGraphicFramePr/>
          <p:nvPr/>
        </p:nvGraphicFramePr>
        <p:xfrm>
          <a:off x="3848100" y="5003800"/>
          <a:ext cx="4958080" cy="1092200"/>
        </p:xfrm>
        <a:graphic>
          <a:graphicData uri="http://schemas.openxmlformats.org/presentationml/2006/ole">
            <mc:AlternateContent>
              <mc:Choice Requires="v">
                <p:oleObj r:id="rId7" imgH="1092200" imgW="4958080" progId="Visio 2000 Drawing" spid="_x0000_s2">
                  <p:embed/>
                </p:oleObj>
              </mc:Choice>
              <mc:Fallback>
                <p:oleObj r:id="rId8" imgH="1092200" imgW="4958080" progId="Visio 2000 Drawing">
                  <p:embed/>
                  <p:pic>
                    <p:nvPicPr>
                      <p:cNvPr id="319" name="Google Shape;319;p29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848100" y="5003800"/>
                        <a:ext cx="495808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" name="Google Shape;32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612140" y="1080135"/>
            <a:ext cx="9070975" cy="492696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EF4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9720" lvl="0" marL="299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0"/>
              <a:buFont typeface="Arial"/>
              <a:buChar char="•"/>
            </a:pPr>
            <a:r>
              <a:rPr b="1" i="0" lang="es-ES" sz="30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s-ES" sz="30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ntroducción</a:t>
            </a:r>
            <a:endParaRPr b="0" i="0" sz="30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720" lvl="0" marL="29972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000000"/>
              </a:buClr>
              <a:buSzPts val="3070"/>
              <a:buFont typeface="Arial"/>
              <a:buChar char="•"/>
            </a:pPr>
            <a:r>
              <a:rPr b="0" i="0" lang="es-ES" sz="30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Ecc  Booleaneas</a:t>
            </a:r>
            <a:endParaRPr b="0" i="0" sz="30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720" lvl="0" marL="29972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000000"/>
              </a:buClr>
              <a:buSzPts val="3070"/>
              <a:buFont typeface="Arial"/>
              <a:buChar char="•"/>
            </a:pPr>
            <a:r>
              <a:rPr b="0" i="0" lang="es-ES" sz="30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Algebra Booleana</a:t>
            </a:r>
            <a:endParaRPr b="0" i="0" sz="30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720" lvl="0" marL="29972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000000"/>
              </a:buClr>
              <a:buSzPts val="3070"/>
              <a:buFont typeface="Arial"/>
              <a:buChar char="•"/>
            </a:pPr>
            <a:r>
              <a:rPr b="0" i="0" lang="es-ES" sz="30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Desde la lógica a las compuertas (Gates)</a:t>
            </a:r>
            <a:endParaRPr b="0" i="0" sz="30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720" lvl="0" marL="29972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000000"/>
              </a:buClr>
              <a:buSzPts val="3070"/>
              <a:buFont typeface="Arial"/>
              <a:buChar char="•"/>
            </a:pPr>
            <a:r>
              <a:rPr b="0" i="0" lang="es-ES" sz="30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Logica Combinacional Multinivel </a:t>
            </a:r>
            <a:endParaRPr b="0" i="0" sz="30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720" lvl="0" marL="29972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000000"/>
              </a:buClr>
              <a:buSzPts val="3070"/>
              <a:buFont typeface="Arial"/>
              <a:buChar char="•"/>
            </a:pPr>
            <a:r>
              <a:rPr b="0" i="0" lang="es-ES" sz="30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X’s   y    Z’s</a:t>
            </a:r>
            <a:endParaRPr b="0" i="0" sz="30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720" lvl="0" marL="29972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000000"/>
              </a:buClr>
              <a:buSzPts val="3070"/>
              <a:buFont typeface="Arial"/>
              <a:buChar char="•"/>
            </a:pPr>
            <a:r>
              <a:rPr b="0" i="0" lang="es-ES" sz="30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Mapas de Karnaugh </a:t>
            </a:r>
            <a:endParaRPr b="0" i="0" sz="30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720" lvl="0" marL="29972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000000"/>
              </a:buClr>
              <a:buSzPts val="3070"/>
              <a:buFont typeface="Arial"/>
              <a:buChar char="•"/>
            </a:pPr>
            <a:r>
              <a:rPr b="0" i="0" lang="es-ES" sz="30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Blocks constructivos Combinacionales </a:t>
            </a:r>
            <a:endParaRPr b="0" i="0" sz="30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720" lvl="0" marL="29972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000000"/>
              </a:buClr>
              <a:buSzPts val="3070"/>
              <a:buFont typeface="Arial"/>
              <a:buChar char="•"/>
            </a:pPr>
            <a:r>
              <a:rPr b="0" i="0" lang="es-ES" sz="30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Sincronización</a:t>
            </a:r>
            <a:endParaRPr b="0" i="0" sz="30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3070"/>
              <a:buFont typeface="Calibri"/>
              <a:buNone/>
            </a:pPr>
            <a:r>
              <a:t/>
            </a:r>
            <a:endParaRPr b="0" i="0" sz="30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1800225" y="274955"/>
            <a:ext cx="5579110" cy="624205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txBody>
          <a:bodyPr anchorCtr="0" anchor="t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alibri"/>
              <a:buNone/>
            </a:pPr>
            <a:r>
              <a:rPr b="0" i="0" lang="es-ES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Temas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8800" y="617855"/>
            <a:ext cx="2794000" cy="572198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       Impulsando burbujas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26" name="Google Shape;326;p30"/>
          <p:cNvSpPr/>
          <p:nvPr/>
        </p:nvSpPr>
        <p:spPr>
          <a:xfrm>
            <a:off x="914400" y="11430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Cual es la expresión Booleana para este circuito?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27" name="Google Shape;327;p30"/>
          <p:cNvGraphicFramePr/>
          <p:nvPr/>
        </p:nvGraphicFramePr>
        <p:xfrm>
          <a:off x="2438400" y="2553970"/>
          <a:ext cx="4419600" cy="2246630"/>
        </p:xfrm>
        <a:graphic>
          <a:graphicData uri="http://schemas.openxmlformats.org/presentationml/2006/ole">
            <mc:AlternateContent>
              <mc:Choice Requires="v">
                <p:oleObj r:id="rId4" imgH="2246630" imgW="4419600" progId="Visio 2000 Drawing" spid="_x0000_s1">
                  <p:embed/>
                </p:oleObj>
              </mc:Choice>
              <mc:Fallback>
                <p:oleObj r:id="rId5" imgH="2246630" imgW="4419600" progId="Visio 2000 Drawing">
                  <p:embed/>
                  <p:pic>
                    <p:nvPicPr>
                      <p:cNvPr id="327" name="Google Shape;327;p3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438400" y="2553970"/>
                        <a:ext cx="4419600" cy="2246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" name="Google Shape;328;p30"/>
          <p:cNvSpPr/>
          <p:nvPr/>
        </p:nvSpPr>
        <p:spPr>
          <a:xfrm>
            <a:off x="3581400" y="5105400"/>
            <a:ext cx="304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s-E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s-E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s-E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b="0" i="0" lang="es-E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1" lang="es-E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</a:t>
            </a:r>
            <a:endParaRPr b="0" i="1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 Impulsando burbujas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35" name="Google Shape;335;p31"/>
          <p:cNvSpPr/>
          <p:nvPr/>
        </p:nvSpPr>
        <p:spPr>
          <a:xfrm>
            <a:off x="1069340" y="1676400"/>
            <a:ext cx="1493520" cy="369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Otro ejemplo:</a:t>
            </a:r>
            <a:endParaRPr/>
          </a:p>
        </p:txBody>
      </p:sp>
      <p:graphicFrame>
        <p:nvGraphicFramePr>
          <p:cNvPr id="336" name="Google Shape;336;p31"/>
          <p:cNvGraphicFramePr/>
          <p:nvPr/>
        </p:nvGraphicFramePr>
        <p:xfrm>
          <a:off x="3492500" y="787400"/>
          <a:ext cx="3825875" cy="4635500"/>
        </p:xfrm>
        <a:graphic>
          <a:graphicData uri="http://schemas.openxmlformats.org/presentationml/2006/ole">
            <mc:AlternateContent>
              <mc:Choice Requires="v">
                <p:oleObj r:id="rId4" imgH="4635500" imgW="3825875" progId="Visio 2000 Drawing" spid="_x0000_s1">
                  <p:embed/>
                </p:oleObj>
              </mc:Choice>
              <mc:Fallback>
                <p:oleObj r:id="rId5" imgH="4635500" imgW="3825875" progId="Visio 2000 Drawing">
                  <p:embed/>
                  <p:pic>
                    <p:nvPicPr>
                      <p:cNvPr id="336" name="Google Shape;336;p3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492500" y="787400"/>
                        <a:ext cx="3825875" cy="463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" name="Google Shape;337;p31"/>
          <p:cNvGraphicFramePr/>
          <p:nvPr/>
        </p:nvGraphicFramePr>
        <p:xfrm>
          <a:off x="3581400" y="2197100"/>
          <a:ext cx="3647440" cy="4419600"/>
        </p:xfrm>
        <a:graphic>
          <a:graphicData uri="http://schemas.openxmlformats.org/presentationml/2006/ole">
            <mc:AlternateContent>
              <mc:Choice Requires="v">
                <p:oleObj r:id="rId7" imgH="4419600" imgW="3647440" progId="Visio 2000 Drawing" spid="_x0000_s2">
                  <p:embed/>
                </p:oleObj>
              </mc:Choice>
              <mc:Fallback>
                <p:oleObj r:id="rId8" imgH="4419600" imgW="3647440" progId="Visio 2000 Drawing">
                  <p:embed/>
                  <p:pic>
                    <p:nvPicPr>
                      <p:cNvPr id="337" name="Google Shape;337;p31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581400" y="2197100"/>
                        <a:ext cx="364744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" name="Google Shape;33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Desde la lógica a las puertas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914400" y="1219200"/>
            <a:ext cx="7315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Lógica de dos niveles: ANDs followed by ORs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0" i="1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A’B’C’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b="0" i="1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AB’C’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b="0" i="1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AB’C</a:t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5" name="Google Shape;345;p32"/>
          <p:cNvGraphicFramePr/>
          <p:nvPr/>
        </p:nvGraphicFramePr>
        <p:xfrm>
          <a:off x="1981200" y="2209800"/>
          <a:ext cx="6324600" cy="3981450"/>
        </p:xfrm>
        <a:graphic>
          <a:graphicData uri="http://schemas.openxmlformats.org/presentationml/2006/ole">
            <mc:AlternateContent>
              <mc:Choice Requires="v">
                <p:oleObj r:id="rId4" imgH="3981450" imgW="6324600" progId="Visio 2000 Drawing" spid="_x0000_s1">
                  <p:embed/>
                </p:oleObj>
              </mc:Choice>
              <mc:Fallback>
                <p:oleObj r:id="rId5" imgH="3981450" imgW="6324600" progId="Visio 2000 Drawing">
                  <p:embed/>
                  <p:pic>
                    <p:nvPicPr>
                      <p:cNvPr id="345" name="Google Shape;345;p3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981200" y="2209800"/>
                        <a:ext cx="6324600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" name="Google Shape;34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"/>
          <p:cNvSpPr/>
          <p:nvPr/>
        </p:nvSpPr>
        <p:spPr>
          <a:xfrm>
            <a:off x="863600" y="201295"/>
            <a:ext cx="107315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Reglas de los esquemáticos de circuitos 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52" name="Google Shape;352;p33"/>
          <p:cNvSpPr/>
          <p:nvPr/>
        </p:nvSpPr>
        <p:spPr>
          <a:xfrm>
            <a:off x="914400" y="1219200"/>
            <a:ext cx="7315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Entradas a la izquierda (o arriba)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Salidas a la derecha (o abajo)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puertas fluyen de izquierda a derecha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cables rectos son los mejores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/>
          <p:nvPr/>
        </p:nvSpPr>
        <p:spPr>
          <a:xfrm>
            <a:off x="594995" y="201295"/>
            <a:ext cx="1042162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Reglas de los esquemáticos de circuitos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1350010" y="1501140"/>
            <a:ext cx="8969375" cy="2677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cables siempre se conectan en una unión en 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punto donde se cruzan los cables indica una conexión entre los cables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cables que se cruzan sin un punto no hacen conexión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0" name="Google Shape;360;p34"/>
          <p:cNvGraphicFramePr/>
          <p:nvPr/>
        </p:nvGraphicFramePr>
        <p:xfrm>
          <a:off x="2268855" y="4384675"/>
          <a:ext cx="7391400" cy="2168525"/>
        </p:xfrm>
        <a:graphic>
          <a:graphicData uri="http://schemas.openxmlformats.org/presentationml/2006/ole">
            <mc:AlternateContent>
              <mc:Choice Requires="v">
                <p:oleObj r:id="rId4" imgH="2168525" imgW="7391400" progId="Visio 2000 Drawing" spid="_x0000_s1">
                  <p:embed/>
                </p:oleObj>
              </mc:Choice>
              <mc:Fallback>
                <p:oleObj r:id="rId5" imgH="2168525" imgW="7391400" progId="Visio 2000 Drawing">
                  <p:embed/>
                  <p:pic>
                    <p:nvPicPr>
                      <p:cNvPr id="360" name="Google Shape;360;p3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268855" y="4384675"/>
                        <a:ext cx="739140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" name="Google Shape;36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Circuitos con múltiples salidas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67" name="Google Shape;367;p35"/>
          <p:cNvSpPr/>
          <p:nvPr/>
        </p:nvSpPr>
        <p:spPr>
          <a:xfrm>
            <a:off x="914400" y="1219200"/>
            <a:ext cx="42672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Circuito Prioritario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Salida establecida correspondiente a la entrada del bit más significativo de valor TRUE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8" name="Google Shape;368;p35"/>
          <p:cNvGraphicFramePr/>
          <p:nvPr/>
        </p:nvGraphicFramePr>
        <p:xfrm>
          <a:off x="1350010" y="3530600"/>
          <a:ext cx="2865120" cy="2400300"/>
        </p:xfrm>
        <a:graphic>
          <a:graphicData uri="http://schemas.openxmlformats.org/presentationml/2006/ole">
            <mc:AlternateContent>
              <mc:Choice Requires="v">
                <p:oleObj r:id="rId4" imgH="2400300" imgW="2865120" progId="Visio 2000 Drawing" spid="_x0000_s1">
                  <p:embed/>
                </p:oleObj>
              </mc:Choice>
              <mc:Fallback>
                <p:oleObj r:id="rId5" imgH="2400300" imgW="2865120" progId="Visio 2000 Drawing">
                  <p:embed/>
                  <p:pic>
                    <p:nvPicPr>
                      <p:cNvPr id="368" name="Google Shape;368;p3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350010" y="3530600"/>
                        <a:ext cx="2865120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" name="Google Shape;369;p35"/>
          <p:cNvGraphicFramePr/>
          <p:nvPr/>
        </p:nvGraphicFramePr>
        <p:xfrm>
          <a:off x="5533390" y="1502410"/>
          <a:ext cx="4000500" cy="4297045"/>
        </p:xfrm>
        <a:graphic>
          <a:graphicData uri="http://schemas.openxmlformats.org/presentationml/2006/ole">
            <mc:AlternateContent>
              <mc:Choice Requires="v">
                <p:oleObj r:id="rId7" imgH="4297045" imgW="4000500" progId="Visio 2000 Drawing" spid="_x0000_s2">
                  <p:embed/>
                </p:oleObj>
              </mc:Choice>
              <mc:Fallback>
                <p:oleObj r:id="rId8" imgH="4297045" imgW="4000500" progId="Visio 2000 Drawing">
                  <p:embed/>
                  <p:pic>
                    <p:nvPicPr>
                      <p:cNvPr id="369" name="Google Shape;369;p35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533390" y="1502410"/>
                        <a:ext cx="4000500" cy="4297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" name="Google Shape;37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Hardware del circuito de prioridad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376" name="Google Shape;376;p36"/>
          <p:cNvGraphicFramePr/>
          <p:nvPr/>
        </p:nvGraphicFramePr>
        <p:xfrm>
          <a:off x="1295400" y="1447800"/>
          <a:ext cx="3594100" cy="3859530"/>
        </p:xfrm>
        <a:graphic>
          <a:graphicData uri="http://schemas.openxmlformats.org/presentationml/2006/ole">
            <mc:AlternateContent>
              <mc:Choice Requires="v">
                <p:oleObj r:id="rId4" imgH="3859530" imgW="3594100" progId="Visio 2000 Drawing" spid="_x0000_s1">
                  <p:embed/>
                </p:oleObj>
              </mc:Choice>
              <mc:Fallback>
                <p:oleObj r:id="rId5" imgH="3859530" imgW="3594100" progId="Visio 2000 Drawing">
                  <p:embed/>
                  <p:pic>
                    <p:nvPicPr>
                      <p:cNvPr id="376" name="Google Shape;376;p3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295400" y="1447800"/>
                        <a:ext cx="3594100" cy="3859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" name="Google Shape;377;p36"/>
          <p:cNvGraphicFramePr/>
          <p:nvPr/>
        </p:nvGraphicFramePr>
        <p:xfrm>
          <a:off x="5975985" y="1801495"/>
          <a:ext cx="3814445" cy="3505835"/>
        </p:xfrm>
        <a:graphic>
          <a:graphicData uri="http://schemas.openxmlformats.org/presentationml/2006/ole">
            <mc:AlternateContent>
              <mc:Choice Requires="v">
                <p:oleObj r:id="rId7" imgH="3505835" imgW="3814445" progId="Visio 2000 Drawing" spid="_x0000_s2">
                  <p:embed/>
                </p:oleObj>
              </mc:Choice>
              <mc:Fallback>
                <p:oleObj r:id="rId8" imgH="3505835" imgW="3814445" progId="Visio 2000 Drawing">
                  <p:embed/>
                  <p:pic>
                    <p:nvPicPr>
                      <p:cNvPr id="377" name="Google Shape;377;p36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975985" y="1801495"/>
                        <a:ext cx="3814445" cy="3505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" name="Google Shape;378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"/>
          <p:cNvSpPr/>
          <p:nvPr/>
        </p:nvSpPr>
        <p:spPr>
          <a:xfrm>
            <a:off x="537210" y="201295"/>
            <a:ext cx="1111758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 Condiciones DON’ T CARES (NO IMPORTA)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384" name="Google Shape;384;p37"/>
          <p:cNvGraphicFramePr/>
          <p:nvPr/>
        </p:nvGraphicFramePr>
        <p:xfrm>
          <a:off x="1149985" y="1621790"/>
          <a:ext cx="3594100" cy="3859530"/>
        </p:xfrm>
        <a:graphic>
          <a:graphicData uri="http://schemas.openxmlformats.org/presentationml/2006/ole">
            <mc:AlternateContent>
              <mc:Choice Requires="v">
                <p:oleObj r:id="rId4" imgH="3859530" imgW="3594100" progId="Visio 2000 Drawing" spid="_x0000_s1">
                  <p:embed/>
                </p:oleObj>
              </mc:Choice>
              <mc:Fallback>
                <p:oleObj r:id="rId5" imgH="3859530" imgW="3594100" progId="Visio 2000 Drawing">
                  <p:embed/>
                  <p:pic>
                    <p:nvPicPr>
                      <p:cNvPr id="384" name="Google Shape;384;p3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149985" y="1621790"/>
                        <a:ext cx="3594100" cy="3859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" name="Google Shape;385;p37"/>
          <p:cNvGraphicFramePr/>
          <p:nvPr/>
        </p:nvGraphicFramePr>
        <p:xfrm>
          <a:off x="5479415" y="2409190"/>
          <a:ext cx="4191000" cy="1936750"/>
        </p:xfrm>
        <a:graphic>
          <a:graphicData uri="http://schemas.openxmlformats.org/presentationml/2006/ole">
            <mc:AlternateContent>
              <mc:Choice Requires="v">
                <p:oleObj r:id="rId7" imgH="1936750" imgW="4191000" progId="Visio 2000 Drawing" spid="_x0000_s2">
                  <p:embed/>
                </p:oleObj>
              </mc:Choice>
              <mc:Fallback>
                <p:oleObj r:id="rId8" imgH="1936750" imgW="4191000" progId="Visio 2000 Drawing">
                  <p:embed/>
                  <p:pic>
                    <p:nvPicPr>
                      <p:cNvPr id="385" name="Google Shape;385;p37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479415" y="2409190"/>
                        <a:ext cx="41910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" name="Google Shape;386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8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      Contención: X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92" name="Google Shape;392;p38"/>
          <p:cNvSpPr/>
          <p:nvPr/>
        </p:nvSpPr>
        <p:spPr>
          <a:xfrm>
            <a:off x="2296795" y="939800"/>
            <a:ext cx="737362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Contención: el circuito intenta llevar la salida a 1 y 0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real en algún punto intermedio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Podría ser 0, 1 o en zona prohibida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 cambiar con el voltaje, la temperatura, el tiempo, el ruido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menudo causa una disipación de energía excesiva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3" name="Google Shape;393;p38"/>
          <p:cNvGraphicFramePr/>
          <p:nvPr/>
        </p:nvGraphicFramePr>
        <p:xfrm>
          <a:off x="4267200" y="3248025"/>
          <a:ext cx="3200400" cy="1841500"/>
        </p:xfrm>
        <a:graphic>
          <a:graphicData uri="http://schemas.openxmlformats.org/presentationml/2006/ole">
            <mc:AlternateContent>
              <mc:Choice Requires="v">
                <p:oleObj r:id="rId4" imgH="1841500" imgW="3200400" progId="Visio 2000 Drawing" spid="_x0000_s1">
                  <p:embed/>
                </p:oleObj>
              </mc:Choice>
              <mc:Fallback>
                <p:oleObj r:id="rId5" imgH="1841500" imgW="3200400" progId="Visio 2000 Drawing">
                  <p:embed/>
                  <p:pic>
                    <p:nvPicPr>
                      <p:cNvPr id="393" name="Google Shape;393;p3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267200" y="3248025"/>
                        <a:ext cx="32004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4" name="Google Shape;394;p38"/>
          <p:cNvSpPr/>
          <p:nvPr/>
        </p:nvSpPr>
        <p:spPr>
          <a:xfrm>
            <a:off x="3079750" y="5536565"/>
            <a:ext cx="6096000" cy="923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Advertencias: La contención generalmente indica un error.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se usa para "no importa" y contención: se debe mirar el contexto para distinguirlos</a:t>
            </a:r>
            <a:endParaRPr/>
          </a:p>
        </p:txBody>
      </p:sp>
      <p:sp>
        <p:nvSpPr>
          <p:cNvPr id="395" name="Google Shape;395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9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      Estado de nodo flotante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01" name="Google Shape;401;p39"/>
          <p:cNvSpPr/>
          <p:nvPr/>
        </p:nvSpPr>
        <p:spPr>
          <a:xfrm>
            <a:off x="1001395" y="1225550"/>
            <a:ext cx="9438005" cy="209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Flotante, alta impedancia, abierto, alto Z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salida flotante puede ser 0, 1 o algo intermedio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Un voltímetro no indicará si un nodo está flotando, pero si puede observar con osciloscopio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2" name="Google Shape;402;p39"/>
          <p:cNvGraphicFramePr/>
          <p:nvPr/>
        </p:nvGraphicFramePr>
        <p:xfrm>
          <a:off x="4864100" y="3318510"/>
          <a:ext cx="2113915" cy="3185795"/>
        </p:xfrm>
        <a:graphic>
          <a:graphicData uri="http://schemas.openxmlformats.org/presentationml/2006/ole">
            <mc:AlternateContent>
              <mc:Choice Requires="v">
                <p:oleObj r:id="rId4" imgH="3185795" imgW="2113915" progId="Visio 2000 Drawing" spid="_x0000_s1">
                  <p:embed/>
                </p:oleObj>
              </mc:Choice>
              <mc:Fallback>
                <p:oleObj r:id="rId5" imgH="3185795" imgW="2113915" progId="Visio 2000 Drawing">
                  <p:embed/>
                  <p:pic>
                    <p:nvPicPr>
                      <p:cNvPr id="402" name="Google Shape;402;p3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864100" y="3318510"/>
                        <a:ext cx="2113915" cy="3185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" name="Google Shape;403;p39"/>
          <p:cNvSpPr/>
          <p:nvPr/>
        </p:nvSpPr>
        <p:spPr>
          <a:xfrm>
            <a:off x="1293495" y="3962400"/>
            <a:ext cx="3690620" cy="4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 (separador) Triestado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1180" y="1412240"/>
            <a:ext cx="8397240" cy="2231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0885" y="259080"/>
            <a:ext cx="5218430" cy="62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84170" y="4172585"/>
            <a:ext cx="6400165" cy="170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/>
          <p:nvPr/>
        </p:nvSpPr>
        <p:spPr>
          <a:xfrm>
            <a:off x="624205" y="201295"/>
            <a:ext cx="6052185" cy="193865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ndara"/>
              <a:buNone/>
            </a:pPr>
            <a:r>
              <a:rPr b="0" i="0" lang="es-ES" sz="4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Aplicación del Triestado en la conexión a buses de un sistema digital</a:t>
            </a:r>
            <a:endParaRPr b="0" i="0" sz="40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10" name="Google Shape;410;p40"/>
          <p:cNvSpPr/>
          <p:nvPr/>
        </p:nvSpPr>
        <p:spPr>
          <a:xfrm>
            <a:off x="768985" y="3143885"/>
            <a:ext cx="6096000" cy="156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nodos flotantes se utilizan en buses triestado: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-- Muchos conductores diferentes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-- Exactamente uno está activo a la vez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1" name="Google Shape;411;p40"/>
          <p:cNvGraphicFramePr/>
          <p:nvPr/>
        </p:nvGraphicFramePr>
        <p:xfrm>
          <a:off x="7511415" y="387985"/>
          <a:ext cx="3171190" cy="6209030"/>
        </p:xfrm>
        <a:graphic>
          <a:graphicData uri="http://schemas.openxmlformats.org/presentationml/2006/ole">
            <mc:AlternateContent>
              <mc:Choice Requires="v">
                <p:oleObj r:id="rId4" imgH="6209030" imgW="3171190" progId="Visio 2000 Drawing" spid="_x0000_s1">
                  <p:embed/>
                </p:oleObj>
              </mc:Choice>
              <mc:Fallback>
                <p:oleObj r:id="rId5" imgH="6209030" imgW="3171190" progId="Visio 2000 Drawing">
                  <p:embed/>
                  <p:pic>
                    <p:nvPicPr>
                      <p:cNvPr id="411" name="Google Shape;411;p4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511415" y="387985"/>
                        <a:ext cx="3171190" cy="6209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" name="Google Shape;412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1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Mapas de Karnaugh (K-Maps)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18" name="Google Shape;418;p41"/>
          <p:cNvSpPr/>
          <p:nvPr/>
        </p:nvSpPr>
        <p:spPr>
          <a:xfrm>
            <a:off x="842010" y="1074420"/>
            <a:ext cx="982599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expresiones booleanas se pueden minimizar combinando términos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mapas K minimizan las ecuaciones gráficamente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 + PA’ = P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9" name="Google Shape;419;p41"/>
          <p:cNvGraphicFramePr/>
          <p:nvPr/>
        </p:nvGraphicFramePr>
        <p:xfrm>
          <a:off x="415925" y="2409190"/>
          <a:ext cx="11311890" cy="3991610"/>
        </p:xfrm>
        <a:graphic>
          <a:graphicData uri="http://schemas.openxmlformats.org/presentationml/2006/ole">
            <mc:AlternateContent>
              <mc:Choice Requires="v">
                <p:oleObj r:id="rId4" imgH="3991610" imgW="11311890" progId="Visio 2000 Drawing" spid="_x0000_s1">
                  <p:embed/>
                </p:oleObj>
              </mc:Choice>
              <mc:Fallback>
                <p:oleObj r:id="rId5" imgH="3991610" imgW="11311890" progId="Visio 2000 Drawing">
                  <p:embed/>
                  <p:pic>
                    <p:nvPicPr>
                      <p:cNvPr id="419" name="Google Shape;419;p4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15925" y="2409190"/>
                        <a:ext cx="11311890" cy="3991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" name="Google Shape;420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2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                  K-Maps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26" name="Google Shape;426;p42"/>
          <p:cNvSpPr/>
          <p:nvPr/>
        </p:nvSpPr>
        <p:spPr>
          <a:xfrm>
            <a:off x="740410" y="1167765"/>
            <a:ext cx="10145395" cy="1384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Círculo 1 en cuadrados adyacentes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 expresión booleana, incluya solo literales cuyo valor TRUE y su complemento no estén en el círculo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7" name="Google Shape;427;p42"/>
          <p:cNvGraphicFramePr/>
          <p:nvPr/>
        </p:nvGraphicFramePr>
        <p:xfrm>
          <a:off x="1415415" y="2780030"/>
          <a:ext cx="2590800" cy="3206115"/>
        </p:xfrm>
        <a:graphic>
          <a:graphicData uri="http://schemas.openxmlformats.org/presentationml/2006/ole">
            <mc:AlternateContent>
              <mc:Choice Requires="v">
                <p:oleObj r:id="rId4" imgH="3206115" imgW="2590800" progId="Visio 2000 Drawing" spid="_x0000_s1">
                  <p:embed/>
                </p:oleObj>
              </mc:Choice>
              <mc:Fallback>
                <p:oleObj r:id="rId5" imgH="3206115" imgW="2590800" progId="Visio 2000 Drawing">
                  <p:embed/>
                  <p:pic>
                    <p:nvPicPr>
                      <p:cNvPr id="427" name="Google Shape;427;p4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415415" y="2780030"/>
                        <a:ext cx="2590800" cy="3206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" name="Google Shape;428;p42"/>
          <p:cNvGraphicFramePr/>
          <p:nvPr/>
        </p:nvGraphicFramePr>
        <p:xfrm>
          <a:off x="5689600" y="2780030"/>
          <a:ext cx="4749800" cy="2883535"/>
        </p:xfrm>
        <a:graphic>
          <a:graphicData uri="http://schemas.openxmlformats.org/presentationml/2006/ole">
            <mc:AlternateContent>
              <mc:Choice Requires="v">
                <p:oleObj r:id="rId7" imgH="2883535" imgW="4749800" progId="Visio 2000 Drawing" spid="_x0000_s2">
                  <p:embed/>
                </p:oleObj>
              </mc:Choice>
              <mc:Fallback>
                <p:oleObj r:id="rId8" imgH="2883535" imgW="4749800" progId="Visio 2000 Drawing">
                  <p:embed/>
                  <p:pic>
                    <p:nvPicPr>
                      <p:cNvPr id="428" name="Google Shape;428;p42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689600" y="2780030"/>
                        <a:ext cx="4749800" cy="2883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" name="Google Shape;429;p42"/>
          <p:cNvSpPr/>
          <p:nvPr/>
        </p:nvSpPr>
        <p:spPr>
          <a:xfrm>
            <a:off x="4445635" y="5891530"/>
            <a:ext cx="173291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A’B’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"/>
          <p:cNvSpPr/>
          <p:nvPr/>
        </p:nvSpPr>
        <p:spPr>
          <a:xfrm>
            <a:off x="277495" y="878205"/>
            <a:ext cx="4033520" cy="138493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K-Maps de tres entradas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436" name="Google Shape;436;p43"/>
          <p:cNvGraphicFramePr/>
          <p:nvPr/>
        </p:nvGraphicFramePr>
        <p:xfrm>
          <a:off x="4087495" y="0"/>
          <a:ext cx="5695315" cy="3458210"/>
        </p:xfrm>
        <a:graphic>
          <a:graphicData uri="http://schemas.openxmlformats.org/presentationml/2006/ole">
            <mc:AlternateContent>
              <mc:Choice Requires="v">
                <p:oleObj r:id="rId4" imgH="3458210" imgW="5695315" progId="Visio 2000 Drawing" spid="_x0000_s1">
                  <p:embed/>
                </p:oleObj>
              </mc:Choice>
              <mc:Fallback>
                <p:oleObj r:id="rId5" imgH="3458210" imgW="5695315" progId="Visio 2000 Drawing">
                  <p:embed/>
                  <p:pic>
                    <p:nvPicPr>
                      <p:cNvPr id="436" name="Google Shape;436;p4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087495" y="0"/>
                        <a:ext cx="5695315" cy="3458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" name="Google Shape;437;p43"/>
          <p:cNvGraphicFramePr/>
          <p:nvPr/>
        </p:nvGraphicFramePr>
        <p:xfrm>
          <a:off x="2545080" y="3599815"/>
          <a:ext cx="6773545" cy="2936875"/>
        </p:xfrm>
        <a:graphic>
          <a:graphicData uri="http://schemas.openxmlformats.org/presentationml/2006/ole">
            <mc:AlternateContent>
              <mc:Choice Requires="v">
                <p:oleObj r:id="rId7" imgH="2936875" imgW="6773545" progId="Visio 2000 Drawing" spid="_x0000_s2">
                  <p:embed/>
                </p:oleObj>
              </mc:Choice>
              <mc:Fallback>
                <p:oleObj r:id="rId8" imgH="2936875" imgW="6773545" progId="Visio 2000 Drawing">
                  <p:embed/>
                  <p:pic>
                    <p:nvPicPr>
                      <p:cNvPr id="437" name="Google Shape;437;p43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545080" y="3599815"/>
                        <a:ext cx="6773545" cy="293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" name="Google Shape;438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  <p:pic>
        <p:nvPicPr>
          <p:cNvPr id="439" name="Google Shape;439;p43"/>
          <p:cNvPicPr preferRelativeResize="0"/>
          <p:nvPr/>
        </p:nvPicPr>
        <p:blipFill rotWithShape="1">
          <a:blip r:embed="rId9">
            <a:alphaModFix/>
          </a:blip>
          <a:srcRect b="39206" l="75533" r="13701" t="36636"/>
          <a:stretch/>
        </p:blipFill>
        <p:spPr>
          <a:xfrm>
            <a:off x="7665974" y="5419398"/>
            <a:ext cx="729175" cy="70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78148" y="4675125"/>
            <a:ext cx="7048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      Definiciones en K-Maps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46" name="Google Shape;446;p44"/>
          <p:cNvSpPr/>
          <p:nvPr/>
        </p:nvSpPr>
        <p:spPr>
          <a:xfrm>
            <a:off x="914400" y="1219200"/>
            <a:ext cx="8505190" cy="4934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Complemento: 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marcada con alguno de los caracteres indicados anteriormente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i="1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A’</a:t>
            </a:r>
            <a:r>
              <a:rPr b="1" i="0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B’</a:t>
            </a:r>
            <a:r>
              <a:rPr b="1" i="0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C’</a:t>
            </a:r>
            <a:endParaRPr b="1" i="1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Literal: 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o su complemento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i="1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A’</a:t>
            </a:r>
            <a:r>
              <a:rPr b="1" i="0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i="0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B’</a:t>
            </a:r>
            <a:r>
              <a:rPr b="1" i="0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C’</a:t>
            </a:r>
            <a:endParaRPr b="1" i="0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Implicante: 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producto de literales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i="1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AB’C</a:t>
            </a:r>
            <a:r>
              <a:rPr b="1" i="0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A’C</a:t>
            </a:r>
            <a:r>
              <a:rPr b="1" i="0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s-E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BC</a:t>
            </a:r>
            <a:endParaRPr b="1" i="1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s-E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Implicant Primo :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implicante correspondiente al círculo más grande en el K-Map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5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      Reglas en K-Map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53" name="Google Shape;453;p45"/>
          <p:cNvSpPr/>
          <p:nvPr/>
        </p:nvSpPr>
        <p:spPr>
          <a:xfrm>
            <a:off x="348615" y="1499870"/>
            <a:ext cx="10090785" cy="483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1 debe rodearse (con círculo) al menos una vez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círculo debe abarcar una potencia de 2 (es decir, 1, 2, 4) cuadrados en cada dirección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círculo debe ser lo más grande posible.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círculo puede envolver los bordes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marca con un círculo "no me importa" (X) solo si ayuda a minimizar la ecuación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6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		Mapa de 4-entradas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460" name="Google Shape;460;p46"/>
          <p:cNvGraphicFramePr/>
          <p:nvPr/>
        </p:nvGraphicFramePr>
        <p:xfrm>
          <a:off x="1443990" y="1371600"/>
          <a:ext cx="2910205" cy="5162550"/>
        </p:xfrm>
        <a:graphic>
          <a:graphicData uri="http://schemas.openxmlformats.org/presentationml/2006/ole">
            <mc:AlternateContent>
              <mc:Choice Requires="v">
                <p:oleObj r:id="rId4" imgH="5162550" imgW="2910205" progId="Visio 2000 Drawing" spid="_x0000_s1">
                  <p:embed/>
                </p:oleObj>
              </mc:Choice>
              <mc:Fallback>
                <p:oleObj r:id="rId5" imgH="5162550" imgW="2910205" progId="Visio 2000 Drawing">
                  <p:embed/>
                  <p:pic>
                    <p:nvPicPr>
                      <p:cNvPr id="460" name="Google Shape;460;p4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443990" y="1371600"/>
                        <a:ext cx="2910205" cy="516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" name="Google Shape;461;p46"/>
          <p:cNvGraphicFramePr/>
          <p:nvPr/>
        </p:nvGraphicFramePr>
        <p:xfrm>
          <a:off x="5466715" y="1600200"/>
          <a:ext cx="3980180" cy="4568190"/>
        </p:xfrm>
        <a:graphic>
          <a:graphicData uri="http://schemas.openxmlformats.org/presentationml/2006/ole">
            <mc:AlternateContent>
              <mc:Choice Requires="v">
                <p:oleObj r:id="rId7" imgH="4568190" imgW="3980180" progId="Visio 2000 Drawing" spid="_x0000_s2">
                  <p:embed/>
                </p:oleObj>
              </mc:Choice>
              <mc:Fallback>
                <p:oleObj r:id="rId8" imgH="4568190" imgW="3980180" progId="Visio 2000 Drawing">
                  <p:embed/>
                  <p:pic>
                    <p:nvPicPr>
                      <p:cNvPr id="461" name="Google Shape;461;p46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466715" y="1600200"/>
                        <a:ext cx="3980180" cy="4568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" name="Google Shape;462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		Mapa de 4-entradas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468" name="Google Shape;468;p47"/>
          <p:cNvGraphicFramePr/>
          <p:nvPr/>
        </p:nvGraphicFramePr>
        <p:xfrm>
          <a:off x="1168400" y="1233805"/>
          <a:ext cx="2866390" cy="5085080"/>
        </p:xfrm>
        <a:graphic>
          <a:graphicData uri="http://schemas.openxmlformats.org/presentationml/2006/ole">
            <mc:AlternateContent>
              <mc:Choice Requires="v">
                <p:oleObj r:id="rId4" imgH="5085080" imgW="2866390" progId="Visio 2000 Drawing" spid="_x0000_s1">
                  <p:embed/>
                </p:oleObj>
              </mc:Choice>
              <mc:Fallback>
                <p:oleObj r:id="rId5" imgH="5085080" imgW="2866390" progId="Visio 2000 Drawing">
                  <p:embed/>
                  <p:pic>
                    <p:nvPicPr>
                      <p:cNvPr id="468" name="Google Shape;468;p4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168400" y="1233805"/>
                        <a:ext cx="2866390" cy="5085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" name="Google Shape;469;p47"/>
          <p:cNvGraphicFramePr/>
          <p:nvPr/>
        </p:nvGraphicFramePr>
        <p:xfrm>
          <a:off x="5718810" y="1462405"/>
          <a:ext cx="4074160" cy="4676140"/>
        </p:xfrm>
        <a:graphic>
          <a:graphicData uri="http://schemas.openxmlformats.org/presentationml/2006/ole">
            <mc:AlternateContent>
              <mc:Choice Requires="v">
                <p:oleObj r:id="rId7" imgH="4676140" imgW="4074160" progId="Visio 2000 Drawing" spid="_x0000_s2">
                  <p:embed/>
                </p:oleObj>
              </mc:Choice>
              <mc:Fallback>
                <p:oleObj r:id="rId8" imgH="4676140" imgW="4074160" progId="Visio 2000 Drawing">
                  <p:embed/>
                  <p:pic>
                    <p:nvPicPr>
                      <p:cNvPr id="469" name="Google Shape;469;p47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718810" y="1462405"/>
                        <a:ext cx="4074160" cy="4676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" name="Google Shape;470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8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		K-Map con Don’t cares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476" name="Google Shape;476;p48"/>
          <p:cNvGraphicFramePr/>
          <p:nvPr/>
        </p:nvGraphicFramePr>
        <p:xfrm>
          <a:off x="1034415" y="1157605"/>
          <a:ext cx="3058795" cy="5426710"/>
        </p:xfrm>
        <a:graphic>
          <a:graphicData uri="http://schemas.openxmlformats.org/presentationml/2006/ole">
            <mc:AlternateContent>
              <mc:Choice Requires="v">
                <p:oleObj r:id="rId4" imgH="5426710" imgW="3058795" progId="Visio 2000 Drawing" spid="_x0000_s1">
                  <p:embed/>
                </p:oleObj>
              </mc:Choice>
              <mc:Fallback>
                <p:oleObj r:id="rId5" imgH="5426710" imgW="3058795" progId="Visio 2000 Drawing">
                  <p:embed/>
                  <p:pic>
                    <p:nvPicPr>
                      <p:cNvPr id="476" name="Google Shape;476;p4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034415" y="1157605"/>
                        <a:ext cx="3058795" cy="5426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" name="Google Shape;477;p48"/>
          <p:cNvGraphicFramePr/>
          <p:nvPr/>
        </p:nvGraphicFramePr>
        <p:xfrm>
          <a:off x="5805805" y="1386205"/>
          <a:ext cx="4347210" cy="4986020"/>
        </p:xfrm>
        <a:graphic>
          <a:graphicData uri="http://schemas.openxmlformats.org/presentationml/2006/ole">
            <mc:AlternateContent>
              <mc:Choice Requires="v">
                <p:oleObj r:id="rId7" imgH="4986020" imgW="4347210" progId="Microsoft Visio Drawing" spid="_x0000_s2">
                  <p:embed/>
                </p:oleObj>
              </mc:Choice>
              <mc:Fallback>
                <p:oleObj r:id="rId8" imgH="4986020" imgW="4347210" progId="Microsoft Visio Drawing">
                  <p:embed/>
                  <p:pic>
                    <p:nvPicPr>
                      <p:cNvPr id="477" name="Google Shape;477;p48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805805" y="1386205"/>
                        <a:ext cx="4347210" cy="4986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" name="Google Shape;478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9"/>
          <p:cNvSpPr/>
          <p:nvPr/>
        </p:nvSpPr>
        <p:spPr>
          <a:xfrm>
            <a:off x="1765300" y="3409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		K-Map con Don’t cares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484" name="Google Shape;484;p49"/>
          <p:cNvGraphicFramePr/>
          <p:nvPr/>
        </p:nvGraphicFramePr>
        <p:xfrm>
          <a:off x="903605" y="1310005"/>
          <a:ext cx="2768600" cy="4911725"/>
        </p:xfrm>
        <a:graphic>
          <a:graphicData uri="http://schemas.openxmlformats.org/presentationml/2006/ole">
            <mc:AlternateContent>
              <mc:Choice Requires="v">
                <p:oleObj r:id="rId4" imgH="4911725" imgW="2768600" progId="Visio 2000 Drawing" spid="_x0000_s1">
                  <p:embed/>
                </p:oleObj>
              </mc:Choice>
              <mc:Fallback>
                <p:oleObj r:id="rId5" imgH="4911725" imgW="2768600" progId="Visio 2000 Drawing">
                  <p:embed/>
                  <p:pic>
                    <p:nvPicPr>
                      <p:cNvPr id="484" name="Google Shape;484;p4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03605" y="1310005"/>
                        <a:ext cx="2768600" cy="491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" name="Google Shape;485;p49"/>
          <p:cNvGraphicFramePr/>
          <p:nvPr/>
        </p:nvGraphicFramePr>
        <p:xfrm>
          <a:off x="5848985" y="1443990"/>
          <a:ext cx="4042410" cy="4636770"/>
        </p:xfrm>
        <a:graphic>
          <a:graphicData uri="http://schemas.openxmlformats.org/presentationml/2006/ole">
            <mc:AlternateContent>
              <mc:Choice Requires="v">
                <p:oleObj r:id="rId7" imgH="4636770" imgW="4042410" progId="Visio 2000 Drawing" spid="_x0000_s2">
                  <p:embed/>
                </p:oleObj>
              </mc:Choice>
              <mc:Fallback>
                <p:oleObj r:id="rId8" imgH="4636770" imgW="4042410" progId="Visio 2000 Drawing">
                  <p:embed/>
                  <p:pic>
                    <p:nvPicPr>
                      <p:cNvPr id="485" name="Google Shape;485;p49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848985" y="1443990"/>
                        <a:ext cx="4042410" cy="4636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" name="Google Shape;486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900" y="119380"/>
            <a:ext cx="4140200" cy="62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2070" y="1894840"/>
            <a:ext cx="9472930" cy="4093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25920" y="2667000"/>
            <a:ext cx="486283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0"/>
          <p:cNvSpPr/>
          <p:nvPr/>
        </p:nvSpPr>
        <p:spPr>
          <a:xfrm>
            <a:off x="482600" y="201295"/>
            <a:ext cx="113411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Simplificar funciones con 5 o mas variables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92" name="Google Shape;492;p50"/>
          <p:cNvSpPr/>
          <p:nvPr/>
        </p:nvSpPr>
        <p:spPr>
          <a:xfrm>
            <a:off x="342900" y="1066800"/>
            <a:ext cx="11671300" cy="156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algoritmo de Quine-McCluskey es funcionalmente idéntico al mapeo de Karnaugh, pero la forma tabular lo hace más eficiente para su uso en algoritmos informáticos y también brinda una forma determinístíca de verificar que se haya alcanzado la forma mínima de una función booleana. A veces se lo denomina método de tabulación.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allaboutcircuits.com/uploads/articles/prime_implicants_table.png" id="493" name="Google Shape;49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763520"/>
            <a:ext cx="6870700" cy="371348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1"/>
          <p:cNvSpPr/>
          <p:nvPr/>
        </p:nvSpPr>
        <p:spPr>
          <a:xfrm>
            <a:off x="482600" y="201295"/>
            <a:ext cx="113411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Simplificar funciones con 5 o mas variables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00" name="Google Shape;500;p51"/>
          <p:cNvSpPr/>
          <p:nvPr/>
        </p:nvSpPr>
        <p:spPr>
          <a:xfrm>
            <a:off x="622300" y="173355"/>
            <a:ext cx="11341100" cy="739140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Simplificar funciones con 5 o mas variables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01" name="Google Shape;501;p51"/>
          <p:cNvSpPr/>
          <p:nvPr/>
        </p:nvSpPr>
        <p:spPr>
          <a:xfrm>
            <a:off x="482600" y="967105"/>
            <a:ext cx="10629900" cy="221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sitio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s-E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https://www.mathematik.uni-marburg.de/~thormae/lectures/ti1/code/qmc/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función que se minimiza se puede ingresar mediante una tabla de verdad que representa la función y = f(xn,...,x1, x0).  Puede editar manualmente esta función haciendo clic en los elementos grises en la columna y, alternativamente, puede generar una función aleatoria presionando el botón "Ejemplo aleatorio".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2" name="Google Shape;50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8100" y="3210560"/>
            <a:ext cx="5562600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2"/>
          <p:cNvSpPr/>
          <p:nvPr/>
        </p:nvSpPr>
        <p:spPr>
          <a:xfrm>
            <a:off x="482600" y="201295"/>
            <a:ext cx="113411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Bloques constructivos combinacionales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09" name="Google Shape;509;p52"/>
          <p:cNvSpPr/>
          <p:nvPr/>
        </p:nvSpPr>
        <p:spPr>
          <a:xfrm>
            <a:off x="3695700" y="2006600"/>
            <a:ext cx="4101465" cy="1939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b="0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Multiplexores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b="0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Decodificadores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3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      Multiplexor (Mux)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16" name="Google Shape;516;p53"/>
          <p:cNvSpPr/>
          <p:nvPr/>
        </p:nvSpPr>
        <p:spPr>
          <a:xfrm>
            <a:off x="2035810" y="1054100"/>
            <a:ext cx="9516110" cy="1261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entre una de N entradas para conectar a la salida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Hay 2</a:t>
            </a:r>
            <a:r>
              <a:rPr b="0" baseline="3000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líneas de entrada y</a:t>
            </a:r>
            <a:r>
              <a:rPr b="0" baseline="3000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líneas de selección cuyas combinaciones de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bits determinan cual entrada se selecciona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53"/>
          <p:cNvSpPr/>
          <p:nvPr/>
        </p:nvSpPr>
        <p:spPr>
          <a:xfrm>
            <a:off x="2035810" y="2721610"/>
            <a:ext cx="1370965" cy="5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8" name="Google Shape;518;p53"/>
          <p:cNvGraphicFramePr/>
          <p:nvPr/>
        </p:nvGraphicFramePr>
        <p:xfrm>
          <a:off x="3873500" y="2315845"/>
          <a:ext cx="3111500" cy="3980815"/>
        </p:xfrm>
        <a:graphic>
          <a:graphicData uri="http://schemas.openxmlformats.org/presentationml/2006/ole">
            <mc:AlternateContent>
              <mc:Choice Requires="v">
                <p:oleObj r:id="rId4" imgH="3980815" imgW="3111500" progId="Microsoft Visio Drawing" spid="_x0000_s1">
                  <p:embed/>
                </p:oleObj>
              </mc:Choice>
              <mc:Fallback>
                <p:oleObj r:id="rId5" imgH="3980815" imgW="3111500" progId="Microsoft Visio Drawing">
                  <p:embed/>
                  <p:pic>
                    <p:nvPicPr>
                      <p:cNvPr id="518" name="Google Shape;518;p5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873500" y="2315845"/>
                        <a:ext cx="3111500" cy="3980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" name="Google Shape;519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4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      Implementar Mux’s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25" name="Google Shape;525;p54"/>
          <p:cNvSpPr/>
          <p:nvPr/>
        </p:nvSpPr>
        <p:spPr>
          <a:xfrm>
            <a:off x="1083310" y="1035685"/>
            <a:ext cx="3810000" cy="780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Puertas Lógicas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SOP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26" name="Google Shape;526;p54"/>
          <p:cNvGraphicFramePr/>
          <p:nvPr/>
        </p:nvGraphicFramePr>
        <p:xfrm>
          <a:off x="1083310" y="1816100"/>
          <a:ext cx="2929890" cy="4810760"/>
        </p:xfrm>
        <a:graphic>
          <a:graphicData uri="http://schemas.openxmlformats.org/presentationml/2006/ole">
            <mc:AlternateContent>
              <mc:Choice Requires="v">
                <p:oleObj r:id="rId4" imgH="4810760" imgW="2929890" progId="Visio 2000 Drawing" spid="_x0000_s1">
                  <p:embed/>
                </p:oleObj>
              </mc:Choice>
              <mc:Fallback>
                <p:oleObj r:id="rId5" imgH="4810760" imgW="2929890" progId="Visio 2000 Drawing">
                  <p:embed/>
                  <p:pic>
                    <p:nvPicPr>
                      <p:cNvPr id="526" name="Google Shape;526;p5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083310" y="1816100"/>
                        <a:ext cx="2929890" cy="4810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" name="Google Shape;527;p54"/>
          <p:cNvSpPr/>
          <p:nvPr/>
        </p:nvSpPr>
        <p:spPr>
          <a:xfrm>
            <a:off x="5219700" y="1035685"/>
            <a:ext cx="3810000" cy="2240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1" i="0" lang="es-E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Triestados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s-E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un Mux de N entradas, usa N triestados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s-E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Encienda exactamente uno para seleccionar la entrada adecuada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28" name="Google Shape;528;p54"/>
          <p:cNvGraphicFramePr/>
          <p:nvPr/>
        </p:nvGraphicFramePr>
        <p:xfrm>
          <a:off x="6248400" y="3299460"/>
          <a:ext cx="2425700" cy="3140710"/>
        </p:xfrm>
        <a:graphic>
          <a:graphicData uri="http://schemas.openxmlformats.org/presentationml/2006/ole">
            <mc:AlternateContent>
              <mc:Choice Requires="v">
                <p:oleObj r:id="rId7" imgH="3140710" imgW="2425700" progId="Visio 2000 Drawing" spid="_x0000_s2">
                  <p:embed/>
                </p:oleObj>
              </mc:Choice>
              <mc:Fallback>
                <p:oleObj r:id="rId8" imgH="3140710" imgW="2425700" progId="Visio 2000 Drawing">
                  <p:embed/>
                  <p:pic>
                    <p:nvPicPr>
                      <p:cNvPr id="528" name="Google Shape;528;p54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248400" y="3299460"/>
                        <a:ext cx="2425700" cy="3140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" name="Google Shape;529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5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      Lógica usando Mux’s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35" name="Google Shape;535;p55"/>
          <p:cNvSpPr/>
          <p:nvPr/>
        </p:nvSpPr>
        <p:spPr>
          <a:xfrm>
            <a:off x="2788920" y="1079500"/>
            <a:ext cx="6677660" cy="5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el Mux como una tabla de búsqueda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36" name="Google Shape;536;p55"/>
          <p:cNvGraphicFramePr/>
          <p:nvPr/>
        </p:nvGraphicFramePr>
        <p:xfrm>
          <a:off x="4666615" y="1742440"/>
          <a:ext cx="2356485" cy="4830445"/>
        </p:xfrm>
        <a:graphic>
          <a:graphicData uri="http://schemas.openxmlformats.org/presentationml/2006/ole">
            <mc:AlternateContent>
              <mc:Choice Requires="v">
                <p:oleObj r:id="rId4" imgH="4830445" imgW="2356485" progId="Visio 2000 Drawing" spid="_x0000_s1">
                  <p:embed/>
                </p:oleObj>
              </mc:Choice>
              <mc:Fallback>
                <p:oleObj r:id="rId5" imgH="4830445" imgW="2356485" progId="Visio 2000 Drawing">
                  <p:embed/>
                  <p:pic>
                    <p:nvPicPr>
                      <p:cNvPr id="536" name="Google Shape;536;p5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666615" y="1742440"/>
                        <a:ext cx="2356485" cy="4830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" name="Google Shape;537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6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      Lógica usando Mux’s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43" name="Google Shape;543;p56"/>
          <p:cNvSpPr/>
          <p:nvPr/>
        </p:nvSpPr>
        <p:spPr>
          <a:xfrm>
            <a:off x="1816100" y="1130300"/>
            <a:ext cx="5375910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Reduciendo el tamaño del Mux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44" name="Google Shape;544;p56"/>
          <p:cNvGraphicFramePr/>
          <p:nvPr/>
        </p:nvGraphicFramePr>
        <p:xfrm>
          <a:off x="1816100" y="2654300"/>
          <a:ext cx="8261350" cy="2476500"/>
        </p:xfrm>
        <a:graphic>
          <a:graphicData uri="http://schemas.openxmlformats.org/presentationml/2006/ole">
            <mc:AlternateContent>
              <mc:Choice Requires="v">
                <p:oleObj r:id="rId4" imgH="2476500" imgW="8261350" progId="Visio 2000 Drawing" spid="_x0000_s1">
                  <p:embed/>
                </p:oleObj>
              </mc:Choice>
              <mc:Fallback>
                <p:oleObj r:id="rId5" imgH="2476500" imgW="8261350" progId="Visio 2000 Drawing">
                  <p:embed/>
                  <p:pic>
                    <p:nvPicPr>
                      <p:cNvPr id="544" name="Google Shape;544;p5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816100" y="2654300"/>
                        <a:ext cx="8261350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5" name="Google Shape;545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7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      Decodificadores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51" name="Google Shape;551;p57"/>
          <p:cNvSpPr/>
          <p:nvPr/>
        </p:nvSpPr>
        <p:spPr>
          <a:xfrm>
            <a:off x="774700" y="1212215"/>
            <a:ext cx="4940300" cy="953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entradas, 2N salidas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Solo una salida ALTA a la vez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2" name="Google Shape;552;p57"/>
          <p:cNvGraphicFramePr/>
          <p:nvPr/>
        </p:nvGraphicFramePr>
        <p:xfrm>
          <a:off x="5588000" y="1212215"/>
          <a:ext cx="4343400" cy="5172075"/>
        </p:xfrm>
        <a:graphic>
          <a:graphicData uri="http://schemas.openxmlformats.org/presentationml/2006/ole">
            <mc:AlternateContent>
              <mc:Choice Requires="v">
                <p:oleObj r:id="rId4" imgH="5172075" imgW="4343400" progId="Visio 2000 Drawing" spid="_x0000_s1">
                  <p:embed/>
                </p:oleObj>
              </mc:Choice>
              <mc:Fallback>
                <p:oleObj r:id="rId5" imgH="5172075" imgW="4343400" progId="Visio 2000 Drawing">
                  <p:embed/>
                  <p:pic>
                    <p:nvPicPr>
                      <p:cNvPr id="552" name="Google Shape;552;p5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588000" y="1212215"/>
                        <a:ext cx="4343400" cy="517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" name="Google Shape;553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8"/>
          <p:cNvSpPr/>
          <p:nvPr/>
        </p:nvSpPr>
        <p:spPr>
          <a:xfrm>
            <a:off x="660400" y="201295"/>
            <a:ext cx="109982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   Implementación de un decodificador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559" name="Google Shape;559;p58"/>
          <p:cNvGraphicFramePr/>
          <p:nvPr/>
        </p:nvGraphicFramePr>
        <p:xfrm>
          <a:off x="3505200" y="1111250"/>
          <a:ext cx="4775200" cy="5131435"/>
        </p:xfrm>
        <a:graphic>
          <a:graphicData uri="http://schemas.openxmlformats.org/presentationml/2006/ole">
            <mc:AlternateContent>
              <mc:Choice Requires="v">
                <p:oleObj r:id="rId4" imgH="5131435" imgW="4775200" progId="Visio 2000 Drawing" spid="_x0000_s1">
                  <p:embed/>
                </p:oleObj>
              </mc:Choice>
              <mc:Fallback>
                <p:oleObj r:id="rId5" imgH="5131435" imgW="4775200" progId="Visio 2000 Drawing">
                  <p:embed/>
                  <p:pic>
                    <p:nvPicPr>
                      <p:cNvPr id="559" name="Google Shape;559;p5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505200" y="1111250"/>
                        <a:ext cx="4775200" cy="5131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0" name="Google Shape;560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9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Lógica usando decodificadores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66" name="Google Shape;566;p59"/>
          <p:cNvSpPr/>
          <p:nvPr/>
        </p:nvSpPr>
        <p:spPr>
          <a:xfrm>
            <a:off x="953135" y="1333500"/>
            <a:ext cx="1635760" cy="369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Mintérmino OR</a:t>
            </a:r>
            <a:endParaRPr/>
          </a:p>
        </p:txBody>
      </p:sp>
      <p:graphicFrame>
        <p:nvGraphicFramePr>
          <p:cNvPr id="567" name="Google Shape;567;p59"/>
          <p:cNvGraphicFramePr/>
          <p:nvPr/>
        </p:nvGraphicFramePr>
        <p:xfrm>
          <a:off x="3683000" y="1981200"/>
          <a:ext cx="4597400" cy="4300855"/>
        </p:xfrm>
        <a:graphic>
          <a:graphicData uri="http://schemas.openxmlformats.org/presentationml/2006/ole">
            <mc:AlternateContent>
              <mc:Choice Requires="v">
                <p:oleObj r:id="rId4" imgH="4300855" imgW="4597400" progId="Visio 2000 Drawing" spid="_x0000_s1">
                  <p:embed/>
                </p:oleObj>
              </mc:Choice>
              <mc:Fallback>
                <p:oleObj r:id="rId5" imgH="4300855" imgW="4597400" progId="Visio 2000 Drawing">
                  <p:embed/>
                  <p:pic>
                    <p:nvPicPr>
                      <p:cNvPr id="567" name="Google Shape;567;p5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683000" y="1981200"/>
                        <a:ext cx="4597400" cy="4300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" name="Google Shape;568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4790" y="199390"/>
            <a:ext cx="6840220" cy="718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1925" y="1382395"/>
            <a:ext cx="9540240" cy="465010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0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      Sincronización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74" name="Google Shape;574;p60"/>
          <p:cNvSpPr/>
          <p:nvPr/>
        </p:nvSpPr>
        <p:spPr>
          <a:xfrm>
            <a:off x="838200" y="1257300"/>
            <a:ext cx="8229600" cy="954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Retardo entre cambio de entrada y cambio de salida¿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Cómo construir circuitos rápidos?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75" name="Google Shape;575;p60"/>
          <p:cNvGraphicFramePr/>
          <p:nvPr/>
        </p:nvGraphicFramePr>
        <p:xfrm>
          <a:off x="3556000" y="2529205"/>
          <a:ext cx="4216400" cy="3897630"/>
        </p:xfrm>
        <a:graphic>
          <a:graphicData uri="http://schemas.openxmlformats.org/presentationml/2006/ole">
            <mc:AlternateContent>
              <mc:Choice Requires="v">
                <p:oleObj r:id="rId4" imgH="3897630" imgW="4216400" progId="Visio 2000 Drawing" spid="_x0000_s1">
                  <p:embed/>
                </p:oleObj>
              </mc:Choice>
              <mc:Fallback>
                <p:oleObj r:id="rId5" imgH="3897630" imgW="4216400" progId="Visio 2000 Drawing">
                  <p:embed/>
                  <p:pic>
                    <p:nvPicPr>
                      <p:cNvPr id="575" name="Google Shape;575;p6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556000" y="2529205"/>
                        <a:ext cx="4216400" cy="3897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" name="Google Shape;576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381000" y="201295"/>
            <a:ext cx="112522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Retraso de propagación y contaminación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82" name="Google Shape;582;p61"/>
          <p:cNvSpPr/>
          <p:nvPr/>
        </p:nvSpPr>
        <p:spPr>
          <a:xfrm>
            <a:off x="381000" y="939800"/>
            <a:ext cx="11074400" cy="1316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Demora de Propagación:</a:t>
            </a:r>
            <a:r>
              <a:rPr b="1" i="0" lang="es-ES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baseline="-25000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</a:t>
            </a:r>
            <a:r>
              <a:rPr b="0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maxima demora desde entrada a salida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Times New Roman"/>
              <a:buChar char="•"/>
            </a:pPr>
            <a:r>
              <a:rPr b="1" i="0" lang="es-ES" sz="28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Demora de Contaminación:</a:t>
            </a:r>
            <a:r>
              <a:rPr b="0" i="0" lang="es-E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baseline="-25000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</a:t>
            </a:r>
            <a:r>
              <a:rPr b="0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min delay from input to output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83" name="Google Shape;583;p61"/>
          <p:cNvGraphicFramePr/>
          <p:nvPr/>
        </p:nvGraphicFramePr>
        <p:xfrm>
          <a:off x="2514600" y="2082800"/>
          <a:ext cx="6184900" cy="4533900"/>
        </p:xfrm>
        <a:graphic>
          <a:graphicData uri="http://schemas.openxmlformats.org/presentationml/2006/ole">
            <mc:AlternateContent>
              <mc:Choice Requires="v">
                <p:oleObj r:id="rId4" imgH="4533900" imgW="6184900" progId="Visio 2000 Drawing" spid="_x0000_s1">
                  <p:embed/>
                </p:oleObj>
              </mc:Choice>
              <mc:Fallback>
                <p:oleObj r:id="rId5" imgH="4533900" imgW="6184900" progId="Visio 2000 Drawing">
                  <p:embed/>
                  <p:pic>
                    <p:nvPicPr>
                      <p:cNvPr id="583" name="Google Shape;583;p6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514600" y="2082800"/>
                        <a:ext cx="6184900" cy="453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" name="Google Shape;584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2"/>
          <p:cNvSpPr/>
          <p:nvPr/>
        </p:nvSpPr>
        <p:spPr>
          <a:xfrm>
            <a:off x="444500" y="201295"/>
            <a:ext cx="106807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Retraso de propagación y contaminación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90" name="Google Shape;590;p62"/>
          <p:cNvSpPr/>
          <p:nvPr/>
        </p:nvSpPr>
        <p:spPr>
          <a:xfrm>
            <a:off x="304800" y="1790700"/>
            <a:ext cx="11607800" cy="3539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retraso es causado por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Capacitancia y resistencia en un circuito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Limitación de la velocidad de la luz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Razones por las que tpd y tcd pueden ser diferentes: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Diferentes retrasos ascendentes y descendentes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Múltiples entradas y salidas, algunas de las cuales son más rápidas que otras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Los circuitos se ralentizan cuando están calientes y se aceleran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cuando están fríos.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3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Rutas críticas (largas) y cortas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97" name="Google Shape;597;p63"/>
          <p:cNvSpPr/>
          <p:nvPr/>
        </p:nvSpPr>
        <p:spPr>
          <a:xfrm>
            <a:off x="685800" y="1219200"/>
            <a:ext cx="94361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i="0" lang="es-ES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Ruta (Path) crítica (Larga): </a:t>
            </a:r>
            <a:r>
              <a:rPr b="0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baseline="-25000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</a:t>
            </a:r>
            <a:r>
              <a:rPr b="0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  <a:r>
              <a:rPr b="0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baseline="-25000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</a:t>
            </a:r>
            <a:r>
              <a:rPr b="0" baseline="-25000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_AND</a:t>
            </a:r>
            <a:r>
              <a:rPr b="0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baseline="-25000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</a:t>
            </a:r>
            <a:r>
              <a:rPr b="0" baseline="-25000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_OR</a:t>
            </a:r>
            <a:endParaRPr b="0" baseline="-2500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None/>
            </a:pPr>
            <a:r>
              <a:rPr b="0" i="0" lang="es-ES" sz="2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0" lang="es-ES" sz="2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Trayecto corto:  </a:t>
            </a:r>
            <a:r>
              <a:rPr b="0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baseline="-25000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</a:t>
            </a:r>
            <a:r>
              <a:rPr b="0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baseline="-25000" i="1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</a:t>
            </a:r>
            <a:r>
              <a:rPr b="0" baseline="-25000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_AND</a:t>
            </a:r>
            <a:endParaRPr b="0" baseline="-2500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98" name="Google Shape;598;p63"/>
          <p:cNvGraphicFramePr/>
          <p:nvPr/>
        </p:nvGraphicFramePr>
        <p:xfrm>
          <a:off x="3695700" y="1219200"/>
          <a:ext cx="5765800" cy="3395345"/>
        </p:xfrm>
        <a:graphic>
          <a:graphicData uri="http://schemas.openxmlformats.org/presentationml/2006/ole">
            <mc:AlternateContent>
              <mc:Choice Requires="v">
                <p:oleObj r:id="rId4" imgH="3395345" imgW="5765800" progId="Visio 2000 Drawing" spid="_x0000_s1">
                  <p:embed/>
                </p:oleObj>
              </mc:Choice>
              <mc:Fallback>
                <p:oleObj r:id="rId5" imgH="3395345" imgW="5765800" progId="Visio 2000 Drawing">
                  <p:embed/>
                  <p:pic>
                    <p:nvPicPr>
                      <p:cNvPr id="598" name="Google Shape;598;p6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695700" y="1219200"/>
                        <a:ext cx="5765800" cy="3395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9" name="Google Shape;599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4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      Fallas (glitches)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05" name="Google Shape;605;p64"/>
          <p:cNvSpPr/>
          <p:nvPr/>
        </p:nvSpPr>
        <p:spPr>
          <a:xfrm>
            <a:off x="1638300" y="2387600"/>
            <a:ext cx="7607300" cy="156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un solo cambio de entrada hace que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 salida cambie varias veces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5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      Ejemplo de una falla (glitch)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12" name="Google Shape;612;p65"/>
          <p:cNvSpPr/>
          <p:nvPr/>
        </p:nvSpPr>
        <p:spPr>
          <a:xfrm>
            <a:off x="1282700" y="1282700"/>
            <a:ext cx="660463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¿Que sucede cuando A=0, C=1, B cae?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3" name="Google Shape;613;p65"/>
          <p:cNvGraphicFramePr/>
          <p:nvPr/>
        </p:nvGraphicFramePr>
        <p:xfrm>
          <a:off x="3441700" y="1867535"/>
          <a:ext cx="4800600" cy="4607560"/>
        </p:xfrm>
        <a:graphic>
          <a:graphicData uri="http://schemas.openxmlformats.org/presentationml/2006/ole">
            <mc:AlternateContent>
              <mc:Choice Requires="v">
                <p:oleObj r:id="rId4" imgH="4607560" imgW="4800600" progId="Visio 2000 Drawing" spid="_x0000_s1">
                  <p:embed/>
                </p:oleObj>
              </mc:Choice>
              <mc:Fallback>
                <p:oleObj r:id="rId5" imgH="4607560" imgW="4800600" progId="Visio 2000 Drawing">
                  <p:embed/>
                  <p:pic>
                    <p:nvPicPr>
                      <p:cNvPr id="613" name="Google Shape;613;p6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441700" y="1867535"/>
                        <a:ext cx="4800600" cy="4607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" name="Google Shape;614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6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Ejemplo de una falla (glitch)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620" name="Google Shape;620;p66"/>
          <p:cNvGraphicFramePr/>
          <p:nvPr/>
        </p:nvGraphicFramePr>
        <p:xfrm>
          <a:off x="1981200" y="1066800"/>
          <a:ext cx="6515100" cy="5375275"/>
        </p:xfrm>
        <a:graphic>
          <a:graphicData uri="http://schemas.openxmlformats.org/presentationml/2006/ole">
            <mc:AlternateContent>
              <mc:Choice Requires="v">
                <p:oleObj r:id="rId4" imgH="5375275" imgW="6515100" progId="Visio 2000 Drawing" spid="_x0000_s1">
                  <p:embed/>
                </p:oleObj>
              </mc:Choice>
              <mc:Fallback>
                <p:oleObj r:id="rId5" imgH="5375275" imgW="6515100" progId="Visio 2000 Drawing">
                  <p:embed/>
                  <p:pic>
                    <p:nvPicPr>
                      <p:cNvPr id="620" name="Google Shape;620;p6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981200" y="1066800"/>
                        <a:ext cx="6515100" cy="537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1" name="Google Shape;621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7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      Arreglando la falla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627" name="Google Shape;627;p67"/>
          <p:cNvGraphicFramePr/>
          <p:nvPr/>
        </p:nvGraphicFramePr>
        <p:xfrm>
          <a:off x="520700" y="939800"/>
          <a:ext cx="3387725" cy="2549525"/>
        </p:xfrm>
        <a:graphic>
          <a:graphicData uri="http://schemas.openxmlformats.org/presentationml/2006/ole">
            <mc:AlternateContent>
              <mc:Choice Requires="v">
                <p:oleObj r:id="rId4" imgH="2549525" imgW="3387725" progId="Visio 2000 Drawing" spid="_x0000_s1">
                  <p:embed/>
                </p:oleObj>
              </mc:Choice>
              <mc:Fallback>
                <p:oleObj r:id="rId5" imgH="2549525" imgW="3387725" progId="Visio 2000 Drawing">
                  <p:embed/>
                  <p:pic>
                    <p:nvPicPr>
                      <p:cNvPr id="627" name="Google Shape;627;p6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20700" y="939800"/>
                        <a:ext cx="3387725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8" name="Google Shape;628;p67"/>
          <p:cNvGraphicFramePr/>
          <p:nvPr/>
        </p:nvGraphicFramePr>
        <p:xfrm>
          <a:off x="3957955" y="3581400"/>
          <a:ext cx="6049645" cy="2684780"/>
        </p:xfrm>
        <a:graphic>
          <a:graphicData uri="http://schemas.openxmlformats.org/presentationml/2006/ole">
            <mc:AlternateContent>
              <mc:Choice Requires="v">
                <p:oleObj r:id="rId7" imgH="2684780" imgW="6049645" progId="Visio 2000 Drawing" spid="_x0000_s2">
                  <p:embed/>
                </p:oleObj>
              </mc:Choice>
              <mc:Fallback>
                <p:oleObj r:id="rId8" imgH="2684780" imgW="6049645" progId="Visio 2000 Drawing">
                  <p:embed/>
                  <p:pic>
                    <p:nvPicPr>
                      <p:cNvPr id="628" name="Google Shape;628;p67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957955" y="3581400"/>
                        <a:ext cx="6049645" cy="2684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9" name="Google Shape;629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8"/>
          <p:cNvSpPr/>
          <p:nvPr/>
        </p:nvSpPr>
        <p:spPr>
          <a:xfrm>
            <a:off x="1816100" y="201295"/>
            <a:ext cx="8623300" cy="738505"/>
          </a:xfrm>
          <a:prstGeom prst="rect">
            <a:avLst/>
          </a:prstGeom>
          <a:solidFill>
            <a:schemeClr val="accent1">
              <a:alpha val="9764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ndara"/>
              <a:buNone/>
            </a:pPr>
            <a:r>
              <a:rPr b="0" i="0" lang="es-ES" sz="4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¿Por qué entender los fallos?</a:t>
            </a:r>
            <a:endParaRPr b="0" i="0" sz="4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35" name="Google Shape;635;p68"/>
          <p:cNvSpPr/>
          <p:nvPr/>
        </p:nvSpPr>
        <p:spPr>
          <a:xfrm>
            <a:off x="127000" y="2324100"/>
            <a:ext cx="11795125" cy="2246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fallos no causan problemas debido a las convenciones de diseño síncrono.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importante reconocer un fallo: en simulaciones o en osciloscopio.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se pueden deshacer de todos los problemas técnicos: las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transiciones simultáneas en múltiples entradas también pueden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causar problemas técnicos.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9"/>
          <p:cNvSpPr/>
          <p:nvPr/>
        </p:nvSpPr>
        <p:spPr>
          <a:xfrm>
            <a:off x="2933700" y="2781300"/>
            <a:ext cx="4360545" cy="110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0" i="0" lang="es-E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 AOC_02.pptx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0010" y="196850"/>
            <a:ext cx="710438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4570" y="4208145"/>
            <a:ext cx="2729230" cy="1795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4585" y="1233170"/>
            <a:ext cx="9211945" cy="477012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9360" y="157480"/>
            <a:ext cx="4881880" cy="62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2925" y="1233170"/>
            <a:ext cx="8566150" cy="4391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67685" y="3047365"/>
            <a:ext cx="5751830" cy="30283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5205" y="171450"/>
            <a:ext cx="593979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7475" y="1337945"/>
            <a:ext cx="9538335" cy="4656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30705" y="1739900"/>
            <a:ext cx="1430655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 / 69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2023-02-20T20:31:06Z</dcterms:created>
  <dc:creator>jose estay</dc:creator>
</cp:coreProperties>
</file>