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332" r:id="rId8"/>
    <p:sldId id="347" r:id="rId9"/>
    <p:sldId id="348" r:id="rId10"/>
    <p:sldId id="333" r:id="rId11"/>
    <p:sldId id="334" r:id="rId12"/>
    <p:sldId id="335" r:id="rId13"/>
    <p:sldId id="336" r:id="rId14"/>
    <p:sldId id="337" r:id="rId15"/>
    <p:sldId id="349" r:id="rId16"/>
    <p:sldId id="338" r:id="rId17"/>
    <p:sldId id="350" r:id="rId18"/>
    <p:sldId id="339" r:id="rId19"/>
    <p:sldId id="351" r:id="rId20"/>
    <p:sldId id="352" r:id="rId21"/>
    <p:sldId id="353" r:id="rId22"/>
    <p:sldId id="340" r:id="rId23"/>
    <p:sldId id="341" r:id="rId24"/>
    <p:sldId id="342" r:id="rId25"/>
    <p:sldId id="354" r:id="rId26"/>
    <p:sldId id="355" r:id="rId27"/>
    <p:sldId id="356" r:id="rId28"/>
    <p:sldId id="357" r:id="rId29"/>
    <p:sldId id="381" r:id="rId30"/>
    <p:sldId id="343" r:id="rId31"/>
    <p:sldId id="344" r:id="rId32"/>
    <p:sldId id="345" r:id="rId33"/>
    <p:sldId id="346" r:id="rId34"/>
    <p:sldId id="358" r:id="rId35"/>
    <p:sldId id="359" r:id="rId36"/>
    <p:sldId id="361" r:id="rId37"/>
    <p:sldId id="362" r:id="rId38"/>
    <p:sldId id="360" r:id="rId39"/>
    <p:sldId id="363" r:id="rId40"/>
    <p:sldId id="364" r:id="rId41"/>
    <p:sldId id="365" r:id="rId42"/>
    <p:sldId id="366" r:id="rId43"/>
    <p:sldId id="368" r:id="rId44"/>
    <p:sldId id="369" r:id="rId45"/>
    <p:sldId id="370" r:id="rId46"/>
    <p:sldId id="367" r:id="rId47"/>
    <p:sldId id="296" r:id="rId48"/>
    <p:sldId id="372" r:id="rId49"/>
    <p:sldId id="373" r:id="rId50"/>
    <p:sldId id="374" r:id="rId51"/>
    <p:sldId id="375" r:id="rId52"/>
    <p:sldId id="376" r:id="rId53"/>
    <p:sldId id="377" r:id="rId54"/>
    <p:sldId id="378" r:id="rId55"/>
    <p:sldId id="380" r:id="rId56"/>
    <p:sldId id="371" r:id="rId57"/>
  </p:sldIdLst>
  <p:sldSz cx="12192000" cy="6858000"/>
  <p:notesSz cx="7104380" cy="10234930"/>
  <p:defaultTextStyle>
    <a:lvl1pPr marL="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94144316" val="1066" revOS="4"/>
      <pr:smFileRevision xmlns:pr="smNativeData" xmlns="smNativeData" dt="1694144316" val="101"/>
      <pr:guideOptions xmlns:pr="smNativeData" xmlns="smNativeData" dt="1694144316"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58" d="100"/>
          <a:sy n="58" d="100"/>
        </p:scale>
        <p:origin x="2454" y="234"/>
      </p:cViewPr>
    </p:cSldViewPr>
  </p:slideViewPr>
  <p:outlineViewPr>
    <p:cViewPr>
      <p:scale>
        <a:sx n="33" d="100"/>
        <a:sy n="33" d="100"/>
      </p:scale>
      <p:origin x="0" y="0"/>
    </p:cViewPr>
  </p:outlineViewPr>
  <p:sorterViewPr>
    <p:cViewPr>
      <p:scale>
        <a:sx n="6" d="100"/>
        <a:sy n="6" d="100"/>
      </p:scale>
      <p:origin x="0" y="0"/>
    </p:cViewPr>
  </p:sorterViewPr>
  <p:notesViewPr>
    <p:cSldViewPr snapToGrid="0">
      <p:cViewPr>
        <p:scale>
          <a:sx n="58" d="100"/>
          <a:sy n="58" d="100"/>
        </p:scale>
        <p:origin x="2454" y="23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drawings/_rels/vmlDrawing1.vml.rels><?xml version="1.0" encoding="UTF-8" standalone="yes" ?>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DwEgAAKQMAABAAAAAmAAAACAAAAD+PAAAAAAAA"/>
              </a:ext>
            </a:extLst>
          </p:cNvSpPr>
          <p:nvPr>
            <p:ph type="hdr" sz="quarter"/>
          </p:nvPr>
        </p:nvSpPr>
        <p:spPr>
          <a:xfrm>
            <a:off x="0" y="0"/>
            <a:ext cx="3078480" cy="513715"/>
          </a:xfrm>
          <a:prstGeom prst="rect">
            <a:avLst/>
          </a:prstGeom>
        </p:spPr>
        <p:txBody>
          <a:bodyPr vert="horz" wrap="square" lIns="99060" tIns="49530" rIns="99060" bIns="49530" numCol="1" spcCol="215900" anchor="t">
            <a:prstTxWarp prst="textNoShape">
              <a:avLst/>
            </a:prstTxWarp>
          </a:bodyPr>
          <a:lstStyle>
            <a:lvl1pPr algn="l">
              <a:defRPr lang="es-es" sz="13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p>
        </p:txBody>
      </p:sp>
      <p:sp>
        <p:nvSpPr>
          <p:cNvPr id="3" name="Marcador de fecha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RgAAAAAAACxKwAAKQMAABAAAAAmAAAACAAAAD+PAAAAAAAA"/>
              </a:ext>
            </a:extLst>
          </p:cNvSpPr>
          <p:nvPr>
            <p:ph type="dt" idx="1"/>
          </p:nvPr>
        </p:nvSpPr>
        <p:spPr>
          <a:xfrm>
            <a:off x="4023995" y="0"/>
            <a:ext cx="3078480" cy="513715"/>
          </a:xfrm>
          <a:prstGeom prst="rect">
            <a:avLst/>
          </a:prstGeom>
        </p:spPr>
        <p:txBody>
          <a:bodyPr vert="horz" wrap="square" lIns="99060" tIns="49530" rIns="99060" bIns="49530" numCol="1" spcCol="215900" anchor="t">
            <a:prstTxWarp prst="textNoShape">
              <a:avLst/>
            </a:prstTxWarp>
          </a:bodyPr>
          <a:lstStyle>
            <a:lvl1pPr algn="r">
              <a:defRPr lang="es-es" sz="13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95191D0-9ED4-0467-9AE9-6832DFA76C3D}" type="datetime1">
              <a:t>24/04/2023</a:t>
            </a:fld>
          </a:p>
        </p:txBody>
      </p:sp>
      <p:sp>
        <p:nvSpPr>
          <p:cNvPr id="4" name="Marcador de imagen de diapositiva 3"/>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L8PAAD/HwAA"/>
              </a:ext>
            </a:extLst>
          </p:cNvSpPr>
          <p:nvPr>
            <p:ph type="sldImg" idx="2"/>
          </p:nvPr>
        </p:nvSpPr>
        <p:spPr>
          <a:xfrm>
            <a:off x="482600" y="1279525"/>
            <a:ext cx="6140450" cy="3454400"/>
          </a:xfrm>
          <a:prstGeom prst="rect">
            <a:avLst/>
          </a:prstGeom>
          <a:noFill/>
          <a:ln w="12700" cap="flat" cmpd="sng" algn="ctr">
            <a:solidFill>
              <a:srgbClr val="000000"/>
            </a:solidFill>
            <a:prstDash val="solid"/>
            <a:headEnd type="none"/>
            <a:tailEnd type="none"/>
          </a:ln>
        </p:spPr>
        <p:txBody>
          <a:bodyPr vert="horz" wrap="square" lIns="99060" tIns="49530" rIns="99060" bIns="49530" numCol="1" spcCol="215900" anchor="ctr">
            <a:prstTxWarp prst="textNoShape">
              <a:avLst/>
            </a:prstTxWarp>
          </a:bodyPr>
          <a:lstStyle/>
          <a:p>
            <a:pPr>
              <a:defRPr lang="es-es"/>
            </a:pPr>
          </a:p>
        </p:txBody>
      </p:sp>
      <p:sp>
        <p:nvSpPr>
          <p:cNvPr id="5" name="Marcador de notas 4"/>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wQAAE0eAABVJwAAFzcAABAAAAAmAAAACAAAAD8PAAD/HwAA"/>
              </a:ext>
            </a:extLst>
          </p:cNvSpPr>
          <p:nvPr>
            <p:ph type="body" idx="3"/>
          </p:nvPr>
        </p:nvSpPr>
        <p:spPr>
          <a:xfrm>
            <a:off x="710565" y="4925695"/>
            <a:ext cx="5683250" cy="4029710"/>
          </a:xfrm>
          <a:prstGeom prst="rect">
            <a:avLst/>
          </a:prstGeom>
          <a:noFill/>
          <a:ln>
            <a:noFill/>
          </a:ln>
        </p:spPr>
        <p:txBody>
          <a:bodyPr vert="horz" wrap="square" lIns="99060" tIns="49530" rIns="99060" bIns="49530" numCol="1" spcCol="215900" anchor="t">
            <a:prstTxWarp prst="textNoShape">
              <a:avLst/>
            </a:prstTxWarp>
          </a:bodyPr>
          <a:lstStyle/>
          <a:p>
            <a:pPr>
              <a:defRPr lang="es-es"/>
            </a:pPr>
            <a:r>
              <a:t>Haga clic para modificar el estilo de texto del patrón</a:t>
            </a:r>
          </a:p>
          <a:p>
            <a:pPr lvl="1">
              <a:defRPr lang="es-es"/>
            </a:pPr>
            <a:r>
              <a:t>Segundo nivel</a:t>
            </a:r>
          </a:p>
          <a:p>
            <a:pPr lvl="2">
              <a:defRPr lang="es-es"/>
            </a:pPr>
            <a:r>
              <a:t>Tercer nivel</a:t>
            </a:r>
          </a:p>
          <a:p>
            <a:pPr lvl="3">
              <a:defRPr lang="es-es"/>
            </a:pPr>
            <a:r>
              <a:t>Cuarto nivel</a:t>
            </a:r>
          </a:p>
          <a:p>
            <a:pPr lvl="4">
              <a:defRPr lang="es-es"/>
            </a:pPr>
            <a:r>
              <a:t>Quinto nivel</a:t>
            </a:r>
          </a:p>
        </p:txBody>
      </p:sp>
      <p:sp>
        <p:nvSpPr>
          <p:cNvPr id="6" name="Marcador de pie de página 5"/>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M07AADwEgAA9j4AABAAAAAmAAAACAAAAL+PAAD/HwAA"/>
              </a:ext>
            </a:extLst>
          </p:cNvSpPr>
          <p:nvPr>
            <p:ph type="ftr" sz="quarter" idx="4"/>
          </p:nvPr>
        </p:nvSpPr>
        <p:spPr>
          <a:xfrm>
            <a:off x="0" y="9721215"/>
            <a:ext cx="3078480" cy="513715"/>
          </a:xfrm>
          <a:prstGeom prst="rect">
            <a:avLst/>
          </a:prstGeom>
          <a:noFill/>
          <a:ln>
            <a:noFill/>
          </a:ln>
        </p:spPr>
        <p:txBody>
          <a:bodyPr vert="horz" wrap="square" lIns="99060" tIns="49530" rIns="99060" bIns="49530" numCol="1" spcCol="215900" anchor="b">
            <a:prstTxWarp prst="textNoShape">
              <a:avLst/>
            </a:prstTxWarp>
          </a:bodyPr>
          <a:lstStyle>
            <a:lvl1pPr algn="l">
              <a:defRPr lang="es-es" sz="13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p>
        </p:txBody>
      </p:sp>
      <p:sp>
        <p:nvSpPr>
          <p:cNvPr id="7" name="Marcador de número de diapositiva 6"/>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RgAAM07AACxKwAA9j4AABAAAAAmAAAACAAAAL+PAAD/HwAA"/>
              </a:ext>
            </a:extLst>
          </p:cNvSpPr>
          <p:nvPr>
            <p:ph type="sldNum" sz="quarter" idx="5"/>
          </p:nvPr>
        </p:nvSpPr>
        <p:spPr>
          <a:xfrm>
            <a:off x="4023995" y="9721215"/>
            <a:ext cx="3078480" cy="513715"/>
          </a:xfrm>
          <a:prstGeom prst="rect">
            <a:avLst/>
          </a:prstGeom>
          <a:noFill/>
          <a:ln>
            <a:noFill/>
          </a:ln>
        </p:spPr>
        <p:txBody>
          <a:bodyPr vert="horz" wrap="square" lIns="99060" tIns="49530" rIns="99060" bIns="49530" numCol="1" spcCol="215900" anchor="b">
            <a:prstTxWarp prst="textNoShape">
              <a:avLst/>
            </a:prstTxWarp>
          </a:bodyPr>
          <a:lstStyle>
            <a:lvl1pPr algn="r">
              <a:defRPr lang="es-es" sz="13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951B903-4DD4-044F-9AE9-BB1AF7A76CEE}" type="slidenum">
              <a:t>‹Nº›</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805F-11D4-0476-9AE9-E723CEA76CB2}" type="slidenum">
              <a:t>1</a:t>
            </a:fld>
          </a:p>
        </p:txBody>
      </p:sp>
    </p:spTree>
  </p:cSld>
  <p:clrMapOvr>
    <a:masterClrMapping/>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A5AF-E1D4-0453-9AE9-1706EBA76C42}" type="slidenum">
              <a:rPr lang="es-es" cap="none">
                <a:solidFill>
                  <a:srgbClr val="000000"/>
                </a:solidFill>
              </a:rPr>
              <a:t>17</a:t>
            </a:fld>
            <a:endParaRPr lang="es-es" cap="none">
              <a:solidFill>
                <a:srgbClr val="000000"/>
              </a:solidFill>
            </a:endParaRPr>
          </a:p>
        </p:txBody>
      </p:sp>
    </p:spTree>
  </p:cSld>
  <p:clrMapOvr>
    <a:masterClrMapping/>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E01B-55D4-0416-9AE9-A343AEA76CF6}" type="slidenum">
              <a:rPr lang="es-es" cap="none">
                <a:solidFill>
                  <a:srgbClr val="000000"/>
                </a:solidFill>
              </a:rPr>
              <a:t>18</a:t>
            </a:fld>
            <a:endParaRPr lang="es-es" cap="none">
              <a:solidFill>
                <a:srgbClr val="000000"/>
              </a:solidFill>
            </a:endParaRPr>
          </a:p>
        </p:txBody>
      </p:sp>
    </p:spTree>
  </p:cSld>
  <p:clrMapOvr>
    <a:masterClrMapping/>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9B0E-40D4-046D-9AE9-B638D5A76CE3}" type="slidenum">
              <a:rPr lang="es-es" cap="none">
                <a:solidFill>
                  <a:srgbClr val="000000"/>
                </a:solidFill>
              </a:rPr>
              <a:t>19</a:t>
            </a:fld>
            <a:endParaRPr lang="es-es" cap="none">
              <a:solidFill>
                <a:srgbClr val="000000"/>
              </a:solidFill>
            </a:endParaRPr>
          </a:p>
        </p:txBody>
      </p:sp>
    </p:spTree>
  </p:cSld>
  <p:clrMapOvr>
    <a:masterClrMapping/>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ABC0-8ED4-045D-9AE9-7808E5A76C2D}" type="slidenum">
              <a:rPr lang="es-es" cap="none">
                <a:solidFill>
                  <a:srgbClr val="000000"/>
                </a:solidFill>
              </a:rPr>
              <a:t>24</a:t>
            </a:fld>
            <a:endParaRPr lang="es-es" cap="none">
              <a:solidFill>
                <a:srgbClr val="000000"/>
              </a:solidFill>
            </a:endParaRPr>
          </a:p>
        </p:txBody>
      </p:sp>
    </p:spTree>
  </p:cSld>
  <p:clrMapOvr>
    <a:masterClrMapping/>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9379-37D4-0465-9AE9-C130DDA76C94}" type="slidenum">
              <a:rPr lang="es-es" cap="none">
                <a:solidFill>
                  <a:srgbClr val="000000"/>
                </a:solidFill>
              </a:rPr>
              <a:t>25</a:t>
            </a:fld>
            <a:endParaRPr lang="es-es" cap="none">
              <a:solidFill>
                <a:srgbClr val="000000"/>
              </a:solidFill>
            </a:endParaRPr>
          </a:p>
        </p:txBody>
      </p:sp>
    </p:spTree>
  </p:cSld>
  <p:clrMapOvr>
    <a:masterClrMapping/>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AF8B-C5D4-0459-9AE9-330CE1A76C66}" type="slidenum">
              <a:rPr lang="es-es" cap="none">
                <a:solidFill>
                  <a:srgbClr val="000000"/>
                </a:solidFill>
              </a:rPr>
              <a:t>26</a:t>
            </a:fld>
            <a:endParaRPr lang="es-es" cap="none">
              <a:solidFill>
                <a:srgbClr val="000000"/>
              </a:solidFill>
            </a:endParaRPr>
          </a:p>
        </p:txBody>
      </p:sp>
    </p:spTree>
  </p:cSld>
  <p:clrMapOvr>
    <a:masterClrMapping/>
  </p:clrMapOvr>
</p:notes>
</file>

<file path=ppt/notesSlides/notesSlide1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E110-5ED4-0417-9AE9-A842AFA76CFD}" type="slidenum">
              <a:rPr lang="es-es" cap="none">
                <a:solidFill>
                  <a:srgbClr val="000000"/>
                </a:solidFill>
              </a:rPr>
              <a:t>27</a:t>
            </a:fld>
            <a:endParaRPr lang="es-es" cap="none">
              <a:solidFill>
                <a:srgbClr val="000000"/>
              </a:solidFill>
            </a:endParaRPr>
          </a:p>
        </p:txBody>
      </p:sp>
    </p:spTree>
  </p:cSld>
  <p:clrMapOvr>
    <a:masterClrMapping/>
  </p:clrMapOvr>
</p:notes>
</file>

<file path=ppt/notesSlides/notesSlide1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DF85-CBD4-0429-9AE9-3D7C91A76C68}" type="slidenum">
              <a:rPr lang="es-es" cap="none">
                <a:solidFill>
                  <a:srgbClr val="000000"/>
                </a:solidFill>
              </a:rPr>
              <a:t>28</a:t>
            </a:fld>
            <a:endParaRPr lang="es-es" cap="none">
              <a:solidFill>
                <a:srgbClr val="000000"/>
              </a:solidFill>
            </a:endParaRPr>
          </a:p>
        </p:txBody>
      </p:sp>
    </p:spTree>
  </p:cSld>
  <p:clrMapOvr>
    <a:masterClrMapping/>
  </p:clrMapOvr>
</p:notes>
</file>

<file path=ppt/notesSlides/notesSlide1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FBD0-9ED4-040D-9AE9-6858B5A76C3D}" type="slidenum">
              <a:rPr lang="es-es" cap="none">
                <a:solidFill>
                  <a:srgbClr val="000000"/>
                </a:solidFill>
              </a:rPr>
              <a:t>29</a:t>
            </a:fld>
            <a:endParaRPr lang="es-es" cap="none">
              <a:solidFill>
                <a:srgbClr val="000000"/>
              </a:solidFill>
            </a:endParaRPr>
          </a:p>
        </p:txBody>
      </p:sp>
    </p:spTree>
  </p:cSld>
  <p:clrMapOvr>
    <a:masterClrMapping/>
  </p:clrMapOvr>
</p:notes>
</file>

<file path=ppt/notesSlides/notesSlide1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ED21-6FD4-041B-9AE9-994EA3A76CCC}" type="slidenum">
              <a:rPr lang="es-es" cap="none">
                <a:solidFill>
                  <a:srgbClr val="000000"/>
                </a:solidFill>
              </a:rPr>
              <a:t>30</a:t>
            </a:fld>
            <a:endParaRPr lang="es-es" cap="none">
              <a:solidFill>
                <a:srgbClr val="000000"/>
              </a:solidFill>
            </a:endParaRPr>
          </a:p>
        </p:txBody>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EA25-6BD4-041C-9AE9-9D49A4A76CC8}" type="slidenum">
              <a:rPr lang="es-es" cap="none">
                <a:solidFill>
                  <a:srgbClr val="000000"/>
                </a:solidFill>
              </a:rPr>
              <a:t>2</a:t>
            </a:fld>
            <a:endParaRPr lang="es-es" cap="none">
              <a:solidFill>
                <a:srgbClr val="000000"/>
              </a:solidFill>
            </a:endParaRPr>
          </a:p>
        </p:txBody>
      </p:sp>
    </p:spTree>
  </p:cSld>
  <p:clrMapOvr>
    <a:masterClrMapping/>
  </p:clrMapOvr>
</p:notes>
</file>

<file path=ppt/notesSlides/notesSlide2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BE06-48D4-0448-9AE9-BE1DF0A76CEB}" type="slidenum">
              <a:rPr lang="es-es" cap="none">
                <a:solidFill>
                  <a:srgbClr val="000000"/>
                </a:solidFill>
              </a:rPr>
              <a:t>31</a:t>
            </a:fld>
            <a:endParaRPr lang="es-es" cap="none">
              <a:solidFill>
                <a:srgbClr val="000000"/>
              </a:solidFill>
            </a:endParaRPr>
          </a:p>
        </p:txBody>
      </p:sp>
    </p:spTree>
  </p:cSld>
  <p:clrMapOvr>
    <a:masterClrMapping/>
  </p:clrMapOvr>
</p:notes>
</file>

<file path=ppt/notesSlides/notesSlide2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B63B-75D4-0440-9AE9-8315F8A76CD6}" type="slidenum">
              <a:rPr lang="es-es" cap="none">
                <a:solidFill>
                  <a:srgbClr val="000000"/>
                </a:solidFill>
              </a:rPr>
              <a:t>32</a:t>
            </a:fld>
            <a:endParaRPr lang="es-es" cap="none">
              <a:solidFill>
                <a:srgbClr val="000000"/>
              </a:solidFill>
            </a:endParaRPr>
          </a:p>
        </p:txBody>
      </p:sp>
    </p:spTree>
  </p:cSld>
  <p:clrMapOvr>
    <a:masterClrMapping/>
  </p:clrMapOvr>
</p:notes>
</file>

<file path=ppt/notesSlides/notesSlide2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A01B-55D4-0456-9AE9-A303EEA76CF6}" type="slidenum">
              <a:rPr lang="es-es" cap="none">
                <a:solidFill>
                  <a:srgbClr val="000000"/>
                </a:solidFill>
              </a:rPr>
              <a:t>33</a:t>
            </a:fld>
            <a:endParaRPr lang="es-es" cap="none">
              <a:solidFill>
                <a:srgbClr val="000000"/>
              </a:solidFill>
            </a:endParaRPr>
          </a:p>
        </p:txBody>
      </p:sp>
    </p:spTree>
  </p:cSld>
  <p:clrMapOvr>
    <a:masterClrMapping/>
  </p:clrMapOvr>
</p:notes>
</file>

<file path=ppt/notesSlides/notesSlide2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96EF-A1D4-0460-9AE9-5735D8A76C02}" type="slidenum">
              <a:rPr lang="es-es" cap="none">
                <a:solidFill>
                  <a:srgbClr val="000000"/>
                </a:solidFill>
              </a:rPr>
              <a:t>34</a:t>
            </a:fld>
            <a:endParaRPr lang="es-es" cap="none">
              <a:solidFill>
                <a:srgbClr val="000000"/>
              </a:solidFill>
            </a:endParaRPr>
          </a:p>
        </p:txBody>
      </p:sp>
    </p:spTree>
  </p:cSld>
  <p:clrMapOvr>
    <a:masterClrMapping/>
  </p:clrMapOvr>
</p:notes>
</file>

<file path=ppt/notesSlides/notesSlide2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L///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D4C7-89D4-0422-9AE9-7F779AA76C2A}" type="slidenum">
              <a:rPr lang="es-es" cap="none">
                <a:solidFill>
                  <a:srgbClr val="000000"/>
                </a:solidFill>
              </a:rPr>
              <a:t>35</a:t>
            </a:fld>
            <a:endParaRPr lang="es-es" cap="none">
              <a:solidFill>
                <a:srgbClr val="000000"/>
              </a:solidFill>
            </a:endParaRPr>
          </a:p>
        </p:txBody>
      </p:sp>
    </p:spTree>
  </p:cSld>
  <p:clrMapOvr>
    <a:masterClrMapping/>
  </p:clrMapOvr>
</p:notes>
</file>

<file path=ppt/notesSlides/notesSlide2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B235-7BD4-0444-9AE9-8D11FCA76CD8}" type="slidenum">
              <a:rPr lang="es-es" cap="none">
                <a:solidFill>
                  <a:srgbClr val="000000"/>
                </a:solidFill>
              </a:rPr>
              <a:t>36</a:t>
            </a:fld>
            <a:endParaRPr lang="es-es" cap="none">
              <a:solidFill>
                <a:srgbClr val="000000"/>
              </a:solidFill>
            </a:endParaRPr>
          </a:p>
        </p:txBody>
      </p:sp>
    </p:spTree>
  </p:cSld>
  <p:clrMapOvr>
    <a:masterClrMapping/>
  </p:clrMapOvr>
</p:notes>
</file>

<file path=ppt/notesSlides/notesSlide2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F7FA-B4D4-0401-9AE9-4254B9A76C17}" type="slidenum">
              <a:rPr lang="es-es" cap="none">
                <a:solidFill>
                  <a:srgbClr val="000000"/>
                </a:solidFill>
              </a:rPr>
              <a:t>37</a:t>
            </a:fld>
            <a:endParaRPr lang="es-es" cap="none">
              <a:solidFill>
                <a:srgbClr val="000000"/>
              </a:solidFill>
            </a:endParaRPr>
          </a:p>
        </p:txBody>
      </p:sp>
    </p:spTree>
  </p:cSld>
  <p:clrMapOvr>
    <a:masterClrMapping/>
  </p:clrMapOvr>
</p:notes>
</file>

<file path=ppt/notesSlides/notesSlide2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C52E-60D4-0433-9AE9-96668BA76CC3}" type="slidenum">
              <a:rPr lang="es-es" cap="none">
                <a:solidFill>
                  <a:srgbClr val="000000"/>
                </a:solidFill>
              </a:rPr>
              <a:t>38</a:t>
            </a:fld>
            <a:endParaRPr lang="es-es" cap="none">
              <a:solidFill>
                <a:srgbClr val="000000"/>
              </a:solidFill>
            </a:endParaRPr>
          </a:p>
        </p:txBody>
      </p:sp>
    </p:spTree>
  </p:cSld>
  <p:clrMapOvr>
    <a:masterClrMapping/>
  </p:clrMapOvr>
</p:notes>
</file>

<file path=ppt/notesSlides/notesSlide2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9B3D-73D4-046D-9AE9-8538D5A76CD0}" type="slidenum">
              <a:rPr lang="es-es" cap="none">
                <a:solidFill>
                  <a:srgbClr val="000000"/>
                </a:solidFill>
              </a:rPr>
              <a:t>39</a:t>
            </a:fld>
            <a:endParaRPr lang="es-es" cap="none">
              <a:solidFill>
                <a:srgbClr val="000000"/>
              </a:solidFill>
            </a:endParaRPr>
          </a:p>
        </p:txBody>
      </p:sp>
    </p:spTree>
  </p:cSld>
  <p:clrMapOvr>
    <a:masterClrMapping/>
  </p:clrMapOvr>
</p:notes>
</file>

<file path=ppt/notesSlides/notesSlide2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D3C0-8ED4-0425-9AE9-78709DA76C2D}" type="slidenum">
              <a:rPr lang="es-es" cap="none">
                <a:solidFill>
                  <a:srgbClr val="000000"/>
                </a:solidFill>
              </a:rPr>
              <a:t>40</a:t>
            </a:fld>
            <a:endParaRPr lang="es-es" cap="none">
              <a:solidFill>
                <a:srgbClr val="000000"/>
              </a:solidFill>
            </a:endParaRPr>
          </a:p>
        </p:txBody>
      </p:sp>
    </p:spTree>
  </p:cSld>
  <p:clrMapOvr>
    <a:masterClrMapping/>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B1F5-BBD4-0447-9AE9-4D12FFA76C18}" type="slidenum">
              <a:rPr lang="es-es" cap="none">
                <a:solidFill>
                  <a:srgbClr val="000000"/>
                </a:solidFill>
              </a:rPr>
              <a:t>5</a:t>
            </a:fld>
            <a:endParaRPr lang="es-es" cap="none">
              <a:solidFill>
                <a:srgbClr val="000000"/>
              </a:solidFill>
            </a:endParaRPr>
          </a:p>
        </p:txBody>
      </p:sp>
    </p:spTree>
  </p:cSld>
  <p:clrMapOvr>
    <a:masterClrMapping/>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DD4B-05D4-042B-9AE9-F37E93A76CA6}" type="slidenum">
              <a:rPr lang="es-es" cap="none">
                <a:solidFill>
                  <a:srgbClr val="000000"/>
                </a:solidFill>
              </a:rPr>
              <a:t>6</a:t>
            </a:fld>
            <a:endParaRPr lang="es-es" cap="none">
              <a:solidFill>
                <a:srgbClr val="000000"/>
              </a:solidFill>
            </a:endParaRPr>
          </a:p>
        </p:txBody>
      </p:sp>
    </p:spTree>
  </p:cSld>
  <p:clrMapOvr>
    <a:masterClrMapping/>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F9A7-E9D4-040F-9AE9-1F5AB7A76C4A}" type="slidenum">
              <a:rPr lang="es-es" cap="none">
                <a:solidFill>
                  <a:srgbClr val="000000"/>
                </a:solidFill>
              </a:rPr>
              <a:t>7</a:t>
            </a:fld>
            <a:endParaRPr lang="es-es" cap="none">
              <a:solidFill>
                <a:srgbClr val="000000"/>
              </a:solidFill>
            </a:endParaRPr>
          </a:p>
        </p:txBody>
      </p:sp>
    </p:spTree>
  </p:cSld>
  <p:clrMapOvr>
    <a:masterClrMapping/>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F667-29D4-0400-9AE9-DF55B8A76C8A}" type="slidenum">
              <a:rPr lang="es-es" cap="none">
                <a:solidFill>
                  <a:srgbClr val="000000"/>
                </a:solidFill>
              </a:rPr>
              <a:t>8</a:t>
            </a:fld>
            <a:endParaRPr lang="es-es" cap="none">
              <a:solidFill>
                <a:srgbClr val="000000"/>
              </a:solidFill>
            </a:endParaRPr>
          </a:p>
        </p:txBody>
      </p:sp>
    </p:spTree>
  </p:cSld>
  <p:clrMapOvr>
    <a:masterClrMapping/>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gnoB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Mppn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h6O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A11C-52D4-0457-9AE9-A402EFA76CF1}" type="slidenum">
              <a:rPr lang="es-es" cap="none">
                <a:solidFill>
                  <a:srgbClr val="000000"/>
                </a:solidFill>
              </a:rPr>
              <a:t>9</a:t>
            </a:fld>
            <a:endParaRPr lang="es-es" cap="none">
              <a:solidFill>
                <a:srgbClr val="000000"/>
              </a:solidFill>
            </a:endParaRPr>
          </a:p>
        </p:txBody>
      </p:sp>
    </p:spTree>
  </p:cSld>
  <p:clrMapOvr>
    <a:masterClrMapping/>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6Yuc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4+P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jHyM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FB4E-00D4-040D-9AE9-F658B5A76CA3}" type="slidenum">
              <a:rPr lang="es-es" cap="none">
                <a:solidFill>
                  <a:srgbClr val="000000"/>
                </a:solidFill>
              </a:rPr>
              <a:t>11</a:t>
            </a:fld>
            <a:endParaRPr lang="es-es" cap="none">
              <a:solidFill>
                <a:srgbClr val="000000"/>
              </a:solidFill>
            </a:endParaRPr>
          </a:p>
        </p:txBody>
      </p:sp>
    </p:spTree>
  </p:cSld>
  <p:clrMapOvr>
    <a:masterClrMapping/>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Marcador de imagen de diapositiva 1"/>
          <p:cNvSpPr>
            <a:spLocks noGrp="1" noChangeArrowheads="1"/>
            <a:extLst>
              <a:ext uri="smNativeData">
                <pr:smNativeData xmlns:pr="smNativeData" xmlns="smNativeData" val="SMDATA_15_PJf6ZBMAAAAlAAAAZAAAAC0AAAAAnAAAAE4AAACcAAAATg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Hz+v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IAAN8HAAC+KAAAHx0AABAAAAAmAAAACAAAAAEAAAAAAAAA"/>
              </a:ext>
            </a:extLst>
          </p:cNvSpPr>
          <p:nvPr>
            <p:ph type="sldImg"/>
          </p:nvPr>
        </p:nvSpPr>
        <p:spPr>
          <a:xfrm>
            <a:off x="482600" y="1279525"/>
            <a:ext cx="6140450" cy="3454400"/>
          </a:xfrm>
        </p:spPr>
      </p:sp>
      <p:sp>
        <p:nvSpPr>
          <p:cNvPr id="3" name="Marcador de notas 2"/>
          <p:cNvSpPr>
            <a:spLocks noGrp="1" noChangeArrowheads="1"/>
            <a:extLst>
              <a:ext uri="smNativeData">
                <pr:smNativeData xmlns:pr="smNativeData" xmlns="smNativeData" val="SMDATA_15_PJf6ZBMAAAAlAAAAZAAAAA0AAAAAnAAAAE4AAACcAAAATg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T09P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XwQAAE0eAABVJwAAFzcAABAAAAAmAAAACAAAAAEAAAAAAAAA"/>
              </a:ext>
            </a:extLst>
          </p:cNvSpPr>
          <p:nvPr>
            <p:ph type="body" idx="1"/>
          </p:nvPr>
        </p:nvSpPr>
        <p:spPr>
          <a:xfrm>
            <a:off x="710565" y="4925695"/>
            <a:ext cx="5683250" cy="4029710"/>
          </a:xfrm>
        </p:spPr>
        <p:txBody>
          <a:bodyPr/>
          <a:lstStyle/>
          <a:p>
            <a:pPr>
              <a:defRPr lang="es-es"/>
            </a:pPr>
          </a:p>
        </p:txBody>
      </p:sp>
      <p:sp>
        <p:nvSpPr>
          <p:cNvPr id="4" name="Marcador de número de diapositiva 3"/>
          <p:cNvSpPr>
            <a:spLocks noGrp="1" noChangeArrowheads="1"/>
            <a:extLst>
              <a:ext uri="smNativeData">
                <pr:smNativeData xmlns:pr="smNativeData" xmlns="smNativeData" val="SMDATA_15_PJf6ZBMAAAAlAAAAZAAAAA0AAAAAnAAAAE4AAACcAAAATg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RgAAM07AACxKwAA9j4AABAAAAAmAAAACAAAAAEAAAAAAAAA"/>
              </a:ext>
            </a:extLst>
          </p:cNvSpPr>
          <p:nvPr>
            <p:ph type="sldNum" sz="quarter" idx="10"/>
          </p:nvPr>
        </p:nvSpPr>
        <p:spPr>
          <a:xfrm>
            <a:off x="4023995" y="9721215"/>
            <a:ext cx="3078480" cy="513715"/>
          </a:xfrm>
        </p:spPr>
        <p:txBody>
          <a:bodyPr/>
          <a:lstStyle/>
          <a:p>
            <a:pPr>
              <a:defRPr lang="es-es"/>
            </a:pPr>
            <a:fld id="{3951C9B7-F9D4-043F-9AE9-0F6A87A76C5A}" type="slidenum">
              <a:rPr lang="es-es" cap="none">
                <a:solidFill>
                  <a:srgbClr val="000000"/>
                </a:solidFill>
              </a:rPr>
              <a:t>13</a:t>
            </a:fld>
            <a:endParaRPr lang="es-es" cap="none">
              <a:solidFill>
                <a:srgbClr val="000000"/>
              </a:solidFill>
            </a:endParaR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Diapositiva de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s-es" sz="60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Subtítul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s-es" sz="2400" cap="none"/>
            </a:lvl1pPr>
            <a:lvl2pPr marL="457200" indent="0" algn="ctr">
              <a:buNone/>
              <a:defRPr lang="es-es" sz="2000" cap="none"/>
            </a:lvl2pPr>
            <a:lvl3pPr marL="914400" indent="0" algn="ctr">
              <a:buNone/>
              <a:defRPr lang="es-es" sz="1800" cap="none"/>
            </a:lvl3pPr>
            <a:lvl4pPr marL="1371600" indent="0" algn="ctr">
              <a:buNone/>
              <a:defRPr lang="es-es" sz="1600" cap="none"/>
            </a:lvl4pPr>
            <a:lvl5pPr marL="1828800" indent="0" algn="ctr">
              <a:buNone/>
              <a:defRPr lang="es-es" sz="1600" cap="none"/>
            </a:lvl5pPr>
            <a:lvl6pPr marL="2286000" indent="0" algn="ctr">
              <a:buNone/>
              <a:defRPr lang="es-es" sz="1600" cap="none"/>
            </a:lvl6pPr>
            <a:lvl7pPr marL="2743200" indent="0" algn="ctr">
              <a:buNone/>
              <a:defRPr lang="es-es" sz="1600" cap="none"/>
            </a:lvl7pPr>
            <a:lvl8pPr marL="3200400" indent="0" algn="ctr">
              <a:buNone/>
              <a:defRPr lang="es-es" sz="1600" cap="none"/>
            </a:lvl8pPr>
            <a:lvl9pPr marL="3657600" indent="0" algn="ctr">
              <a:buNone/>
              <a:defRPr lang="es-es" sz="1600" cap="none"/>
            </a:lvl9pPr>
          </a:lstStyle>
          <a:p>
            <a:pPr>
              <a:defRPr lang="es-es"/>
            </a:pPr>
            <a:r>
              <a:t>Haga clic para modificar el estilo de subtítulo del patrón</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1W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A0A9-E7D4-0456-9AE9-1103EEA76C44}" type="datetime1">
              <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fld id="{3951C894-DAD4-043E-9AE9-2C6B86A76C79}" type="slidenum">
              <a:t>41</a:t>
            </a:fld>
            <a:r>
              <a:t>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TXW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8FA1-EFD4-0479-9AE9-192CC1A76C4C}" type="slidenum">
              <a:t>41</a:t>
            </a:fld>
            <a:r>
              <a:t> / 40</a:t>
            </a:r>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ítulo y texto vertical">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texto vertical 2"/>
          <p:cNvSpPr>
            <a:spLocks noGrp="1" noChangeArrowheads="1"/>
            <a:extLst>
              <a:ext uri="smNativeData">
                <pr:smNativeData xmlns:pr="smNativeData" xmlns="smNativeData" val="SMDATA_15_PJf6Z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TXW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F8F7-B9D4-040E-9AE9-4F5BB6A76C1A}" type="datetime1">
              <a:t>24/04/2023</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E3DB-95D4-0415-9AE9-6340ADA76C36}" type="slidenum">
              <a:t>‹Nº›</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noChangeArrowheads="1"/>
            <a:extLst>
              <a:ext uri="smNativeData">
                <pr:smNativeData xmlns:pr="smNativeData" xmlns="smNativeData" val="SMDATA_15_PJf6ZB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Mxu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s-es"/>
            </a:pPr>
            <a:r>
              <a:t>Haga clic para modificar el estilo de título del patrón</a:t>
            </a:r>
          </a:p>
        </p:txBody>
      </p:sp>
      <p:sp>
        <p:nvSpPr>
          <p:cNvPr id="3" name="Marcador de texto vertical 2"/>
          <p:cNvSpPr>
            <a:spLocks noGrp="1" noChangeArrowheads="1"/>
            <a:extLst>
              <a:ext uri="smNativeData">
                <pr:smNativeData xmlns:pr="smNativeData" xmlns="smNativeData" val="SMDATA_15_PJf6ZB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YWu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89ED-A3D4-047F-9AE9-552AC7A76C00}" type="datetime1">
              <a:t>24/04/2023</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F37E-30D4-0405-9AE9-C650BDA76C93}" type="slidenum">
              <a:t>‹Nº›</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ítulo y objetos">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AZ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B71F-51D4-0441-9AE9-A714F9A76CF2}" type="datetime1">
              <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C917-59D4-043F-9AE9-AF6A87A76CFA}" type="slidenum">
              <a:t>23</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Encabezado de sección">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s-es" sz="60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DMW3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s-es" sz="2400" cap="none">
                <a:solidFill>
                  <a:srgbClr val="8C8C8C"/>
                </a:solidFill>
              </a:defRPr>
            </a:lvl1pPr>
            <a:lvl2pPr marL="457200" indent="0">
              <a:buNone/>
              <a:defRPr lang="es-es" sz="2000" cap="none">
                <a:solidFill>
                  <a:srgbClr val="8C8C8C"/>
                </a:solidFill>
              </a:defRPr>
            </a:lvl2pPr>
            <a:lvl3pPr marL="914400" indent="0">
              <a:buNone/>
              <a:defRPr lang="es-es" sz="1800" cap="none">
                <a:solidFill>
                  <a:srgbClr val="8C8C8C"/>
                </a:solidFill>
              </a:defRPr>
            </a:lvl3pPr>
            <a:lvl4pPr marL="1371600" indent="0">
              <a:buNone/>
              <a:defRPr lang="es-es" sz="1600" cap="none">
                <a:solidFill>
                  <a:srgbClr val="8C8C8C"/>
                </a:solidFill>
              </a:defRPr>
            </a:lvl4pPr>
            <a:lvl5pPr marL="1828800" indent="0">
              <a:buNone/>
              <a:defRPr lang="es-es" sz="1600" cap="none">
                <a:solidFill>
                  <a:srgbClr val="8C8C8C"/>
                </a:solidFill>
              </a:defRPr>
            </a:lvl5pPr>
            <a:lvl6pPr marL="2286000" indent="0">
              <a:buNone/>
              <a:defRPr lang="es-es" sz="1600" cap="none">
                <a:solidFill>
                  <a:srgbClr val="8C8C8C"/>
                </a:solidFill>
              </a:defRPr>
            </a:lvl6pPr>
            <a:lvl7pPr marL="2743200" indent="0">
              <a:buNone/>
              <a:defRPr lang="es-es" sz="1600" cap="none">
                <a:solidFill>
                  <a:srgbClr val="8C8C8C"/>
                </a:solidFill>
              </a:defRPr>
            </a:lvl7pPr>
            <a:lvl8pPr marL="3200400" indent="0">
              <a:buNone/>
              <a:defRPr lang="es-es" sz="1600" cap="none">
                <a:solidFill>
                  <a:srgbClr val="8C8C8C"/>
                </a:solidFill>
              </a:defRPr>
            </a:lvl8pPr>
            <a:lvl9pPr marL="3657600" indent="0">
              <a:buNone/>
              <a:defRPr lang="es-es" sz="1600" cap="none">
                <a:solidFill>
                  <a:srgbClr val="8C8C8C"/>
                </a:solidFill>
              </a:defRPr>
            </a:lvl9pPr>
          </a:lstStyle>
          <a:p>
            <a:pPr>
              <a:defRPr lang="es-es"/>
            </a:pPr>
            <a:r>
              <a:t>Haga clic para modificar el estilo de texto del patrón</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FB55-1BD4-040D-9AE9-ED58B5A76CB8}" type="datetime1">
              <a:t>24/04/2023</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YWu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C83C-72D4-043E-9AE9-846B86A76CD1}" type="slidenum">
              <a:t>‹Nº›</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Dos objetos">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contenido 3"/>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V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5" name="Marcador de fech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DDD3-9DD4-042B-9AE9-6B7E93A76C3E}" type="datetime1">
              <a:t>24/04/2023</a:t>
            </a:fld>
          </a:p>
        </p:txBody>
      </p:sp>
      <p:sp>
        <p:nvSpPr>
          <p:cNvPr id="6" name="Marcador de pie de págin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a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7" name="Marcador de número de diapositiva 6"/>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D0k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A15E-10D4-0457-9AE9-E602EFA76CB3}" type="slidenum">
              <a:t>‹Nº›</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ación">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Mxu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s-es" sz="2400" b="1" cap="none"/>
            </a:lvl1pPr>
            <a:lvl2pPr marL="457200" indent="0">
              <a:buNone/>
              <a:defRPr lang="es-es" sz="2000" b="1" cap="none"/>
            </a:lvl2pPr>
            <a:lvl3pPr marL="914400" indent="0">
              <a:buNone/>
              <a:defRPr lang="es-es" sz="1800" b="1" cap="none"/>
            </a:lvl3pPr>
            <a:lvl4pPr marL="1371600" indent="0">
              <a:buNone/>
              <a:defRPr lang="es-es" sz="1600" b="1" cap="none"/>
            </a:lvl4pPr>
            <a:lvl5pPr marL="1828800" indent="0">
              <a:buNone/>
              <a:defRPr lang="es-es" sz="1600" b="1" cap="none"/>
            </a:lvl5pPr>
            <a:lvl6pPr marL="2286000" indent="0">
              <a:buNone/>
              <a:defRPr lang="es-es" sz="1600" b="1" cap="none"/>
            </a:lvl6pPr>
            <a:lvl7pPr marL="2743200" indent="0">
              <a:buNone/>
              <a:defRPr lang="es-es" sz="1600" b="1" cap="none"/>
            </a:lvl7pPr>
            <a:lvl8pPr marL="3200400" indent="0">
              <a:buNone/>
              <a:defRPr lang="es-es" sz="1600" b="1" cap="none"/>
            </a:lvl8pPr>
            <a:lvl9pPr marL="3657600" indent="0">
              <a:buNone/>
              <a:defRPr lang="es-es" sz="1600" b="1" cap="none"/>
            </a:lvl9pPr>
          </a:lstStyle>
          <a:p>
            <a:pPr>
              <a:defRPr lang="es-es"/>
            </a:pPr>
            <a:r>
              <a:t>Haga clic para modificar el estilo de texto del patrón</a:t>
            </a:r>
          </a:p>
        </p:txBody>
      </p:sp>
      <p:sp>
        <p:nvSpPr>
          <p:cNvPr id="4" name="Marcador de contenido 3"/>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ROw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5" name="Marcador de texto 4"/>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s-es" sz="2400" b="1" cap="none"/>
            </a:lvl1pPr>
            <a:lvl2pPr marL="457200" indent="0">
              <a:buNone/>
              <a:defRPr lang="es-es" sz="2000" b="1" cap="none"/>
            </a:lvl2pPr>
            <a:lvl3pPr marL="914400" indent="0">
              <a:buNone/>
              <a:defRPr lang="es-es" sz="1800" b="1" cap="none"/>
            </a:lvl3pPr>
            <a:lvl4pPr marL="1371600" indent="0">
              <a:buNone/>
              <a:defRPr lang="es-es" sz="1600" b="1" cap="none"/>
            </a:lvl4pPr>
            <a:lvl5pPr marL="1828800" indent="0">
              <a:buNone/>
              <a:defRPr lang="es-es" sz="1600" b="1" cap="none"/>
            </a:lvl5pPr>
            <a:lvl6pPr marL="2286000" indent="0">
              <a:buNone/>
              <a:defRPr lang="es-es" sz="1600" b="1" cap="none"/>
            </a:lvl6pPr>
            <a:lvl7pPr marL="2743200" indent="0">
              <a:buNone/>
              <a:defRPr lang="es-es" sz="1600" b="1" cap="none"/>
            </a:lvl7pPr>
            <a:lvl8pPr marL="3200400" indent="0">
              <a:buNone/>
              <a:defRPr lang="es-es" sz="1600" b="1" cap="none"/>
            </a:lvl8pPr>
            <a:lvl9pPr marL="3657600" indent="0">
              <a:buNone/>
              <a:defRPr lang="es-es" sz="1600" b="1" cap="none"/>
            </a:lvl9pPr>
          </a:lstStyle>
          <a:p>
            <a:pPr>
              <a:defRPr lang="es-es"/>
            </a:pPr>
            <a:r>
              <a:t>Haga clic para modificar el estilo de texto del patrón</a:t>
            </a:r>
          </a:p>
        </p:txBody>
      </p:sp>
      <p:sp>
        <p:nvSpPr>
          <p:cNvPr id="6" name="Marcador de contenido 5"/>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7" name="Marcador de fecha 6"/>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B039-77D4-0446-9AE9-8113FEA76CD4}" type="datetime1">
              <a:t>24/04/2023</a:t>
            </a:fld>
          </a:p>
        </p:txBody>
      </p:sp>
      <p:sp>
        <p:nvSpPr>
          <p:cNvPr id="8" name="Marcador de pie de págin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1W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9" name="Marcador de número de diapositiva 8"/>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EE61-2FD4-0418-9AE9-D94DA0A76C8C}" type="slidenum">
              <a:t>‹Nº›</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Solo el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B+V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s-es"/>
            </a:pPr>
            <a:r>
              <a:t>Haga clic para modificar el estilo de título del patrón</a:t>
            </a:r>
          </a:p>
        </p:txBody>
      </p:sp>
      <p:sp>
        <p:nvSpPr>
          <p:cNvPr id="3" name="Marcador de fecha 2"/>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BDD0-9ED4-044B-9AE9-681EF3A76C3D}" type="datetime1">
              <a:t>24/04/2023</a:t>
            </a:fld>
          </a:p>
        </p:txBody>
      </p:sp>
      <p:sp>
        <p:nvSpPr>
          <p:cNvPr id="4" name="Marcador de pie de págin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D0k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5" name="Marcador de número de diapositiv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D675-3BD4-0420-9AE9-CD7598A76C98}" type="slidenum">
              <a:t>‹Nº›</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En blanco">
    <p:spTree>
      <p:nvGrpSpPr>
        <p:cNvPr id="1" name=""/>
        <p:cNvGrpSpPr/>
        <p:nvPr/>
      </p:nvGrpSpPr>
      <p:grpSpPr>
        <a:xfrm>
          <a:off x="0" y="0"/>
          <a:ext cx="0" cy="0"/>
          <a:chOff x="0" y="0"/>
          <a:chExt cx="0" cy="0"/>
        </a:xfrm>
      </p:grpSpPr>
      <p:sp>
        <p:nvSpPr>
          <p:cNvPr id="2" name="Marcador de fecha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E9CE-80D4-041F-9AE9-764AA7A76C23}" type="datetime1">
              <a:t/>
            </a:fld>
          </a:p>
        </p:txBody>
      </p:sp>
      <p:sp>
        <p:nvSpPr>
          <p:cNvPr id="3" name="Marcador de pie de página 2"/>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4"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FA87-C9D4-040C-9AE9-3F59B4A76C6A}" type="slidenum">
              <a:t>42</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ido con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ROwf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s-es" sz="32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s-es" sz="3200" cap="none"/>
            </a:lvl1pPr>
            <a:lvl2pPr>
              <a:defRPr lang="es-es" sz="2800" cap="none"/>
            </a:lvl2pPr>
            <a:lvl3pPr>
              <a:defRPr lang="es-es" sz="2400" cap="none"/>
            </a:lvl3pPr>
            <a:lvl4pPr>
              <a:defRPr lang="es-es" sz="2000" cap="none"/>
            </a:lvl4pPr>
            <a:lvl5pPr>
              <a:defRPr lang="es-es" sz="2000" cap="none"/>
            </a:lvl5pPr>
            <a:lvl6pPr>
              <a:defRPr lang="es-es" sz="2000" cap="none"/>
            </a:lvl6pPr>
            <a:lvl7pPr>
              <a:defRPr lang="es-es" sz="2000" cap="none"/>
            </a:lvl7pPr>
            <a:lvl8pPr>
              <a:defRPr lang="es-es" sz="2000" cap="none"/>
            </a:lvl8pPr>
            <a:lvl9pPr>
              <a:defRPr lang="es-es" sz="2000" cap="none"/>
            </a:lvl9p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texto 3"/>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s-es" sz="1600" cap="none"/>
            </a:lvl1pPr>
            <a:lvl2pPr marL="457200" indent="0">
              <a:buNone/>
              <a:defRPr lang="es-es" sz="1400" cap="none"/>
            </a:lvl2pPr>
            <a:lvl3pPr marL="914400" indent="0">
              <a:buNone/>
              <a:defRPr lang="es-es" sz="1200" cap="none"/>
            </a:lvl3pPr>
            <a:lvl4pPr marL="1371600" indent="0">
              <a:buNone/>
              <a:defRPr lang="es-es" sz="1000" cap="none"/>
            </a:lvl4pPr>
            <a:lvl5pPr marL="1828800" indent="0">
              <a:buNone/>
              <a:defRPr lang="es-es" sz="1000" cap="none"/>
            </a:lvl5pPr>
            <a:lvl6pPr marL="2286000" indent="0">
              <a:buNone/>
              <a:defRPr lang="es-es" sz="1000" cap="none"/>
            </a:lvl6pPr>
            <a:lvl7pPr marL="2743200" indent="0">
              <a:buNone/>
              <a:defRPr lang="es-es" sz="1000" cap="none"/>
            </a:lvl7pPr>
            <a:lvl8pPr marL="3200400" indent="0">
              <a:buNone/>
              <a:defRPr lang="es-es" sz="1000" cap="none"/>
            </a:lvl8pPr>
            <a:lvl9pPr marL="3657600" indent="0">
              <a:buNone/>
              <a:defRPr lang="es-es" sz="1000" cap="none"/>
            </a:lvl9pPr>
          </a:lstStyle>
          <a:p>
            <a:pPr>
              <a:defRPr lang="es-es"/>
            </a:pPr>
            <a:r>
              <a:t>Haga clic para modificar el estilo de texto del patrón</a:t>
            </a:r>
          </a:p>
        </p:txBody>
      </p:sp>
      <p:sp>
        <p:nvSpPr>
          <p:cNvPr id="5" name="Marcador de fech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a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C99F-D1D4-043F-9AE9-276A87A76C72}" type="datetime1">
              <a:t>24/04/2023</a:t>
            </a:fld>
          </a:p>
        </p:txBody>
      </p:sp>
      <p:sp>
        <p:nvSpPr>
          <p:cNvPr id="6" name="Marcador de pie de págin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7" name="Marcador de número de diapositiva 6"/>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A84F-01D4-045E-9AE9-F70BE6A76CA2}" type="slidenum">
              <a:t>‹Nº›</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Imagen con título">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s-es" sz="3200" cap="none"/>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Haga clic para modificar el estilo de título del patrón</a:t>
            </a:r>
          </a:p>
        </p:txBody>
      </p:sp>
      <p:sp>
        <p:nvSpPr>
          <p:cNvPr id="3" name="Marcador de posición de imagen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jzW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s-es" sz="3200" cap="none"/>
            </a:lvl1pPr>
            <a:lvl2pPr marL="457200" indent="0">
              <a:buNone/>
              <a:defRPr lang="es-es" sz="2800" cap="none"/>
            </a:lvl2pPr>
            <a:lvl3pPr marL="914400" indent="0">
              <a:buNone/>
              <a:defRPr lang="es-es" sz="2400" cap="none"/>
            </a:lvl3pPr>
            <a:lvl4pPr marL="1371600" indent="0">
              <a:buNone/>
              <a:defRPr lang="es-es" sz="2000" cap="none"/>
            </a:lvl4pPr>
            <a:lvl5pPr marL="1828800" indent="0">
              <a:buNone/>
              <a:defRPr lang="es-es" sz="2000" cap="none"/>
            </a:lvl5pPr>
            <a:lvl6pPr marL="2286000" indent="0">
              <a:buNone/>
              <a:defRPr lang="es-es" sz="2000" cap="none"/>
            </a:lvl6pPr>
            <a:lvl7pPr marL="2743200" indent="0">
              <a:buNone/>
              <a:defRPr lang="es-es" sz="2000" cap="none"/>
            </a:lvl7pPr>
            <a:lvl8pPr marL="3200400" indent="0">
              <a:buNone/>
              <a:defRPr lang="es-es" sz="2000" cap="none"/>
            </a:lvl8pPr>
            <a:lvl9pPr marL="3657600" indent="0">
              <a:buNone/>
              <a:defRPr lang="es-es" sz="2000" cap="none"/>
            </a:lvl9pPr>
          </a:lstStyle>
          <a:p>
            <a:pPr>
              <a:defRPr lang="es-es"/>
            </a:pPr>
          </a:p>
        </p:txBody>
      </p:sp>
      <p:sp>
        <p:nvSpPr>
          <p:cNvPr id="4" name="Marcador de texto 3"/>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Ns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s-es" sz="1600" cap="none"/>
            </a:lvl1pPr>
            <a:lvl2pPr marL="457200" indent="0">
              <a:buNone/>
              <a:defRPr lang="es-es" sz="1400" cap="none"/>
            </a:lvl2pPr>
            <a:lvl3pPr marL="914400" indent="0">
              <a:buNone/>
              <a:defRPr lang="es-es" sz="1200" cap="none"/>
            </a:lvl3pPr>
            <a:lvl4pPr marL="1371600" indent="0">
              <a:buNone/>
              <a:defRPr lang="es-es" sz="1000" cap="none"/>
            </a:lvl4pPr>
            <a:lvl5pPr marL="1828800" indent="0">
              <a:buNone/>
              <a:defRPr lang="es-es" sz="1000" cap="none"/>
            </a:lvl5pPr>
            <a:lvl6pPr marL="2286000" indent="0">
              <a:buNone/>
              <a:defRPr lang="es-es" sz="1000" cap="none"/>
            </a:lvl6pPr>
            <a:lvl7pPr marL="2743200" indent="0">
              <a:buNone/>
              <a:defRPr lang="es-es" sz="1000" cap="none"/>
            </a:lvl7pPr>
            <a:lvl8pPr marL="3200400" indent="0">
              <a:buNone/>
              <a:defRPr lang="es-es" sz="1000" cap="none"/>
            </a:lvl8pPr>
            <a:lvl9pPr marL="3657600" indent="0">
              <a:buNone/>
              <a:defRPr lang="es-es" sz="1000" cap="none"/>
            </a:lvl9pPr>
          </a:lstStyle>
          <a:p>
            <a:pPr>
              <a:defRPr lang="es-es"/>
            </a:pPr>
            <a:r>
              <a:t>Haga clic para modificar el estilo de texto del patrón</a:t>
            </a:r>
          </a:p>
        </p:txBody>
      </p:sp>
      <p:sp>
        <p:nvSpPr>
          <p:cNvPr id="5" name="Marcador de fech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s-es"/>
            </a:pPr>
            <a:fld id="{3951F947-09D4-040F-9AE9-FF5AB7A76CAA}" type="datetime1">
              <a:t>24/04/2023</a:t>
            </a:fld>
          </a:p>
        </p:txBody>
      </p:sp>
      <p:sp>
        <p:nvSpPr>
          <p:cNvPr id="6" name="Marcador de pie de págin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s-es"/>
            </a:pPr>
            <a:r>
              <a:t>‹Nº› / 40</a:t>
            </a:r>
          </a:p>
        </p:txBody>
      </p:sp>
      <p:sp>
        <p:nvSpPr>
          <p:cNvPr id="7" name="Marcador de número de diapositiva 6"/>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s-es"/>
            </a:pPr>
            <a:fld id="{39519072-3CD4-0466-9AE9-CA33DEA76C9F}" type="slidenum">
              <a:t>‹Nº›</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RTtA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s-es"/>
            </a:pPr>
            <a:r>
              <a:t>Haga clic para modificar el estilo de título del patrón</a:t>
            </a:r>
          </a:p>
        </p:txBody>
      </p:sp>
      <p:sp>
        <p:nvSpPr>
          <p:cNvPr id="3" name="Marcador de text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s-es"/>
            </a:pPr>
            <a:r>
              <a:t>Haga clic para modificar el estilo de texto del patrón</a:t>
            </a:r>
          </a:p>
          <a:p>
            <a:pPr lvl="1">
              <a:defRPr lang="es-es"/>
            </a:pPr>
            <a:r>
              <a:t>Second level</a:t>
            </a:r>
          </a:p>
          <a:p>
            <a:pPr lvl="2">
              <a:defRPr lang="es-es"/>
            </a:pPr>
            <a:r>
              <a:t>Third level</a:t>
            </a:r>
          </a:p>
          <a:p>
            <a:pPr lvl="3">
              <a:defRPr lang="es-es"/>
            </a:pPr>
            <a:r>
              <a:t>Fourth level</a:t>
            </a:r>
          </a:p>
          <a:p>
            <a:pPr lvl="4">
              <a:defRPr lang="es-es"/>
            </a:pPr>
            <a:r>
              <a:t>Fifth level</a:t>
            </a:r>
          </a:p>
        </p:txBody>
      </p:sp>
      <p:sp>
        <p:nvSpPr>
          <p:cNvPr id="4" name="Marcador de fech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951BFA8-E6D4-0449-9AE9-101CF1A76C45}" type="datetime1">
              <a:t/>
            </a:fld>
          </a:p>
        </p:txBody>
      </p:sp>
      <p:sp>
        <p:nvSpPr>
          <p:cNvPr id="5" name="Marcador de pie de página 4"/>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M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r>
              <a:t>‹Nº› / 40</a:t>
            </a:r>
          </a:p>
        </p:txBody>
      </p:sp>
      <p:sp>
        <p:nvSpPr>
          <p:cNvPr id="6" name="Marcador de número de diapositiva 5"/>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D50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s-es" sz="1200" cap="none">
                <a:solidFill>
                  <a:srgbClr val="8C8C8C"/>
                </a:solidFill>
              </a:defRPr>
            </a:lvl1pPr>
            <a:lvl2pPr>
              <a:defRPr lang="es-es" cap="none"/>
            </a:lvl2pPr>
            <a:lvl3pPr>
              <a:defRPr lang="es-es" cap="none"/>
            </a:lvl3pPr>
            <a:lvl4pPr>
              <a:defRPr lang="es-es" cap="none"/>
            </a:lvl4pPr>
            <a:lvl5pPr>
              <a:defRPr lang="es-es" cap="none"/>
            </a:lvl5pPr>
            <a:lvl6pPr>
              <a:defRPr lang="es-es" cap="none"/>
            </a:lvl6pPr>
            <a:lvl7pPr>
              <a:defRPr lang="es-es" cap="none"/>
            </a:lvl7pPr>
            <a:lvl8pPr>
              <a:defRPr lang="es-es" cap="none"/>
            </a:lvl8pPr>
            <a:lvl9pPr>
              <a:defRPr lang="es-es" cap="none"/>
            </a:lvl9pPr>
          </a:lstStyle>
          <a:p>
            <a:pPr>
              <a:defRPr lang="es-es"/>
            </a:pPr>
            <a:fld id="{3951B36C-22D4-0445-9AE9-D410FDA76C81}" type="slidenum">
              <a:t>41</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marR="0" indent="0" algn="l" defTabSz="914400">
        <a:lnSpc>
          <a:spcPct val="90000"/>
        </a:lnSpc>
        <a:spcBef>
          <a:spcPts val="0"/>
        </a:spcBef>
        <a:spcAft>
          <a:spcPts val="0"/>
        </a:spcAft>
        <a:buNone/>
        <a:tabLst/>
        <a:defRPr lang="es-e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s-e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s-e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s-e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s-e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4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4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29.png"/></Relationships>
</file>

<file path=ppt/slides/_rels/slide4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vmlDrawing" Target="../drawings/vmlDrawing1.vml"/><Relationship Id="rId3" Type="http://schemas.openxmlformats.org/officeDocument/2006/relationships/oleObject" Target="../embeddings/oleObject1.bin"/></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5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4"/>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EBgAALATAAAJNAAAwCAAABAgAAAmAAAACAAAAP//////////"/>
              </a:ext>
            </a:extLst>
          </p:cNvSpPr>
          <p:nvPr/>
        </p:nvSpPr>
        <p:spPr>
          <a:xfrm>
            <a:off x="3911600" y="3200400"/>
            <a:ext cx="4547235" cy="2123440"/>
          </a:xfrm>
          <a:prstGeom prst="rect">
            <a:avLst/>
          </a:prstGeom>
          <a:noFill/>
          <a:ln>
            <a:noFill/>
          </a:ln>
          <a:effectLst/>
        </p:spPr>
        <p:txBody>
          <a:bodyPr vert="horz" wrap="none" lIns="91440" tIns="45720" rIns="91440" bIns="45720" numCol="1" spcCol="215900" anchor="t"/>
          <a:lstStyle/>
          <a:p>
            <a:pPr>
              <a:defRPr lang="es-es"/>
            </a:pPr>
            <a:r>
              <a:rPr lang="es-es" sz="4400" cap="none"/>
              <a:t>Inicio AOC_4a.pptx</a:t>
            </a:r>
            <a:endParaRPr lang="es-es" sz="4400" cap="none"/>
          </a:p>
          <a:p>
            <a:pPr>
              <a:defRPr lang="es-es"/>
            </a:pPr>
            <a:endParaRPr lang="es-es" sz="4400" cap="none"/>
          </a:p>
          <a:p>
            <a:pPr>
              <a:defRPr lang="es-es"/>
            </a:pPr>
            <a:r>
              <a:rPr lang="es-es" sz="4400" cap="none"/>
              <a:t>Lógica secuencial</a:t>
            </a:r>
            <a:endParaRPr lang="es-es" sz="4400" cap="none"/>
          </a:p>
        </p:txBody>
      </p:sp>
      <p:sp>
        <p:nvSpPr>
          <p:cNvPr id="3"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F16-58D4-0429-9AE9-AE7C91A76CFB}" type="slidenum">
              <a:t>1</a:t>
            </a:fld>
            <a:r>
              <a:t> / 41</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mFg+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94A-04D4-045F-9AE9-F20AE7A76CA7}" type="slidenum">
              <a:t>10</a:t>
            </a:fld>
          </a:p>
        </p:txBody>
      </p:sp>
      <p:pic>
        <p:nvPicPr>
          <p:cNvPr id="3"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HAIAAANEQAA70UAAGsjAAAQAAAAJgAAAAgAAAD//////////w=="/>
              </a:ext>
            </a:extLst>
          </p:cNvPicPr>
          <p:nvPr/>
        </p:nvPicPr>
        <p:blipFill>
          <a:blip r:embed="rId2"/>
          <a:stretch>
            <a:fillRect/>
          </a:stretch>
        </p:blipFill>
        <p:spPr>
          <a:xfrm>
            <a:off x="1371600" y="2771775"/>
            <a:ext cx="9996805" cy="2985770"/>
          </a:xfrm>
          <a:prstGeom prst="rect">
            <a:avLst/>
          </a:prstGeom>
          <a:noFill/>
          <a:ln>
            <a:noFill/>
          </a:ln>
          <a:effectLst/>
        </p:spPr>
      </p:pic>
      <p:sp>
        <p:nvSpPr>
          <p:cNvPr id="4" name="CuadroTexto 5"/>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CI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GAYAALAEAACRQQAAUAsAABAgAAAmAAAACAAAAP//////////"/>
              </a:ext>
            </a:extLst>
          </p:cNvSpPr>
          <p:nvPr/>
        </p:nvSpPr>
        <p:spPr>
          <a:xfrm>
            <a:off x="990600" y="762000"/>
            <a:ext cx="9667875" cy="1076960"/>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Resumiendo, el latch-SR, trabaja con los cambios de nivel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de las señales SET y RESET</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m7yJ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89D-D3D4-041E-9AE9-254BA6A76C70}" type="slidenum">
              <a:t>11</a:t>
            </a:fld>
            <a:r>
              <a:t> / 41</a:t>
            </a:r>
          </a:p>
        </p:txBody>
      </p:sp>
      <p:sp>
        <p:nvSpPr>
          <p:cNvPr id="3"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m5ub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DAMAAIYBAACoSAAAPREAABAgAAAmAAAACAAAAP//////////"/>
              </a:ext>
            </a:extLst>
          </p:cNvSpPr>
          <p:nvPr/>
        </p:nvSpPr>
        <p:spPr>
          <a:xfrm>
            <a:off x="495300" y="247650"/>
            <a:ext cx="11315700" cy="2554605"/>
          </a:xfrm>
          <a:prstGeom prst="rect">
            <a:avLst/>
          </a:prstGeom>
          <a:noFill/>
          <a:ln>
            <a:noFill/>
          </a:ln>
          <a:effectLst/>
        </p:spPr>
        <p:txBody>
          <a:bodyPr vert="horz" wrap="square" lIns="91440" tIns="45720" rIns="91440" bIns="45720" numCol="1" spcCol="215900" anchor="t"/>
          <a:lstStyle/>
          <a:p>
            <a:pPr algn="ctr">
              <a:defRPr lang="es-es"/>
            </a:pPr>
            <a:r>
              <a:rPr lang="es-es" sz="3200" b="1" cap="none">
                <a:latin typeface="Calibri Light" pitchFamily="2" charset="0"/>
                <a:ea typeface="Calibri" pitchFamily="2" charset="0"/>
                <a:cs typeface="Calibri" pitchFamily="2" charset="0"/>
              </a:rPr>
              <a:t>El LATCH-D</a:t>
            </a:r>
            <a:endParaRPr lang="es-es" sz="3200" b="1"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Otro tipo de latch es el LATCH-D</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Tiene dos entradas. La entrada de datos, D, controla cuál es el siguiente estado debiera ser. La entrada de reloj, CLK, controla cuando el estado debe cambiar.</a:t>
            </a:r>
            <a:endParaRPr lang="es-es" sz="3200" cap="none">
              <a:latin typeface="Calibri Light" pitchFamily="2" charset="0"/>
              <a:ea typeface="Calibri" pitchFamily="2" charset="0"/>
              <a:cs typeface="Calibri" pitchFamily="2" charset="0"/>
            </a:endParaRPr>
          </a:p>
        </p:txBody>
      </p:sp>
      <p:pic>
        <p:nvPicPr>
          <p:cNvPr id="4"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KgbAADOEgAAPC0AAPMmAAAQAAAAJgAAAAgAAAD//////////w=="/>
              </a:ext>
            </a:extLst>
          </p:cNvPicPr>
          <p:nvPr/>
        </p:nvPicPr>
        <p:blipFill>
          <a:blip r:embed="rId3"/>
          <a:stretch>
            <a:fillRect/>
          </a:stretch>
        </p:blipFill>
        <p:spPr>
          <a:xfrm>
            <a:off x="4495800" y="3056890"/>
            <a:ext cx="2857500" cy="3274695"/>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8dh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UAAD8CAADYRQAAQAYAABAAAAAmAAAACAAAAAEgAAAAAAAA"/>
              </a:ext>
            </a:extLst>
          </p:cNvSpPr>
          <p:nvPr>
            <p:ph type="title"/>
          </p:nvPr>
        </p:nvSpPr>
        <p:spPr>
          <a:xfrm>
            <a:off x="838200" y="365125"/>
            <a:ext cx="10515600" cy="650875"/>
          </a:xfrm>
        </p:spPr>
        <p:txBody>
          <a:bodyPr vert="horz" wrap="square" lIns="91440" tIns="45720" rIns="91440" bIns="45720" numCol="1" spcCol="215900" anchor="ctr">
            <a:prstTxWarp prst="textNoShape">
              <a:avLst/>
            </a:prstTxWarp>
          </a:bodyPr>
          <a:lstStyle/>
          <a:p>
            <a:pPr>
              <a:spcBef>
                <a:spcPts val="0"/>
              </a:spcBef>
              <a:defRPr lang="es-es" sz="3960" cap="none"/>
            </a:pPr>
            <a:r>
              <a:t>Observación</a:t>
            </a:r>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v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UAAEAGAADYRQAAMQsAABAAAAAmAAAACAAAAAEgAAAAAAAA"/>
              </a:ext>
            </a:extLst>
          </p:cNvSpPr>
          <p:nvPr>
            <p:ph type="body" idx="1"/>
          </p:nvPr>
        </p:nvSpPr>
        <p:spPr>
          <a:xfrm>
            <a:off x="838200" y="1016000"/>
            <a:ext cx="10515600" cy="803275"/>
          </a:xfrm>
        </p:spPr>
        <p:txBody>
          <a:bodyPr vert="horz" wrap="square" lIns="91440" tIns="45720" rIns="91440" bIns="45720" numCol="1" spcCol="215900" anchor="t">
            <a:prstTxWarp prst="textNoShape">
              <a:avLst/>
            </a:prstTxWarp>
          </a:bodyPr>
          <a:lstStyle/>
          <a:p>
            <a:pPr marL="0" indent="0">
              <a:lnSpc>
                <a:spcPct val="70000"/>
              </a:lnSpc>
              <a:spcBef>
                <a:spcPts val="770"/>
              </a:spcBef>
              <a:buNone/>
              <a:defRPr lang="es-es" sz="2155" cap="none"/>
            </a:pPr>
            <a:r>
              <a:rPr lang="es-cl" cap="none"/>
              <a:t>Una puerta AND sirve para controlar el paso de una señal. En el ejemplo tenemos una señal (</a:t>
            </a:r>
            <a:r>
              <a:rPr lang="es-cl" i="1" cap="none"/>
              <a:t>A</a:t>
            </a:r>
            <a:r>
              <a:rPr lang="es-cl" cap="none"/>
              <a:t>) que debe ingresar a un contador digital, con el propósito es medir la frecuencia de la señal</a:t>
            </a:r>
            <a:endParaRPr lang="es-cl" cap="none"/>
          </a:p>
        </p:txBody>
      </p:sp>
      <p:sp>
        <p:nvSpPr>
          <p:cNvPr id="4"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39/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02D-63D4-0456-9AE9-9503EEA76CC0}" type="slidenum">
              <a:t>12</a:t>
            </a:fld>
          </a:p>
        </p:txBody>
      </p:sp>
      <p:pic>
        <p:nvPicPr>
          <p:cNvPr id="5" name="Picture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I4CAADUDQAAskQAALwlAAAQAAAAJgAAAAgAAAD//////////w=="/>
              </a:ext>
            </a:extLst>
          </p:cNvPicPr>
          <p:nvPr/>
        </p:nvPicPr>
        <p:blipFill>
          <a:blip r:embed="rId2"/>
          <a:stretch>
            <a:fillRect/>
          </a:stretch>
        </p:blipFill>
        <p:spPr>
          <a:xfrm>
            <a:off x="415290" y="2247900"/>
            <a:ext cx="10751820" cy="3886200"/>
          </a:xfrm>
          <a:prstGeom prst="rect">
            <a:avLst/>
          </a:prstGeom>
          <a:noFill/>
          <a:ln>
            <a:noFill/>
          </a:ln>
          <a:effectLst/>
        </p:spPr>
      </p:pic>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5+f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8185-CBD4-0477-9AE9-3D22CFA76C68}" type="slidenum">
              <a:t>13</a:t>
            </a:fld>
            <a:r>
              <a:t> / 41</a:t>
            </a:r>
          </a:p>
        </p:txBody>
      </p:sp>
      <p:pic>
        <p:nvPicPr>
          <p:cNvPr id="3" name="Imagen 1"/>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PMDAADFEwAATkQAAIkiAAAQAAAAJgAAAAgAAAD//////////w=="/>
              </a:ext>
            </a:extLst>
          </p:cNvPicPr>
          <p:nvPr/>
        </p:nvPicPr>
        <p:blipFill>
          <a:blip r:embed="rId3"/>
          <a:stretch>
            <a:fillRect/>
          </a:stretch>
        </p:blipFill>
        <p:spPr>
          <a:xfrm>
            <a:off x="641985" y="3213735"/>
            <a:ext cx="10461625" cy="2400300"/>
          </a:xfrm>
          <a:prstGeom prst="rect">
            <a:avLst/>
          </a:prstGeom>
          <a:noFill/>
          <a:ln>
            <a:noFill/>
          </a:ln>
          <a:effectLst/>
        </p:spPr>
      </p:pic>
      <p:sp>
        <p:nvSpPr>
          <p:cNvPr id="4"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ag0AAGkEAACFQAAANA8AABAgAAAmAAAACAAAAP//////////"/>
              </a:ext>
            </a:extLst>
          </p:cNvSpPr>
          <p:nvPr/>
        </p:nvSpPr>
        <p:spPr>
          <a:xfrm>
            <a:off x="2180590" y="716915"/>
            <a:ext cx="8307705" cy="1754505"/>
          </a:xfrm>
          <a:prstGeom prst="rect">
            <a:avLst/>
          </a:prstGeom>
          <a:noFill/>
          <a:ln>
            <a:noFill/>
          </a:ln>
          <a:effectLst/>
        </p:spPr>
        <p:txBody>
          <a:bodyPr vert="horz" wrap="none" lIns="91440" tIns="45720" rIns="91440" bIns="45720" numCol="1" spcCol="215900" anchor="t"/>
          <a:lstStyle/>
          <a:p>
            <a:pPr>
              <a:defRPr lang="es-es"/>
            </a:pPr>
            <a:r>
              <a:rPr lang="en-us" sz="3600" cap="none">
                <a:latin typeface="Calibri Light" pitchFamily="2" charset="0"/>
                <a:ea typeface="Calibri" pitchFamily="2" charset="0"/>
                <a:cs typeface="Calibri" pitchFamily="2" charset="0"/>
              </a:rPr>
              <a:t>Continuando con el LATCH-D</a:t>
            </a:r>
            <a:endParaRPr lang="en-us" sz="3600" cap="none">
              <a:latin typeface="Calibri Light" pitchFamily="2" charset="0"/>
              <a:ea typeface="Calibri" pitchFamily="2" charset="0"/>
              <a:cs typeface="Calibri" pitchFamily="2" charset="0"/>
            </a:endParaRPr>
          </a:p>
          <a:p>
            <a:pPr>
              <a:defRPr lang="es-es"/>
            </a:pPr>
            <a:endParaRPr lang="en-us" sz="3600" cap="none">
              <a:latin typeface="Calibri Light" pitchFamily="2" charset="0"/>
              <a:ea typeface="Calibri" pitchFamily="2" charset="0"/>
              <a:cs typeface="Calibri" pitchFamily="2" charset="0"/>
            </a:endParaRPr>
          </a:p>
          <a:p>
            <a:pPr>
              <a:defRPr lang="es-es"/>
            </a:pPr>
            <a:r>
              <a:rPr lang="en-us" sz="3600" cap="none">
                <a:latin typeface="Calibri Light" pitchFamily="2" charset="0"/>
                <a:ea typeface="Calibri" pitchFamily="2" charset="0"/>
                <a:cs typeface="Calibri" pitchFamily="2" charset="0"/>
              </a:rPr>
              <a:t>(a) Circuito esquemático (b) table de verdad</a:t>
            </a:r>
            <a:endParaRPr lang="es-es" sz="36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UAAD8CAADYRQAAuAYAABAAAAAmAAAACAAAAAEgAAAAAAAA"/>
              </a:ext>
            </a:extLst>
          </p:cNvSpPr>
          <p:nvPr>
            <p:ph type="title"/>
          </p:nvPr>
        </p:nvSpPr>
        <p:spPr>
          <a:xfrm>
            <a:off x="838200" y="365125"/>
            <a:ext cx="10515600" cy="727075"/>
          </a:xfrm>
        </p:spPr>
        <p:txBody>
          <a:bodyPr vert="horz" wrap="square" lIns="91440" tIns="45720" rIns="91440" bIns="45720" numCol="1" spcCol="215900" anchor="ctr">
            <a:prstTxWarp prst="textNoShape">
              <a:avLst/>
            </a:prstTxWarp>
          </a:bodyPr>
          <a:lstStyle/>
          <a:p>
            <a:pPr algn="ctr">
              <a:defRPr lang="es-es"/>
            </a:pPr>
            <a:r>
              <a:rPr lang="es-es" sz="3600" b="1" cap="none"/>
              <a:t>FLIP-FLOP</a:t>
            </a:r>
            <a:endParaRPr lang="es-es" sz="3600" b="1" cap="none"/>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EAALgGAADASQAAfSEAABAAAAAmAAAACAAAAAEgAAAAAAAA"/>
              </a:ext>
            </a:extLst>
          </p:cNvSpPr>
          <p:nvPr>
            <p:ph type="body" idx="1"/>
          </p:nvPr>
        </p:nvSpPr>
        <p:spPr>
          <a:xfrm>
            <a:off x="254000" y="1092200"/>
            <a:ext cx="11734800" cy="4351655"/>
          </a:xfrm>
        </p:spPr>
        <p:txBody>
          <a:bodyPr vert="horz" wrap="square" lIns="91440" tIns="45720" rIns="91440" bIns="45720" numCol="1" spcCol="215900" anchor="t">
            <a:prstTxWarp prst="textNoShape">
              <a:avLst/>
            </a:prstTxWarp>
          </a:bodyPr>
          <a:lstStyle/>
          <a:p>
            <a:pPr marL="0" indent="0">
              <a:buNone/>
              <a:defRPr lang="es-es"/>
            </a:pPr>
            <a:r>
              <a:rPr lang="es-es" cap="none">
                <a:latin typeface="Calibri Light" pitchFamily="2" charset="0"/>
                <a:ea typeface="Calibri" pitchFamily="2" charset="0"/>
                <a:cs typeface="Calibri" pitchFamily="2" charset="0"/>
              </a:rPr>
              <a:t>El estado de un latch o flip-flop se conmuta con un cambio en la entrada de control. Este cambio momentáneo se denomina “disparo” y decimos que la transición que causa dispara el flip-flop. </a:t>
            </a:r>
            <a:endParaRPr lang="es-es" cap="none">
              <a:latin typeface="Calibri Light" pitchFamily="2" charset="0"/>
              <a:ea typeface="Calibri" pitchFamily="2" charset="0"/>
              <a:cs typeface="Calibri" pitchFamily="2" charset="0"/>
            </a:endParaRPr>
          </a:p>
          <a:p>
            <a:pPr marL="0" indent="0">
              <a:buNone/>
              <a:defRPr lang="es-es"/>
            </a:pPr>
            <a:endParaRPr lang="es-es" cap="none">
              <a:latin typeface="Calibri Light" pitchFamily="2" charset="0"/>
              <a:ea typeface="Calibri" pitchFamily="2" charset="0"/>
              <a:cs typeface="Calibri" pitchFamily="2" charset="0"/>
            </a:endParaRPr>
          </a:p>
          <a:p>
            <a:pPr marL="0" indent="0">
              <a:buNone/>
              <a:defRPr lang="es-es"/>
            </a:pPr>
            <a:r>
              <a:rPr lang="es-es" cap="none">
                <a:latin typeface="Calibri Light" pitchFamily="2" charset="0"/>
                <a:ea typeface="Calibri" pitchFamily="2" charset="0"/>
                <a:cs typeface="Calibri" pitchFamily="2" charset="0"/>
              </a:rPr>
              <a:t>El latch D con pulsos en su entrada de control es básicamente un flip-flop que se dispara cada vez que el pulso alcanza el nivel de 1 lógico. </a:t>
            </a:r>
            <a:endParaRPr lang="es-es" cap="none">
              <a:latin typeface="Calibri Light" pitchFamily="2" charset="0"/>
              <a:ea typeface="Calibri" pitchFamily="2" charset="0"/>
              <a:cs typeface="Calibri" pitchFamily="2" charset="0"/>
            </a:endParaRPr>
          </a:p>
          <a:p>
            <a:pPr marL="0" indent="0">
              <a:buNone/>
              <a:defRPr lang="es-es"/>
            </a:pPr>
            <a:r>
              <a:rPr lang="es-es" cap="none">
                <a:latin typeface="Calibri Light" pitchFamily="2" charset="0"/>
                <a:ea typeface="Calibri" pitchFamily="2" charset="0"/>
                <a:cs typeface="Calibri" pitchFamily="2" charset="0"/>
              </a:rPr>
              <a:t>En tanto la entrada de pulso se mantenga en este nivel, cualquier cambio en la entrada de datos hará que cambie la salida y el estado del latch. </a:t>
            </a:r>
            <a:endParaRPr lang="es-es" cap="none">
              <a:latin typeface="Calibri Light" pitchFamily="2" charset="0"/>
              <a:ea typeface="Calibri" pitchFamily="2" charset="0"/>
              <a:cs typeface="Calibri" pitchFamily="2" charset="0"/>
            </a:endParaRPr>
          </a:p>
          <a:p>
            <a:pPr marL="0" indent="0">
              <a:buNone/>
              <a:defRPr lang="es-es"/>
            </a:pPr>
            <a:endParaRPr lang="es-es" sz="3200" cap="none">
              <a:latin typeface="Calibri Light" pitchFamily="2" charset="0"/>
              <a:ea typeface="Calibri" pitchFamily="2" charset="0"/>
              <a:cs typeface="Calibri" pitchFamily="2" charset="0"/>
            </a:endParaRPr>
          </a:p>
        </p:txBody>
      </p:sp>
      <p:sp>
        <p:nvSpPr>
          <p:cNvPr id="4"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40A-44D4-0452-9AE9-B207EAA76CE7}"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4A2-ECD4-0452-9AE9-1A07EAA76C4F}" type="slidenum">
              <a:t>15</a:t>
            </a:fld>
          </a:p>
        </p:txBody>
      </p:sp>
      <p:sp>
        <p:nvSpPr>
          <p:cNvPr id="3" name="Rectángulo 4"/>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5AIAAJQEAACASAAApx8AABAgAAAmAAAACAAAAP//////////"/>
              </a:ext>
            </a:extLst>
          </p:cNvSpPr>
          <p:nvPr/>
        </p:nvSpPr>
        <p:spPr>
          <a:xfrm>
            <a:off x="469900" y="744220"/>
            <a:ext cx="11315700" cy="4401185"/>
          </a:xfrm>
          <a:prstGeom prst="rect">
            <a:avLst/>
          </a:prstGeom>
          <a:noFill/>
          <a:ln>
            <a:noFill/>
          </a:ln>
          <a:effectLst/>
        </p:spPr>
        <p:txBody>
          <a:bodyPr vert="horz" wrap="square" lIns="91440" tIns="45720" rIns="91440" bIns="45720" numCol="1" spcCol="215900" anchor="t"/>
          <a:lstStyle/>
          <a:p>
            <a:pPr>
              <a:defRPr lang="es-es"/>
            </a:pPr>
            <a:r>
              <a:rPr lang="es-es" sz="2800" cap="none">
                <a:latin typeface="Calibri Light" pitchFamily="2" charset="0"/>
                <a:ea typeface="Calibri" pitchFamily="2" charset="0"/>
                <a:cs typeface="Calibri" pitchFamily="2" charset="0"/>
              </a:rPr>
              <a:t>Cuando se usan latches como elementos de almacenamiento, surge una dificultad grave. Las transiciones de estado de los latches se inician tan pronto como el pulso de reloj cambia al nivel de 1 lógico. El nuevo estado del latch aparece en la salida mientras el pulso aún está activo. Esta salida se conecta a las entradas de los latches a través del circuito combinacional. Si las entradas aplicadas a los latches cambian mientras el pulso de reloj todavía está en el nivel de 1 lógico, los latches responderán a nuevos valores y podría presentarse un nuevo estado de salida. El resultado es una situación impredecible, ya que el estado de los latches podría seguir cambiando durante todo el tiempo que el pulso de reloj se mantiene en el estado activo</a:t>
            </a:r>
            <a:endParaRPr lang="es-es" sz="28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A65-2BD4-042C-9AE9-DD7994A76C88}" type="slidenum">
              <a:t>16</a:t>
            </a:fld>
          </a:p>
        </p:txBody>
      </p:sp>
      <p:sp>
        <p:nvSpPr>
          <p:cNvPr id="3" name="Rectángulo 5"/>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fAEAAKUBAAA0SQAATAsAABAgAAAmAAAACAAAAP//////////"/>
              </a:ext>
            </a:extLst>
          </p:cNvSpPr>
          <p:nvPr/>
        </p:nvSpPr>
        <p:spPr>
          <a:xfrm>
            <a:off x="241300" y="267335"/>
            <a:ext cx="11658600" cy="1569085"/>
          </a:xfrm>
          <a:prstGeom prst="rect">
            <a:avLst/>
          </a:prstGeom>
          <a:noFill/>
          <a:ln>
            <a:noFill/>
          </a:ln>
          <a:effectLst/>
        </p:spPr>
        <p:txBody>
          <a:bodyPr vert="horz" wrap="square" lIns="91440" tIns="45720" rIns="91440" bIns="45720" numCol="1" spcCol="215900" anchor="t"/>
          <a:lstStyle/>
          <a:p>
            <a:pPr>
              <a:defRPr lang="es-es"/>
            </a:pPr>
            <a:r>
              <a:rPr lang="es-es" sz="2400" cap="none">
                <a:latin typeface="Calibri Light" pitchFamily="2" charset="0"/>
                <a:ea typeface="Calibri" pitchFamily="2" charset="0"/>
                <a:cs typeface="Calibri" pitchFamily="2" charset="0"/>
              </a:rPr>
              <a:t>La clave para que el flip-flop funcione correctamente es dispararlo únicamente durante una transición de la señal. Un pulso de reloj sufre dos transiciones: de 0 a 1 y de 1 a 0 al regresar. Como se aprecia en la figura, la transición positiva se define como el borde (o flanco) positivo, y la negativa, como el borde negativo. </a:t>
            </a:r>
            <a:endParaRPr lang="es-es" sz="2400" cap="none">
              <a:latin typeface="Calibri Light" pitchFamily="2" charset="0"/>
              <a:ea typeface="Calibri" pitchFamily="2" charset="0"/>
              <a:cs typeface="Calibri" pitchFamily="2" charset="0"/>
            </a:endParaRPr>
          </a:p>
        </p:txBody>
      </p:sp>
      <p:pic>
        <p:nvPicPr>
          <p:cNvPr id="4" name="Imagen 6"/>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JgSAACqCwAAvC8AAKooAAAQAAAAJgAAAAgAAAD//////////w=="/>
              </a:ext>
            </a:extLst>
          </p:cNvPicPr>
          <p:nvPr/>
        </p:nvPicPr>
        <p:blipFill>
          <a:blip r:embed="rId2"/>
          <a:stretch>
            <a:fillRect/>
          </a:stretch>
        </p:blipFill>
        <p:spPr>
          <a:xfrm>
            <a:off x="3022600" y="1896110"/>
            <a:ext cx="4737100" cy="471424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E0A-44D4-0438-9AE9-B26D80A76CE7}" type="slidenum">
              <a:t>17</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MAIAALEAAABURwAAfhkAABAgAAAmAAAACAAAAP//////////"/>
              </a:ext>
            </a:extLst>
          </p:cNvSpPr>
          <p:nvPr/>
        </p:nvSpPr>
        <p:spPr>
          <a:xfrm>
            <a:off x="355600" y="112395"/>
            <a:ext cx="11239500" cy="4031615"/>
          </a:xfrm>
          <a:prstGeom prst="rect">
            <a:avLst/>
          </a:prstGeom>
          <a:noFill/>
          <a:ln>
            <a:noFill/>
          </a:ln>
          <a:effectLst/>
        </p:spPr>
        <p:txBody>
          <a:bodyPr vert="horz" wrap="square" lIns="91440" tIns="45720" rIns="91440" bIns="45720" numCol="1" spcCol="215900" anchor="t"/>
          <a:lstStyle/>
          <a:p>
            <a:pPr algn="ctr">
              <a:defRPr lang="es-es"/>
            </a:pPr>
            <a:r>
              <a:rPr lang="es-es" sz="3200" b="1" cap="none">
                <a:latin typeface="Calibri Light" pitchFamily="2" charset="0"/>
                <a:ea typeface="Calibri" pitchFamily="2" charset="0"/>
                <a:cs typeface="Calibri" pitchFamily="2" charset="0"/>
              </a:rPr>
              <a:t>Otros componentes bistables: Los FLIP-FLOPs</a:t>
            </a:r>
            <a:endParaRPr lang="es-es" sz="3200" b="1" cap="none">
              <a:latin typeface="Calibri Light" pitchFamily="2" charset="0"/>
              <a:ea typeface="Calibri" pitchFamily="2" charset="0"/>
              <a:cs typeface="Calibri" pitchFamily="2" charset="0"/>
            </a:endParaRPr>
          </a:p>
          <a:p>
            <a:pPr algn="ctr">
              <a:defRPr lang="es-es"/>
            </a:pPr>
            <a:r>
              <a:rPr lang="es-es" sz="3200" b="1" cap="none">
                <a:latin typeface="Calibri Light" pitchFamily="2" charset="0"/>
                <a:ea typeface="Calibri" pitchFamily="2" charset="0"/>
                <a:cs typeface="Calibri" pitchFamily="2" charset="0"/>
              </a:rPr>
              <a:t>El Flip-Flop tipo D o FLIP-FLOP-D</a:t>
            </a:r>
            <a:endParaRPr lang="es-es" sz="3200" b="1"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Un flip-flop D también se conoce como flip-flop master-slave, o flip-flop activado por canto o flanco (edge-triggered flip-flop), o un flip-flop disparado por flanco positivo (positive Edge-Flip flop).</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El triángulo en los símbolos denota una entrada de reloj activada por flanco. La salida Q a menudo se omite cuando no es necesaria</a:t>
            </a:r>
            <a:endParaRPr lang="es-es" sz="32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EgXAAC+GQAAmCsAAFkpAAAQAAAAJgAAAAgAAAD//////////w=="/>
              </a:ext>
            </a:extLst>
          </p:cNvPicPr>
          <p:nvPr/>
        </p:nvPicPr>
        <p:blipFill>
          <a:blip r:embed="rId3"/>
          <a:stretch>
            <a:fillRect/>
          </a:stretch>
        </p:blipFill>
        <p:spPr>
          <a:xfrm>
            <a:off x="3784600" y="4184650"/>
            <a:ext cx="3302000" cy="253682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E15-5BD4-0438-9AE9-AD6D80A76CF8}" type="slidenum">
              <a:t>18</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AIAAKUCAAC4RwAAXBIAABAgAAAmAAAACAAAAP//////////"/>
              </a:ext>
            </a:extLst>
          </p:cNvSpPr>
          <p:nvPr/>
        </p:nvSpPr>
        <p:spPr>
          <a:xfrm>
            <a:off x="381000" y="429895"/>
            <a:ext cx="11277600" cy="255460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Un flip-flop D se puede construir a partir de dos Latch-D espalda con espalda controlados por relojes complementarios, como se muestra en la figura.</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primer latch, L1, es llamado el Maestro. El segundo latch, L2, se llama Esclavo. el nodo entre ellos se denomina N1.</a:t>
            </a:r>
            <a:endParaRPr lang="es-es" sz="32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PQTAABVEwAAXDAAAEEoAAAQAAAAJgAAAAgAAAD//////////w=="/>
              </a:ext>
            </a:extLst>
          </p:cNvPicPr>
          <p:nvPr/>
        </p:nvPicPr>
        <p:blipFill>
          <a:blip r:embed="rId3"/>
          <a:stretch>
            <a:fillRect/>
          </a:stretch>
        </p:blipFill>
        <p:spPr>
          <a:xfrm>
            <a:off x="3243580" y="3142615"/>
            <a:ext cx="4617720" cy="3401060"/>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B3E3-ADD4-0445-9AE9-5B10FDA76C0E}" type="slidenum">
              <a:t>19</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7AQAAMYDAACMRgAAqiUAABAgAAAmAAAACAAAAP//////////"/>
              </a:ext>
            </a:extLst>
          </p:cNvSpPr>
          <p:nvPr/>
        </p:nvSpPr>
        <p:spPr>
          <a:xfrm>
            <a:off x="800100" y="613410"/>
            <a:ext cx="10668000" cy="550926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Cuando CLK = 0, el latch maestro es transparente y el esclavo es opaco. Por lo tanto, cualquier valor que haya en D se propaga a través de N1.</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Cuando CLK = 1, el maestro se vuelve opaco y el esclavo se vuelve transparente. El valor en N1 se propaga a través de Q, pero N1 está aislado de D. Por lo tanto, cualquier valor que haya en D inmediatamente antes de que el reloj pase de 0 a 1 se copia a Q inmediatamente después de que sube el reloj. En todos los demás momentos, Q conserva su antiguo valor, porque siempre hay un latch opaco bloqueando el camino entre D y Q.</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F52A-64D4-0403-9AE9-9256BBA76CC7}" type="slidenum">
              <a:t>2</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lAIAALwCAAA0RAAAxCcAABAgAAAmAAAACAAAAP//////////"/>
              </a:ext>
            </a:extLst>
          </p:cNvSpPr>
          <p:nvPr/>
        </p:nvSpPr>
        <p:spPr>
          <a:xfrm>
            <a:off x="419100" y="444500"/>
            <a:ext cx="10668000" cy="601980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A continuación, se analizará y diseñará lógica secuencial.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Las salidas de la lógica secuencial dependen de los valores de entrada actuales y anteriores.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Por lo tanto, la lógica secuencial tiene memoria. La lógica secuencial podría explícitamente recordar ciertas entradas anteriores, o podría denotar  las entradas anteriores en una cantidad menor de información llamada estado del sistema. El estado de un circuito secuencial digital es un conjunto de bits llamados variables de estado que contienen toda la información sobre el pasado necesaria para explicar el futuro comportamiento del circuito.</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UAAMMAAADYRQAAJAQAABAAAAAmAAAACAAAAAEgAAAAAAAA"/>
              </a:ext>
            </a:extLst>
          </p:cNvSpPr>
          <p:nvPr>
            <p:ph type="title"/>
          </p:nvPr>
        </p:nvSpPr>
        <p:spPr>
          <a:xfrm>
            <a:off x="838200" y="123825"/>
            <a:ext cx="10515600" cy="549275"/>
          </a:xfrm>
        </p:spPr>
        <p:txBody>
          <a:bodyPr vert="horz" wrap="square" lIns="91440" tIns="45720" rIns="91440" bIns="45720" numCol="1" spcCol="215900" anchor="ctr">
            <a:prstTxWarp prst="textNoShape">
              <a:avLst/>
            </a:prstTxWarp>
          </a:bodyPr>
          <a:lstStyle/>
          <a:p>
            <a:pPr algn="ctr">
              <a:spcBef>
                <a:spcPts val="0"/>
              </a:spcBef>
              <a:defRPr lang="es-es" sz="3960" cap="none"/>
            </a:pPr>
            <a:r>
              <a:rPr lang="es-es" sz="3240" cap="none"/>
              <a:t>Otros tipos de Flip-Flop</a:t>
            </a:r>
            <a:endParaRPr lang="es-es" sz="3240" cap="none"/>
          </a:p>
        </p:txBody>
      </p:sp>
      <p:sp>
        <p:nvSpPr>
          <p:cNvPr id="3"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BBFC-B2D4-044D-9AE9-4418F5A76C11}" type="slidenum">
              <a:t>20</a:t>
            </a:fld>
          </a:p>
        </p:txBody>
      </p:sp>
      <p:pic>
        <p:nvPicPr>
          <p:cNvPr id="4"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CQNAADLDwAAADcAAHQiAAAQAAAAJgAAAAgAAAD//////////w=="/>
              </a:ext>
            </a:extLst>
          </p:cNvPicPr>
          <p:nvPr/>
        </p:nvPicPr>
        <p:blipFill>
          <a:blip r:embed="rId2"/>
          <a:stretch>
            <a:fillRect/>
          </a:stretch>
        </p:blipFill>
        <p:spPr>
          <a:xfrm>
            <a:off x="2136140" y="2567305"/>
            <a:ext cx="6804660" cy="3033395"/>
          </a:xfrm>
          <a:prstGeom prst="rect">
            <a:avLst/>
          </a:prstGeom>
          <a:noFill/>
          <a:ln>
            <a:noFill/>
          </a:ln>
          <a:effectLst/>
        </p:spPr>
      </p:pic>
      <p:sp>
        <p:nvSpPr>
          <p:cNvPr id="5" name="Rectángulo 5"/>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owcAALIHAADpQAAASwsAABAgAAAmAAAACAAAAP//////////"/>
              </a:ext>
            </a:extLst>
          </p:cNvSpPr>
          <p:nvPr/>
        </p:nvSpPr>
        <p:spPr>
          <a:xfrm>
            <a:off x="1241425" y="1250950"/>
            <a:ext cx="9310370"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Símbolo gráfico para el flip-flop D disparado por flancos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AMAALMBAACsRAAAxAQAABAAAAAmAAAACAAAAAEAAAAAAAAA"/>
              </a:ext>
            </a:extLst>
          </p:cNvSpPr>
          <p:nvPr>
            <p:ph type="body" idx="1"/>
          </p:nvPr>
        </p:nvSpPr>
        <p:spPr>
          <a:xfrm>
            <a:off x="647700" y="276225"/>
            <a:ext cx="10515600" cy="498475"/>
          </a:xfrm>
        </p:spPr>
        <p:txBody>
          <a:bodyPr/>
          <a:lstStyle/>
          <a:p>
            <a:pPr marL="0" indent="0" algn="ctr">
              <a:buNone/>
              <a:defRPr lang="es-es"/>
            </a:pPr>
            <a:r>
              <a:rPr lang="es-es" b="1" cap="none">
                <a:latin typeface="Calibri Light" pitchFamily="2" charset="0"/>
                <a:ea typeface="Calibri" pitchFamily="2" charset="0"/>
                <a:cs typeface="Calibri" pitchFamily="2" charset="0"/>
              </a:rPr>
              <a:t>Flip-Flop J-K</a:t>
            </a:r>
            <a:endParaRPr lang="es-es" b="1" cap="none">
              <a:latin typeface="Calibri Light" pitchFamily="2" charset="0"/>
              <a:ea typeface="Calibri" pitchFamily="2" charset="0"/>
              <a:cs typeface="Calibri" pitchFamily="2" charset="0"/>
            </a:endParaRPr>
          </a:p>
        </p:txBody>
      </p:sp>
      <p:sp>
        <p:nvSpPr>
          <p:cNvPr id="3"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F949-07D4-040F-9AE9-F15AB7A76CA4}" type="slidenum">
              <a:t>21</a:t>
            </a:fld>
          </a:p>
        </p:txBody>
      </p:sp>
      <p:pic>
        <p:nvPicPr>
          <p:cNvPr id="4"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CT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DoHAADACAAA7EQAAOghAAAQAAAAJgAAAAgAAAD//////////w=="/>
              </a:ext>
            </a:extLst>
          </p:cNvPicPr>
          <p:nvPr/>
        </p:nvPicPr>
        <p:blipFill>
          <a:blip r:embed="rId2"/>
          <a:stretch>
            <a:fillRect/>
          </a:stretch>
        </p:blipFill>
        <p:spPr>
          <a:xfrm>
            <a:off x="1174750" y="1422400"/>
            <a:ext cx="10029190" cy="4089400"/>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F471-3FD4-0402-9AE9-C957BAA76C9C}" type="slidenum">
              <a:t>22</a:t>
            </a:fld>
          </a:p>
        </p:txBody>
      </p:sp>
      <p:sp>
        <p:nvSpPr>
          <p:cNvPr id="3" name="Marcador de contenido 2"/>
          <p:cNvSpPr>
            <a:spLocks noGrp="1" noChangeArrowheads="1"/>
            <a:extLst>
              <a:ext uri="smNativeData">
                <pr:smNativeData xmlns:pr="smNativeData" xmlns="smNativeData" val="SMDATA_15_PJf6Z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AMAALMBAACsRAAAxAQAABAAAAAmAAAACAAAAAEAAAAAAAAA"/>
              </a:ext>
            </a:extLst>
          </p:cNvSpPr>
          <p:nvPr>
            <p:ph type="body" idx="1"/>
          </p:nvPr>
        </p:nvSpPr>
        <p:spPr>
          <a:xfrm>
            <a:off x="647700" y="276225"/>
            <a:ext cx="10515600" cy="498475"/>
          </a:xfrm>
        </p:spPr>
        <p:txBody>
          <a:bodyPr/>
          <a:lstStyle/>
          <a:p>
            <a:pPr marL="0" indent="0" algn="ctr">
              <a:buNone/>
              <a:defRPr lang="es-es"/>
            </a:pPr>
            <a:r>
              <a:rPr lang="es-es" b="1" cap="none">
                <a:latin typeface="Calibri Light" pitchFamily="2" charset="0"/>
                <a:ea typeface="Calibri" pitchFamily="2" charset="0"/>
                <a:cs typeface="Calibri" pitchFamily="2" charset="0"/>
              </a:rPr>
              <a:t>Flip-Flop T</a:t>
            </a:r>
            <a:endParaRPr lang="es-es" b="1" cap="none">
              <a:latin typeface="Calibri Light" pitchFamily="2" charset="0"/>
              <a:ea typeface="Calibri" pitchFamily="2" charset="0"/>
              <a:cs typeface="Calibri" pitchFamily="2" charset="0"/>
            </a:endParaRPr>
          </a:p>
        </p:txBody>
      </p:sp>
      <p:pic>
        <p:nvPicPr>
          <p:cNvPr id="4" name="Imagen 5"/>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94pJ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KkDAAAUCgAA3EYAAPQfAAAQAAAAJgAAAAgAAAD//////////w=="/>
              </a:ext>
            </a:extLst>
          </p:cNvPicPr>
          <p:nvPr/>
        </p:nvPicPr>
        <p:blipFill>
          <a:blip r:embed="rId2"/>
          <a:stretch>
            <a:fillRect/>
          </a:stretch>
        </p:blipFill>
        <p:spPr>
          <a:xfrm>
            <a:off x="594995" y="1638300"/>
            <a:ext cx="10923905" cy="3556000"/>
          </a:xfrm>
          <a:prstGeom prst="rect">
            <a:avLst/>
          </a:prstGeom>
          <a:noFill/>
          <a:ln>
            <a:noFill/>
          </a:ln>
          <a:effectLst/>
        </p:spPr>
      </p:pic>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ítulo 1"/>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UAAHcBAADYRQAA2AQAABAAAAAmAAAACAAAAAEgAAAAAAAA"/>
              </a:ext>
            </a:extLst>
          </p:cNvSpPr>
          <p:nvPr>
            <p:ph type="title"/>
          </p:nvPr>
        </p:nvSpPr>
        <p:spPr>
          <a:xfrm>
            <a:off x="838200" y="238125"/>
            <a:ext cx="10515600" cy="549275"/>
          </a:xfrm>
        </p:spPr>
        <p:txBody>
          <a:bodyPr vert="horz" wrap="square" lIns="91440" tIns="45720" rIns="91440" bIns="45720" numCol="1" spcCol="215900" anchor="ctr">
            <a:prstTxWarp prst="textNoShape">
              <a:avLst/>
            </a:prstTxWarp>
          </a:bodyPr>
          <a:lstStyle/>
          <a:p>
            <a:pPr algn="ctr">
              <a:spcBef>
                <a:spcPts val="0"/>
              </a:spcBef>
              <a:defRPr lang="es-es" sz="3960" cap="none"/>
            </a:pPr>
            <a:r>
              <a:rPr lang="es-es" sz="3240" b="1" cap="none"/>
              <a:t>Tablas características</a:t>
            </a:r>
            <a:endParaRPr lang="es-es" sz="3240" b="1" cap="none"/>
          </a:p>
        </p:txBody>
      </p:sp>
      <p:sp>
        <p:nvSpPr>
          <p:cNvPr id="3"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83D2-9CD4-0475-9AE9-6A20CDA76C3F}" type="slidenum">
              <a:t>23</a:t>
            </a:fld>
          </a:p>
        </p:txBody>
      </p:sp>
      <p:pic>
        <p:nvPicPr>
          <p:cNvPr id="4"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KAPAABmBgAAbD4AANUlAAAQAAAAJgAAAAgAAAD//////////w=="/>
              </a:ext>
            </a:extLst>
          </p:cNvPicPr>
          <p:nvPr/>
        </p:nvPicPr>
        <p:blipFill>
          <a:blip r:embed="rId2"/>
          <a:stretch>
            <a:fillRect/>
          </a:stretch>
        </p:blipFill>
        <p:spPr>
          <a:xfrm>
            <a:off x="2540000" y="1040130"/>
            <a:ext cx="7607300" cy="5109845"/>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Imagen1"/>
          <p:cNvPicPr>
            <a:picLocks noChangeAspect="1"/>
            <a:extLst>
              <a:ext uri="smNativeData">
                <pr:smNativeData xmlns:pr="smNativeData" xmlns="smNativeData" val="SMDATA_17_PJf6ZBMAAAAlAAAAEQAAAC8B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L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F8JAAAhBgAAWT4AANsoAAAQAAAAJgAAAAgAAAD//////////w=="/>
              </a:ext>
            </a:extLst>
          </p:cNvPicPr>
          <p:nvPr/>
        </p:nvPicPr>
        <p:blipFill>
          <a:blip r:embed="rId2"/>
          <a:stretch>
            <a:fillRect/>
          </a:stretch>
        </p:blipFill>
        <p:spPr>
          <a:xfrm>
            <a:off x="1523365" y="996315"/>
            <a:ext cx="8611870" cy="5645150"/>
          </a:xfrm>
          <a:prstGeom prst="rect">
            <a:avLst/>
          </a:prstGeom>
          <a:noFill/>
          <a:ln>
            <a:noFill/>
          </a:ln>
          <a:effectLst/>
        </p:spPr>
      </p:pic>
      <p:sp>
        <p:nvSpPr>
          <p:cNvPr id="3" name="CuadroTexto1"/>
          <p:cNvSpPr txBox="1">
            <a:extLst>
              <a:ext uri="smNativeData">
                <pr:smNativeData xmlns:pr="smNativeData" xmlns="smNativeData" val="SMDATA_15_PJf6ZBMAAAAlAAAAEgAAAA8B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EA0AAEkCAAA2PgAAAQcAABAAAAAmAAAACAAAAP//////////"/>
              </a:ext>
            </a:extLst>
          </p:cNvSpPr>
          <p:nvPr/>
        </p:nvSpPr>
        <p:spPr>
          <a:xfrm>
            <a:off x="2123440" y="371475"/>
            <a:ext cx="7989570" cy="767080"/>
          </a:xfrm>
          <a:prstGeom prst="rect">
            <a:avLst/>
          </a:prstGeom>
          <a:noFill/>
          <a:ln>
            <a:noFill/>
          </a:ln>
          <a:effectLst/>
        </p:spPr>
        <p:txBody>
          <a:bodyPr vert="horz" wrap="square" numCol="1" spcCol="215900" anchor="t"/>
          <a:lstStyle/>
          <a:p>
            <a:pPr algn="ctr">
              <a:spcBef>
                <a:spcPts val="0"/>
              </a:spcBef>
              <a:defRPr lang="es-es" sz="3960" cap="none"/>
            </a:pPr>
            <a:r>
              <a:rPr lang="es-es" sz="3240" b="1" cap="none"/>
              <a:t>Tablas características para cuatro Flip-Flop</a:t>
            </a:r>
            <a:endParaRPr lang="es-es" sz="3240" b="1" cap="none"/>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769-27D4-0411-9AE9-D144A9A76C84}" type="slidenum">
              <a:t>25</a:t>
            </a:fld>
            <a:r>
              <a:t> / 41</a:t>
            </a:r>
          </a:p>
        </p:txBody>
      </p:sp>
      <p:sp>
        <p:nvSpPr>
          <p:cNvPr id="3"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DAMAAOECAADUSQAAVR4AABAgAAAmAAAACAAAAP//////////"/>
              </a:ext>
            </a:extLst>
          </p:cNvSpPr>
          <p:nvPr/>
        </p:nvSpPr>
        <p:spPr>
          <a:xfrm>
            <a:off x="495300" y="467995"/>
            <a:ext cx="11506200" cy="4462780"/>
          </a:xfrm>
          <a:prstGeom prst="rect">
            <a:avLst/>
          </a:prstGeom>
          <a:noFill/>
          <a:ln>
            <a:noFill/>
          </a:ln>
          <a:effectLst/>
        </p:spPr>
        <p:txBody>
          <a:bodyPr vert="horz" wrap="square" lIns="91440" tIns="45720" rIns="91440" bIns="45720" numCol="1" spcCol="215900" anchor="t"/>
          <a:lstStyle/>
          <a:p>
            <a:pPr algn="ctr">
              <a:defRPr lang="es-es"/>
            </a:pPr>
            <a:r>
              <a:rPr lang="es-es" sz="6000" cap="none">
                <a:latin typeface="Calibri Light" pitchFamily="2" charset="0"/>
                <a:ea typeface="Calibri" pitchFamily="2" charset="0"/>
                <a:cs typeface="Calibri" pitchFamily="2" charset="0"/>
              </a:rPr>
              <a:t>Registros</a:t>
            </a:r>
            <a:endParaRPr lang="es-es" sz="60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Un registro de N bits es un banco de N flip-flops que comparten una  </a:t>
            </a:r>
            <a:r>
              <a:rPr lang="es-es" sz="3200" cap="none"/>
              <a:t>entrada de </a:t>
            </a:r>
            <a:r>
              <a:rPr lang="es-es" sz="3200" cap="none">
                <a:latin typeface="Calibri Light" pitchFamily="2" charset="0"/>
                <a:ea typeface="Calibri" pitchFamily="2" charset="0"/>
                <a:cs typeface="Calibri" pitchFamily="2" charset="0"/>
              </a:rPr>
              <a:t>CLK común, para que todos los bits del registro se actualicen al mismo tiempo. Los registros son el bloque de construcción clave de la mayoría de los circuitos secuenciales.</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En la figura a continuación, se muestra un registro de 4 bit con entradas d(3:0) y salidas Q(3:0) y ambos son buses de 4 bit</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9B5F-11D4-046D-9AE9-E738D5A76CB2}" type="slidenum">
              <a:t>26</a:t>
            </a:fld>
            <a:r>
              <a:t> / 41</a:t>
            </a:r>
          </a:p>
        </p:txBody>
      </p:sp>
      <p:pic>
        <p:nvPicPr>
          <p:cNvPr id="3" name="Imagen 1"/>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EgXAADvAAAAMDQAADkoAAAQAAAAJgAAAAgAAAD//////////w=="/>
              </a:ext>
            </a:extLst>
          </p:cNvPicPr>
          <p:nvPr/>
        </p:nvPicPr>
        <p:blipFill>
          <a:blip r:embed="rId3"/>
          <a:stretch>
            <a:fillRect/>
          </a:stretch>
        </p:blipFill>
        <p:spPr>
          <a:xfrm>
            <a:off x="3784600" y="151765"/>
            <a:ext cx="4699000" cy="6386830"/>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9FBC-F2D4-0469-9AE9-043CD1A76C51}" type="slidenum">
              <a:t>27</a:t>
            </a:fld>
            <a:r>
              <a:t> / 41</a:t>
            </a:r>
          </a:p>
        </p:txBody>
      </p:sp>
      <p:sp>
        <p:nvSpPr>
          <p:cNvPr id="3" name="CuadroText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6goAAEABAADLOgAA/AUAABAgAAAmAAAACAAAAP//////////"/>
              </a:ext>
            </a:extLst>
          </p:cNvSpPr>
          <p:nvPr/>
        </p:nvSpPr>
        <p:spPr>
          <a:xfrm>
            <a:off x="1774190" y="203200"/>
            <a:ext cx="7783195" cy="769620"/>
          </a:xfrm>
          <a:prstGeom prst="rect">
            <a:avLst/>
          </a:prstGeom>
          <a:noFill/>
          <a:ln>
            <a:noFill/>
          </a:ln>
          <a:effectLst/>
        </p:spPr>
        <p:txBody>
          <a:bodyPr vert="horz" wrap="none" lIns="91440" tIns="45720" rIns="91440" bIns="45720" numCol="1" spcCol="215900" anchor="t"/>
          <a:lstStyle/>
          <a:p>
            <a:pPr>
              <a:defRPr lang="es-es"/>
            </a:pPr>
            <a:r>
              <a:rPr lang="es-es" sz="4400" cap="none">
                <a:latin typeface="Calibri Light" pitchFamily="2" charset="0"/>
                <a:ea typeface="Calibri" pitchFamily="2" charset="0"/>
                <a:cs typeface="Calibri" pitchFamily="2" charset="0"/>
              </a:rPr>
              <a:t>Circuitos secuenciales sincrónicos</a:t>
            </a:r>
            <a:endParaRPr lang="es-es" sz="4400" cap="none">
              <a:latin typeface="Calibri Light" pitchFamily="2" charset="0"/>
              <a:ea typeface="Calibri" pitchFamily="2" charset="0"/>
              <a:cs typeface="Calibri" pitchFamily="2" charset="0"/>
            </a:endParaRPr>
          </a:p>
        </p:txBody>
      </p:sp>
      <p:sp>
        <p:nvSpPr>
          <p:cNvPr id="4" name="Rectángulo 3"/>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IAAD4IAABcSQAAISoAABAgAAAmAAAACAAAAP//////////"/>
              </a:ext>
            </a:extLst>
          </p:cNvSpPr>
          <p:nvPr/>
        </p:nvSpPr>
        <p:spPr>
          <a:xfrm>
            <a:off x="431800" y="1339850"/>
            <a:ext cx="11493500" cy="550862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Las reglas de constitución de circuitos secuenciales síncronos enseñan que un circuito, es un circuito secuencial síncrono si consta de elementos interconectados del circuito tales que:</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Cada elemento del circuito es un registro o un circuito combinacional</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Al menos un elemento del circuito es un registro</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Todos los registros reciben la misma señal de reloj</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Cada ruta cíclica contiene al menos un registro.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Los circuitos secuenciales que no son síncronos se denominan asíncronos.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76C-22D4-0451-9AE9-D404E9A76C81}" type="slidenum">
              <a:t>28</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jBQAANwAAAArMQAANwUAABAgAAAmAAAACAAAAP//////////"/>
              </a:ext>
            </a:extLst>
          </p:cNvSpPr>
          <p:nvPr/>
        </p:nvSpPr>
        <p:spPr>
          <a:xfrm>
            <a:off x="3340100" y="139700"/>
            <a:ext cx="4652645" cy="708025"/>
          </a:xfrm>
          <a:prstGeom prst="rect">
            <a:avLst/>
          </a:prstGeom>
          <a:noFill/>
          <a:ln>
            <a:noFill/>
          </a:ln>
          <a:effectLst/>
        </p:spPr>
        <p:txBody>
          <a:bodyPr vert="horz" wrap="none" lIns="91440" tIns="45720" rIns="91440" bIns="45720" numCol="1" spcCol="215900" anchor="t"/>
          <a:lstStyle/>
          <a:p>
            <a:pPr>
              <a:defRPr lang="es-es"/>
            </a:pPr>
            <a:r>
              <a:rPr lang="es-es" sz="4000" cap="none">
                <a:latin typeface="Calibri Light" pitchFamily="2" charset="0"/>
                <a:ea typeface="Calibri" pitchFamily="2" charset="0"/>
                <a:cs typeface="Calibri" pitchFamily="2" charset="0"/>
              </a:rPr>
              <a:t>Ejemplos de circuitos </a:t>
            </a:r>
            <a:endParaRPr lang="es-es" sz="40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O8JAADwBQAAQEIAAGsoAAAQAAAAJgAAAAgAAAD//////////w=="/>
              </a:ext>
            </a:extLst>
          </p:cNvPicPr>
          <p:nvPr/>
        </p:nvPicPr>
        <p:blipFill>
          <a:blip r:embed="rId3"/>
          <a:stretch>
            <a:fillRect/>
          </a:stretch>
        </p:blipFill>
        <p:spPr>
          <a:xfrm>
            <a:off x="1614805" y="965200"/>
            <a:ext cx="9154795" cy="5605145"/>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84B-05D4-042E-9AE9-F37B96A76CA6}" type="slidenum">
              <a:t>29</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0BYAAKQBAACbPwAAPQUAABAgAAAmAAAACAAAAP//////////"/>
              </a:ext>
            </a:extLst>
          </p:cNvSpPr>
          <p:nvPr/>
        </p:nvSpPr>
        <p:spPr>
          <a:xfrm>
            <a:off x="3708400" y="266700"/>
            <a:ext cx="6631305"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MÁQUINAS DE ESTADOS FINITOS (FSM)</a:t>
            </a:r>
            <a:endParaRPr lang="es-es" sz="3200" cap="none">
              <a:latin typeface="Calibri Light" pitchFamily="2" charset="0"/>
              <a:ea typeface="Calibri" pitchFamily="2" charset="0"/>
              <a:cs typeface="Calibri" pitchFamily="2" charset="0"/>
            </a:endParaRPr>
          </a:p>
        </p:txBody>
      </p:sp>
      <p:sp>
        <p:nvSpPr>
          <p:cNvPr id="4"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IAMAAKQGAADYRQAAXiQAABAgAAAmAAAACAAAAP//////////"/>
              </a:ext>
            </a:extLst>
          </p:cNvSpPr>
          <p:nvPr/>
        </p:nvSpPr>
        <p:spPr>
          <a:xfrm>
            <a:off x="508000" y="1079500"/>
            <a:ext cx="10845800" cy="4832350"/>
          </a:xfrm>
          <a:prstGeom prst="rect">
            <a:avLst/>
          </a:prstGeom>
          <a:noFill/>
          <a:ln>
            <a:noFill/>
          </a:ln>
          <a:effectLst/>
        </p:spPr>
        <p:txBody>
          <a:bodyPr vert="horz" wrap="square" lIns="91440" tIns="45720" rIns="91440" bIns="45720" numCol="1" spcCol="215900" anchor="t"/>
          <a:lstStyle/>
          <a:p>
            <a:pPr>
              <a:defRPr lang="es-es"/>
            </a:pPr>
            <a:r>
              <a:rPr lang="es-es" sz="2800" cap="none">
                <a:latin typeface="Calibri Light" pitchFamily="2" charset="0"/>
                <a:ea typeface="Calibri" pitchFamily="2" charset="0"/>
                <a:cs typeface="Calibri" pitchFamily="2" charset="0"/>
              </a:rPr>
              <a:t>Obtienen su nombre porque un circuito con k registros puede estar en uno de un número número finito</a:t>
            </a:r>
            <a:r>
              <a:rPr lang="es-es" sz="2800" cap="none"/>
              <a:t> </a:t>
            </a:r>
            <a:r>
              <a:rPr lang="es-es" sz="2800" cap="none">
                <a:latin typeface="Calibri Light" pitchFamily="2" charset="0"/>
                <a:ea typeface="Calibri" pitchFamily="2" charset="0"/>
                <a:cs typeface="Calibri" pitchFamily="2" charset="0"/>
              </a:rPr>
              <a:t>(2</a:t>
            </a:r>
            <a:r>
              <a:rPr lang="es-es" sz="2800" cap="none" baseline="30000">
                <a:latin typeface="Calibri Light" pitchFamily="2" charset="0"/>
                <a:ea typeface="Calibri" pitchFamily="2" charset="0"/>
                <a:cs typeface="Calibri" pitchFamily="2" charset="0"/>
              </a:rPr>
              <a:t>k</a:t>
            </a:r>
            <a:r>
              <a:rPr lang="es-es" sz="2800" cap="none">
                <a:latin typeface="Calibri Light" pitchFamily="2" charset="0"/>
                <a:ea typeface="Calibri" pitchFamily="2" charset="0"/>
                <a:cs typeface="Calibri" pitchFamily="2" charset="0"/>
              </a:rPr>
              <a:t>) de estados únicos. </a:t>
            </a: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Una FSM tiene M entradas, N salidas y k bits de Estado. También recibe un reloj y, opcionalmente, una señal de reinicio. </a:t>
            </a: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Una FSM consta de dos bloques de lógica combinacional, lógica de siguiente estado y salida lógica, y un registro que almacena el estado. </a:t>
            </a: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En cada borde del reloj, el FSM avanza al siguiente estado, que se calculó en función del estado actual y entradas. </a:t>
            </a:r>
            <a:endParaRPr lang="es-es" sz="28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8723-6DD4-0471-9AE9-9B24C9A76CCE}" type="slidenum">
              <a:t>3</a:t>
            </a:fld>
          </a:p>
        </p:txBody>
      </p:sp>
      <p:pic>
        <p:nvPicPr>
          <p:cNvPr id="3" name="Imagen 5"/>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NQDAADpEQAAiUcAAKAiAAAQAAAAJgAAAAgAAAD//////////w=="/>
              </a:ext>
            </a:extLst>
          </p:cNvPicPr>
          <p:nvPr/>
        </p:nvPicPr>
        <p:blipFill>
          <a:blip r:embed="rId2"/>
          <a:stretch>
            <a:fillRect/>
          </a:stretch>
        </p:blipFill>
        <p:spPr>
          <a:xfrm>
            <a:off x="622300" y="2911475"/>
            <a:ext cx="11006455" cy="2717165"/>
          </a:xfrm>
          <a:prstGeom prst="rect">
            <a:avLst/>
          </a:prstGeom>
          <a:noFill/>
          <a:ln>
            <a:noFill/>
          </a:ln>
          <a:effectLst/>
        </p:spPr>
      </p:pic>
      <p:sp>
        <p:nvSpPr>
          <p:cNvPr id="4" name="CuadroTexto 6"/>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qAwAAEAGAACcQgAAOgoAABAgAAAmAAAACAAAAP//////////"/>
              </a:ext>
            </a:extLst>
          </p:cNvSpPr>
          <p:nvPr/>
        </p:nvSpPr>
        <p:spPr>
          <a:xfrm>
            <a:off x="2057400" y="1016000"/>
            <a:ext cx="8770620" cy="646430"/>
          </a:xfrm>
          <a:prstGeom prst="rect">
            <a:avLst/>
          </a:prstGeom>
          <a:noFill/>
          <a:ln>
            <a:noFill/>
          </a:ln>
          <a:effectLst/>
        </p:spPr>
        <p:txBody>
          <a:bodyPr vert="horz" wrap="none" lIns="91440" tIns="45720" rIns="91440" bIns="45720" numCol="1" spcCol="215900" anchor="t"/>
          <a:lstStyle/>
          <a:p>
            <a:pPr>
              <a:defRPr lang="es-es"/>
            </a:pPr>
            <a:r>
              <a:rPr lang="es-es" sz="3600" cap="none">
                <a:latin typeface="Calibri Light" pitchFamily="2" charset="0"/>
                <a:ea typeface="Calibri" pitchFamily="2" charset="0"/>
                <a:cs typeface="Calibri" pitchFamily="2" charset="0"/>
              </a:rPr>
              <a:t>Diagrama de bloques de un circuito secuencial</a:t>
            </a:r>
            <a:endParaRPr lang="es-es" sz="36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BF8-B6D4-041D-9AE9-4048A5A76C15}" type="slidenum">
              <a:t>30</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fAEAABoBAADoSQAATg8AABAgAAAmAAAACAAAAP//////////"/>
              </a:ext>
            </a:extLst>
          </p:cNvSpPr>
          <p:nvPr/>
        </p:nvSpPr>
        <p:spPr>
          <a:xfrm>
            <a:off x="241300" y="179070"/>
            <a:ext cx="11772900" cy="2308860"/>
          </a:xfrm>
          <a:prstGeom prst="rect">
            <a:avLst/>
          </a:prstGeom>
          <a:noFill/>
          <a:ln>
            <a:noFill/>
          </a:ln>
          <a:effectLst/>
        </p:spPr>
        <p:txBody>
          <a:bodyPr vert="horz" wrap="square" lIns="91440" tIns="45720" rIns="91440" bIns="45720" numCol="1" spcCol="215900" anchor="t"/>
          <a:lstStyle/>
          <a:p>
            <a:pPr>
              <a:defRPr lang="es-es"/>
            </a:pPr>
            <a:r>
              <a:rPr lang="es-es" sz="2400" cap="none">
                <a:latin typeface="Calibri Light" pitchFamily="2" charset="0"/>
                <a:ea typeface="Calibri" pitchFamily="2" charset="0"/>
                <a:cs typeface="Calibri" pitchFamily="2" charset="0"/>
              </a:rPr>
              <a:t>Hay dos clases generales de máquinas de estados finitos, caracterizadas por sus especificaciones funcionales. En las máquinas de Moore, las salidas dependen únicamente del estado actual de la máquina. En las máquinas de Moore, las salidas  dependen únicamente del estado actual de la máquina. En las máquinas Mealy,  las salidas dependen tanto del estado actual como de las entradas actuales. Las máquinas FSM proporcionan una forma sistemática para diseñar circuitos</a:t>
            </a:r>
            <a:r>
              <a:rPr lang="es-es" sz="2400" cap="none"/>
              <a:t> </a:t>
            </a:r>
            <a:r>
              <a:rPr lang="es-es" sz="2400" cap="none">
                <a:latin typeface="Calibri Light" pitchFamily="2" charset="0"/>
                <a:ea typeface="Calibri" pitchFamily="2" charset="0"/>
                <a:cs typeface="Calibri" pitchFamily="2" charset="0"/>
              </a:rPr>
              <a:t>secuenciales sincrónicos, dada una especificación funcional.</a:t>
            </a:r>
            <a:endParaRPr lang="es-es" sz="24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8xc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EgNAAB4DgAAODsAAFkpAAAQAAAAJgAAAAgAAAD//////////w=="/>
              </a:ext>
            </a:extLst>
          </p:cNvPicPr>
          <p:nvPr/>
        </p:nvPicPr>
        <p:blipFill>
          <a:blip r:embed="rId3"/>
          <a:stretch>
            <a:fillRect/>
          </a:stretch>
        </p:blipFill>
        <p:spPr>
          <a:xfrm>
            <a:off x="2159000" y="2352040"/>
            <a:ext cx="7467600" cy="4369435"/>
          </a:xfrm>
          <a:prstGeom prst="rect">
            <a:avLst/>
          </a:prstGeom>
          <a:noFill/>
          <a:ln>
            <a:noFill/>
          </a:ln>
          <a:effectLst/>
        </p:spPr>
      </p:pic>
      <p:sp>
        <p:nvSpPr>
          <p:cNvPr id="5" name="CuadroTexto 4"/>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mgYAAMsXAACiCwAAERoAABAgAAAmAAAACAAAAP//////////"/>
              </a:ext>
            </a:extLst>
          </p:cNvSpPr>
          <p:nvPr/>
        </p:nvSpPr>
        <p:spPr>
          <a:xfrm>
            <a:off x="1073150" y="3867785"/>
            <a:ext cx="817880" cy="369570"/>
          </a:xfrm>
          <a:prstGeom prst="rect">
            <a:avLst/>
          </a:prstGeom>
          <a:noFill/>
          <a:ln>
            <a:noFill/>
          </a:ln>
          <a:effectLst/>
        </p:spPr>
        <p:txBody>
          <a:bodyPr vert="horz" wrap="none" lIns="91440" tIns="45720" rIns="91440" bIns="45720" numCol="1" spcCol="215900" anchor="t"/>
          <a:lstStyle/>
          <a:p>
            <a:pPr>
              <a:defRPr lang="es-es"/>
            </a:pPr>
            <a:r>
              <a:t>Moore</a:t>
            </a:r>
          </a:p>
        </p:txBody>
      </p:sp>
      <p:sp>
        <p:nvSpPr>
          <p:cNvPr id="6" name="CuadroTexto 5"/>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7QYAAGwhAACiCwAAsiMAABAgAAAmAAAACAAAAP//////////"/>
              </a:ext>
            </a:extLst>
          </p:cNvSpPr>
          <p:nvPr/>
        </p:nvSpPr>
        <p:spPr>
          <a:xfrm>
            <a:off x="1125855" y="5433060"/>
            <a:ext cx="765175" cy="369570"/>
          </a:xfrm>
          <a:prstGeom prst="rect">
            <a:avLst/>
          </a:prstGeom>
          <a:noFill/>
          <a:ln>
            <a:noFill/>
          </a:ln>
          <a:effectLst/>
        </p:spPr>
        <p:txBody>
          <a:bodyPr vert="horz" wrap="none" lIns="91440" tIns="45720" rIns="91440" bIns="45720" numCol="1" spcCol="215900" anchor="t"/>
          <a:lstStyle/>
          <a:p>
            <a:pPr>
              <a:defRPr lang="es-es"/>
            </a:pPr>
            <a:r>
              <a:t>Mealy</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856-18D4-042E-9AE9-EE7B96A76CBB}" type="slidenum">
              <a:t>31</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oQsAAAYBAAA2PgAA/wQAABAgAAAmAAAACAAAAP//////////"/>
              </a:ext>
            </a:extLst>
          </p:cNvSpPr>
          <p:nvPr/>
        </p:nvSpPr>
        <p:spPr>
          <a:xfrm>
            <a:off x="1890395" y="166370"/>
            <a:ext cx="8222615" cy="645795"/>
          </a:xfrm>
          <a:prstGeom prst="rect">
            <a:avLst/>
          </a:prstGeom>
          <a:noFill/>
          <a:ln>
            <a:noFill/>
          </a:ln>
          <a:effectLst/>
        </p:spPr>
        <p:txBody>
          <a:bodyPr vert="horz" wrap="none" lIns="91440" tIns="45720" rIns="91440" bIns="45720" numCol="1" spcCol="215900" anchor="t"/>
          <a:lstStyle/>
          <a:p>
            <a:pPr>
              <a:defRPr lang="es-es"/>
            </a:pPr>
            <a:r>
              <a:rPr lang="es-es" sz="3600" cap="none">
                <a:latin typeface="Calibri Light" pitchFamily="2" charset="0"/>
                <a:ea typeface="Calibri" pitchFamily="2" charset="0"/>
                <a:cs typeface="Calibri" pitchFamily="2" charset="0"/>
              </a:rPr>
              <a:t>Análisis de un circuito secuencial sincrónico</a:t>
            </a:r>
            <a:endParaRPr lang="es-es" sz="36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DMTAAC/BAAA8zcAALYoAAAQAAAAJgAAAAgAAAD//////////w=="/>
              </a:ext>
            </a:extLst>
          </p:cNvPicPr>
          <p:nvPr/>
        </p:nvPicPr>
        <p:blipFill>
          <a:blip r:embed="rId3"/>
          <a:stretch>
            <a:fillRect/>
          </a:stretch>
        </p:blipFill>
        <p:spPr>
          <a:xfrm>
            <a:off x="3121025" y="771525"/>
            <a:ext cx="5974080" cy="5846445"/>
          </a:xfrm>
          <a:prstGeom prst="rect">
            <a:avLst/>
          </a:prstGeom>
          <a:noFill/>
          <a:ln>
            <a:noFill/>
          </a:ln>
          <a:effectLst/>
        </p:spPr>
      </p:pic>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F3C-72D4-0439-9AE9-846C81A76CD1}" type="slidenum">
              <a:t>32</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RA0AAK0AAAD4NAAACAUAABAgAAAmAAAACAAAAP//////////"/>
              </a:ext>
            </a:extLst>
          </p:cNvSpPr>
          <p:nvPr/>
        </p:nvSpPr>
        <p:spPr>
          <a:xfrm>
            <a:off x="2156460" y="109855"/>
            <a:ext cx="6454140" cy="708025"/>
          </a:xfrm>
          <a:prstGeom prst="rect">
            <a:avLst/>
          </a:prstGeom>
          <a:noFill/>
          <a:ln>
            <a:noFill/>
          </a:ln>
          <a:effectLst/>
        </p:spPr>
        <p:txBody>
          <a:bodyPr vert="horz" wrap="none" lIns="91440" tIns="45720" rIns="91440" bIns="45720" numCol="1" spcCol="215900" anchor="t"/>
          <a:lstStyle/>
          <a:p>
            <a:pPr>
              <a:defRPr lang="es-es"/>
            </a:pPr>
            <a:r>
              <a:rPr lang="es-es" sz="4000" cap="none">
                <a:latin typeface="Calibri Light" pitchFamily="2" charset="0"/>
                <a:ea typeface="Calibri" pitchFamily="2" charset="0"/>
                <a:cs typeface="Calibri" pitchFamily="2" charset="0"/>
              </a:rPr>
              <a:t>Ecuaciones de entrada y salida</a:t>
            </a:r>
            <a:endParaRPr lang="es-es" sz="4000" cap="none">
              <a:latin typeface="Calibri Light" pitchFamily="2" charset="0"/>
              <a:ea typeface="Calibri" pitchFamily="2" charset="0"/>
              <a:cs typeface="Calibri" pitchFamily="2" charset="0"/>
            </a:endParaRPr>
          </a:p>
        </p:txBody>
      </p:sp>
      <p:sp>
        <p:nvSpPr>
          <p:cNvPr id="4" name="CuadroText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rQYAAOAHAAAVFAAAeQsAABAgAAAmAAAACAAAAP//////////"/>
              </a:ext>
            </a:extLst>
          </p:cNvSpPr>
          <p:nvPr/>
        </p:nvSpPr>
        <p:spPr>
          <a:xfrm>
            <a:off x="1085215" y="1280160"/>
            <a:ext cx="2179320"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D</a:t>
            </a:r>
            <a:r>
              <a:rPr lang="es-es" sz="3200" cap="none" baseline="-24000">
                <a:latin typeface="Calibri Light" pitchFamily="2" charset="0"/>
                <a:ea typeface="Calibri" pitchFamily="2" charset="0"/>
                <a:cs typeface="Calibri" pitchFamily="2" charset="0"/>
              </a:rPr>
              <a:t>A </a:t>
            </a:r>
            <a:r>
              <a:rPr lang="es-es" sz="3200" cap="none">
                <a:latin typeface="Calibri Light" pitchFamily="2" charset="0"/>
                <a:ea typeface="Calibri" pitchFamily="2" charset="0"/>
                <a:cs typeface="Calibri" pitchFamily="2" charset="0"/>
              </a:rPr>
              <a:t>= Ax + Bx</a:t>
            </a:r>
            <a:r>
              <a:t> </a:t>
            </a:r>
          </a:p>
        </p:txBody>
      </p:sp>
      <p:sp>
        <p:nvSpPr>
          <p:cNvPr id="5" name="CuadroTexto 4"/>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ih8AAOAHAACYKAAAeQsAABAgAAAmAAAACAAAAP//////////"/>
              </a:ext>
            </a:extLst>
          </p:cNvSpPr>
          <p:nvPr/>
        </p:nvSpPr>
        <p:spPr>
          <a:xfrm>
            <a:off x="5126990" y="1280160"/>
            <a:ext cx="1471930"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D</a:t>
            </a:r>
            <a:r>
              <a:rPr lang="es-es" sz="3200" cap="none" baseline="-24000">
                <a:latin typeface="Calibri Light" pitchFamily="2" charset="0"/>
                <a:ea typeface="Calibri" pitchFamily="2" charset="0"/>
                <a:cs typeface="Calibri" pitchFamily="2" charset="0"/>
              </a:rPr>
              <a:t>B </a:t>
            </a:r>
            <a:r>
              <a:rPr lang="es-es" sz="3200" cap="none">
                <a:latin typeface="Calibri Light" pitchFamily="2" charset="0"/>
                <a:ea typeface="Calibri" pitchFamily="2" charset="0"/>
                <a:cs typeface="Calibri" pitchFamily="2" charset="0"/>
              </a:rPr>
              <a:t>= A’x</a:t>
            </a:r>
            <a:r>
              <a:t> </a:t>
            </a:r>
          </a:p>
        </p:txBody>
      </p:sp>
      <p:sp>
        <p:nvSpPr>
          <p:cNvPr id="6" name="CuadroTexto 5"/>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rQYAAHARAAAjFAAACRUAABAgAAAmAAAACAAAAP//////////"/>
              </a:ext>
            </a:extLst>
          </p:cNvSpPr>
          <p:nvPr/>
        </p:nvSpPr>
        <p:spPr>
          <a:xfrm>
            <a:off x="1085215" y="2834640"/>
            <a:ext cx="2188210"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y</a:t>
            </a:r>
            <a:r>
              <a:rPr lang="es-es" sz="3200" cap="none" baseline="-24000">
                <a:latin typeface="Calibri Light" pitchFamily="2" charset="0"/>
                <a:ea typeface="Calibri" pitchFamily="2" charset="0"/>
                <a:cs typeface="Calibri" pitchFamily="2" charset="0"/>
              </a:rPr>
              <a:t> </a:t>
            </a:r>
            <a:r>
              <a:rPr lang="es-es" sz="3200" cap="none">
                <a:latin typeface="Calibri Light" pitchFamily="2" charset="0"/>
                <a:ea typeface="Calibri" pitchFamily="2" charset="0"/>
                <a:cs typeface="Calibri" pitchFamily="2" charset="0"/>
              </a:rPr>
              <a:t>= Ax’ + Bx’</a:t>
            </a:r>
            <a:r>
              <a:t> </a:t>
            </a:r>
          </a:p>
        </p:txBody>
      </p:sp>
      <p:pic>
        <p:nvPicPr>
          <p:cNvPr id="7"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K0GAACAGQAAgBsAAAUmAAAQAAAAJgAAAAgAAAD//////////w=="/>
              </a:ext>
            </a:extLst>
          </p:cNvPicPr>
          <p:nvPr/>
        </p:nvPicPr>
        <p:blipFill>
          <a:blip r:embed="rId3"/>
          <a:stretch>
            <a:fillRect/>
          </a:stretch>
        </p:blipFill>
        <p:spPr>
          <a:xfrm>
            <a:off x="1085215" y="4145280"/>
            <a:ext cx="3385185" cy="2035175"/>
          </a:xfrm>
          <a:prstGeom prst="rect">
            <a:avLst/>
          </a:prstGeom>
          <a:noFill/>
          <a:ln>
            <a:noFill/>
          </a:ln>
          <a:effectLst/>
        </p:spPr>
      </p:pic>
    </p:spTree>
  </p:cSld>
  <p:clrMapOvr>
    <a:masterClrMapping/>
  </p:clrMapOvr>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ángulo redondeado 5"/>
          <p:cNvSpPr>
            <a:extLst>
              <a:ext uri="smNativeData">
                <pr:smNativeData xmlns:pr="smNativeData" xmlns="smNativeData" val="SMDATA_15_PJf6ZBMAAAAlAAAAZQAAAA0AAAAAkAAAAEgAAACQAAAASAAAAAAAAAABAAAAAAAAAAEAAABQAAAAhbacS3FV1T8AAAAAAAAAAAAAAAAAAOA/AAAAAAAA4D8AAAAAAADgPwAAAAAAAOA/AAAAAAAA4D8AAAAAAADgPwAAAAAAAOA/AAAAAAAA4D8CAAAAjAAAAAEAAAAAAAAAW5vVDP///wgAAAAAAAAAAAAAAAAAAAAAAAAAAAAAAAAAAAAAZAAAAAEAAABAAAAAAAAAAAAAAAAAAAAAAAAAAAAAAAAAAAAAAAAAAAAAAAAAAAAAAAAAAAAAAAAAAAAAAAAAAAAAAAAAAAAAAAAAAAAAAAAAAAAAAAAAAAAAAAAAAAAAFAAAADwAAAABAAAAAAAAAERzng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ERzngB/f38A5+bmA8zMzADAwP8Af39/AAAAAAAAAAAAAAAAAAAAAAAAAAAAIQAAABgAAAAUAAAAehQAALoWAACgIwAAGicAABAAAAAmAAAACAAAAP//////////"/>
              </a:ext>
            </a:extLst>
          </p:cNvSpPr>
          <p:nvPr/>
        </p:nvSpPr>
        <p:spPr>
          <a:xfrm>
            <a:off x="3328670" y="3694430"/>
            <a:ext cx="2462530" cy="2661920"/>
          </a:xfrm>
          <a:prstGeom prst="roundRect">
            <a:avLst>
              <a:gd name="adj" fmla="val 16667"/>
            </a:avLst>
          </a:prstGeom>
          <a:solidFill>
            <a:schemeClr val="accent1"/>
          </a:solidFill>
          <a:ln w="12700" cap="flat" cmpd="sng" algn="ctr">
            <a:solidFill>
              <a:srgbClr val="44739E"/>
            </a:solidFill>
            <a:prstDash val="solid"/>
            <a:headEnd type="none"/>
            <a:tailEnd type="none"/>
          </a:ln>
          <a:effectLst/>
        </p:spPr>
        <p:txBody>
          <a:bodyPr vert="horz" wrap="square" lIns="91440" tIns="45720" rIns="91440" bIns="45720" numCol="1" spcCol="215900" anchor="ctr"/>
          <a:lstStyle/>
          <a:p>
            <a:pPr algn="ctr">
              <a:defRPr lang="es-es" cap="none">
                <a:solidFill>
                  <a:srgbClr val="FFFFFF"/>
                </a:solidFill>
              </a:defRPr>
            </a:pPr>
          </a:p>
        </p:txBody>
      </p:sp>
      <p:sp>
        <p:nvSpPr>
          <p:cNvPr id="3"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A2D-63D4-043C-9AE9-956984A76CC0}" type="slidenum">
              <a:t>33</a:t>
            </a:fld>
            <a:r>
              <a:t> / 41</a:t>
            </a:r>
          </a:p>
        </p:txBody>
      </p:sp>
      <p:sp>
        <p:nvSpPr>
          <p:cNvPr id="4" name="CuadroText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XhkAAEYBAABsLwAAoQUAABAgAAAmAAAACAAAAP//////////"/>
              </a:ext>
            </a:extLst>
          </p:cNvSpPr>
          <p:nvPr/>
        </p:nvSpPr>
        <p:spPr>
          <a:xfrm>
            <a:off x="4123690" y="207010"/>
            <a:ext cx="3585210" cy="708025"/>
          </a:xfrm>
          <a:prstGeom prst="rect">
            <a:avLst/>
          </a:prstGeom>
          <a:noFill/>
          <a:ln>
            <a:noFill/>
          </a:ln>
          <a:effectLst/>
        </p:spPr>
        <p:txBody>
          <a:bodyPr vert="horz" wrap="none" lIns="91440" tIns="45720" rIns="91440" bIns="45720" numCol="1" spcCol="215900" anchor="t"/>
          <a:lstStyle/>
          <a:p>
            <a:pPr>
              <a:defRPr lang="es-es"/>
            </a:pPr>
            <a:r>
              <a:rPr lang="es-es" sz="4000" cap="none">
                <a:latin typeface="Calibri Light" pitchFamily="2" charset="0"/>
                <a:ea typeface="Calibri" pitchFamily="2" charset="0"/>
                <a:cs typeface="Calibri" pitchFamily="2" charset="0"/>
              </a:rPr>
              <a:t>Tabla de Estados</a:t>
            </a:r>
            <a:endParaRPr lang="es-es" sz="4000" cap="none">
              <a:latin typeface="Calibri Light" pitchFamily="2" charset="0"/>
              <a:ea typeface="Calibri" pitchFamily="2" charset="0"/>
              <a:cs typeface="Calibri" pitchFamily="2" charset="0"/>
            </a:endParaRPr>
          </a:p>
        </p:txBody>
      </p:sp>
      <p:sp>
        <p:nvSpPr>
          <p:cNvPr id="5"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ZgUAABoIAACyMgAAEwwAABAgAAAmAAAACAAAAP//////////"/>
              </a:ext>
            </a:extLst>
          </p:cNvSpPr>
          <p:nvPr/>
        </p:nvSpPr>
        <p:spPr>
          <a:xfrm>
            <a:off x="877570" y="1316990"/>
            <a:ext cx="7363460" cy="645795"/>
          </a:xfrm>
          <a:prstGeom prst="rect">
            <a:avLst/>
          </a:prstGeom>
          <a:noFill/>
          <a:ln>
            <a:noFill/>
          </a:ln>
          <a:effectLst/>
        </p:spPr>
        <p:txBody>
          <a:bodyPr vert="horz" wrap="none" lIns="91440" tIns="45720" rIns="91440" bIns="45720" numCol="1" spcCol="215900" anchor="t"/>
          <a:lstStyle/>
          <a:p>
            <a:pPr>
              <a:defRPr lang="es-es"/>
            </a:pPr>
            <a:r>
              <a:rPr lang="es-es" sz="3600" cap="none">
                <a:latin typeface="Calibri Light" pitchFamily="2" charset="0"/>
                <a:ea typeface="Calibri" pitchFamily="2" charset="0"/>
                <a:cs typeface="Calibri" pitchFamily="2" charset="0"/>
              </a:rPr>
              <a:t>Tabla de Estados para el circuito dado: </a:t>
            </a:r>
            <a:endParaRPr lang="es-es" sz="3600" cap="none">
              <a:latin typeface="Calibri Light" pitchFamily="2" charset="0"/>
              <a:ea typeface="Calibri" pitchFamily="2" charset="0"/>
              <a:cs typeface="Calibri" pitchFamily="2" charset="0"/>
            </a:endParaRPr>
          </a:p>
        </p:txBody>
      </p:sp>
      <p:pic>
        <p:nvPicPr>
          <p:cNvPr id="6"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FcUAAB+DAAAHzwAAOkoAAAQAAAAJgAAAAgAAAD//////////w=="/>
              </a:ext>
            </a:extLst>
          </p:cNvPicPr>
          <p:nvPr/>
        </p:nvPicPr>
        <p:blipFill>
          <a:blip r:embed="rId3"/>
          <a:stretch>
            <a:fillRect/>
          </a:stretch>
        </p:blipFill>
        <p:spPr>
          <a:xfrm>
            <a:off x="3306445" y="2030730"/>
            <a:ext cx="6466840" cy="461962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71C-52D4-0431-9AE9-A46489A76CF1}" type="slidenum">
              <a:t>34</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LQIAAMYCAAB3SQAAoyEAABAgAAAmAAAACAAAAP//////////"/>
              </a:ext>
            </a:extLst>
          </p:cNvSpPr>
          <p:nvPr/>
        </p:nvSpPr>
        <p:spPr>
          <a:xfrm>
            <a:off x="353695" y="450850"/>
            <a:ext cx="11588750" cy="50171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La preparación de una tabla de estados requiere enumerar todas las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posibles combinaciones binarias de estado actual y entradas. En este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caso, tenemos ocho combinaciones binarias, de 000 a 111.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Luego se determinan los valores de siguiente estado a partir del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diagrama lógico o de las ecuaciones de estado.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siguiente estado del flip-flop A deberá satisfacer la ecuación de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estado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A(t+1)=Ax+Bx</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6D1-9FD4-0430-9AE9-696588A76C3C}" type="slidenum">
              <a:t>35</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bQQAAE4DAACmRgAAOSgAABAgAAAmAAAACAAAAP//////////"/>
              </a:ext>
            </a:extLst>
          </p:cNvSpPr>
          <p:nvPr/>
        </p:nvSpPr>
        <p:spPr>
          <a:xfrm>
            <a:off x="719455" y="537210"/>
            <a:ext cx="10765155" cy="600138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La sección de siguiente estado en la columna A de la tabla de estados tiene tres unos, donde el estado actual y el valor de entrada satisfacen las condiciones de que el estado actual de A y la entrada x son ambos 1, o el estado actual de B y la entrada x son ambos 1.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De forma similar, el siguiente estado del flip-flop B se deduce de la ecuación de estado B(t+1)=A’x y es igual a 1 cuando el estado actual de A es 0 y la entrada x es 1.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 columna de salida se deduce de la ecuación de salida y=Ax’+Bx’</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X///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1D1-9FD4-0457-9AE9-6902EFA76C3C}" type="slidenum">
              <a:t>36</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rQMAALwBAABaSQAAYiQAABAgAAAmAAAACAAAAP//////////"/>
              </a:ext>
            </a:extLst>
          </p:cNvSpPr>
          <p:nvPr/>
        </p:nvSpPr>
        <p:spPr>
          <a:xfrm>
            <a:off x="597535" y="281940"/>
            <a:ext cx="11326495" cy="5632450"/>
          </a:xfrm>
          <a:prstGeom prst="rect">
            <a:avLst/>
          </a:prstGeom>
          <a:noFill/>
          <a:ln>
            <a:noFill/>
          </a:ln>
          <a:effectLst/>
        </p:spPr>
        <p:txBody>
          <a:bodyPr vert="horz" wrap="square" lIns="91440" tIns="45720" rIns="91440" bIns="45720" numCol="1" spcCol="215900" anchor="t"/>
          <a:lstStyle/>
          <a:p>
            <a:pPr marL="342900" indent="-342900">
              <a:buFont typeface="Arial" pitchFamily="2" charset="0"/>
              <a:buChar char="•"/>
              <a:defRPr lang="es-es"/>
            </a:pPr>
            <a:r>
              <a:rPr lang="es-es" sz="2400" cap="none">
                <a:latin typeface="Calibri Light" pitchFamily="2" charset="0"/>
                <a:ea typeface="Calibri" pitchFamily="2" charset="0"/>
                <a:cs typeface="Calibri" pitchFamily="2" charset="0"/>
              </a:rPr>
              <a:t>La tabla de estados de un circuito secuencial con flip-flops tipo D se obtiene por el mismo procedimiento delineado en el ejemplo anterior. </a:t>
            </a: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r>
              <a:rPr lang="es-es" sz="2400" cap="none">
                <a:latin typeface="Calibri Light" pitchFamily="2" charset="0"/>
                <a:ea typeface="Calibri" pitchFamily="2" charset="0"/>
                <a:cs typeface="Calibri" pitchFamily="2" charset="0"/>
              </a:rPr>
              <a:t>En general, un circuito secuencial con m flip flops y n entradas necesita 2</a:t>
            </a:r>
            <a:r>
              <a:rPr lang="es-es" sz="2400" cap="none" baseline="30000">
                <a:latin typeface="Calibri Light" pitchFamily="2" charset="0"/>
                <a:ea typeface="Calibri" pitchFamily="2" charset="0"/>
                <a:cs typeface="Calibri" pitchFamily="2" charset="0"/>
              </a:rPr>
              <a:t>m+n</a:t>
            </a:r>
            <a:r>
              <a:rPr lang="es-es" sz="2400" cap="none">
                <a:latin typeface="Calibri Light" pitchFamily="2" charset="0"/>
                <a:ea typeface="Calibri" pitchFamily="2" charset="0"/>
                <a:cs typeface="Calibri" pitchFamily="2" charset="0"/>
              </a:rPr>
              <a:t> filas en la tabla de estados.</a:t>
            </a: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r>
              <a:rPr lang="es-es" sz="2400" cap="none">
                <a:latin typeface="Calibri Light" pitchFamily="2" charset="0"/>
                <a:ea typeface="Calibri" pitchFamily="2" charset="0"/>
                <a:cs typeface="Calibri" pitchFamily="2" charset="0"/>
              </a:rPr>
              <a:t>Se hace una lista de los números binarios del 0 hasta 2</a:t>
            </a:r>
            <a:r>
              <a:rPr lang="es-es" sz="2400" cap="none" baseline="30000">
                <a:latin typeface="Calibri Light" pitchFamily="2" charset="0"/>
                <a:ea typeface="Calibri" pitchFamily="2" charset="0"/>
                <a:cs typeface="Calibri" pitchFamily="2" charset="0"/>
              </a:rPr>
              <a:t>m+n</a:t>
            </a:r>
            <a:r>
              <a:rPr lang="es-es" sz="2400" cap="none">
                <a:latin typeface="Calibri Light" pitchFamily="2" charset="0"/>
                <a:ea typeface="Calibri" pitchFamily="2" charset="0"/>
                <a:cs typeface="Calibri" pitchFamily="2" charset="0"/>
              </a:rPr>
              <a:t> - 1 bajo las columnas de estado actual y entrada.</a:t>
            </a: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r>
              <a:rPr lang="es-es" sz="2400" cap="none">
                <a:latin typeface="Calibri Light" pitchFamily="2" charset="0"/>
                <a:ea typeface="Calibri" pitchFamily="2" charset="0"/>
                <a:cs typeface="Calibri" pitchFamily="2" charset="0"/>
              </a:rPr>
              <a:t>La sección de siguiente estado tiene m columnas, una para cada flip-flop. Los binarios para el siguiente estado se deducen directamente de las ecuaciones de estado.</a:t>
            </a: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endParaRPr lang="es-es" sz="2400" cap="none">
              <a:latin typeface="Calibri Light" pitchFamily="2" charset="0"/>
              <a:ea typeface="Calibri" pitchFamily="2" charset="0"/>
              <a:cs typeface="Calibri" pitchFamily="2" charset="0"/>
            </a:endParaRPr>
          </a:p>
          <a:p>
            <a:pPr marL="342900" indent="-342900">
              <a:buFont typeface="Arial" pitchFamily="2" charset="0"/>
              <a:buChar char="•"/>
              <a:defRPr lang="es-es"/>
            </a:pPr>
            <a:r>
              <a:rPr lang="es-es" sz="2400" cap="none">
                <a:latin typeface="Calibri Light" pitchFamily="2" charset="0"/>
                <a:ea typeface="Calibri" pitchFamily="2" charset="0"/>
                <a:cs typeface="Calibri" pitchFamily="2" charset="0"/>
              </a:rPr>
              <a:t>La sección de salida tiene tantas columnas como variables de salida haya. Su valor binario se deduce del circuito o de la función booleana de la misma manera que se deduce una tabla de verdad.</a:t>
            </a:r>
            <a:endParaRPr lang="es-es" sz="24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158-16D4-0437-9AE9-E0628FA76CB5}" type="slidenum">
              <a:t>37</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WgEAAAAAAABgSAAAMCAAABAgAAAmAAAACAAAAP//////////"/>
              </a:ext>
            </a:extLst>
          </p:cNvSpPr>
          <p:nvPr/>
        </p:nvSpPr>
        <p:spPr>
          <a:xfrm>
            <a:off x="219710" y="0"/>
            <a:ext cx="11545570" cy="5232400"/>
          </a:xfrm>
          <a:prstGeom prst="rect">
            <a:avLst/>
          </a:prstGeom>
          <a:noFill/>
          <a:ln>
            <a:noFill/>
          </a:ln>
          <a:effectLst/>
        </p:spPr>
        <p:txBody>
          <a:bodyPr vert="horz" wrap="square" lIns="91440" tIns="45720" rIns="91440" bIns="45720" numCol="1" spcCol="215900" anchor="t"/>
          <a:lstStyle/>
          <a:p>
            <a:pPr algn="ctr">
              <a:defRPr lang="es-es"/>
            </a:pPr>
            <a:r>
              <a:rPr lang="es-es" sz="3600" cap="none">
                <a:latin typeface="Calibri Light" pitchFamily="2" charset="0"/>
                <a:ea typeface="Calibri" pitchFamily="2" charset="0"/>
                <a:cs typeface="Calibri" pitchFamily="2" charset="0"/>
              </a:rPr>
              <a:t>Diagrama de estados </a:t>
            </a:r>
            <a:endParaRPr lang="es-es" sz="3600" cap="none">
              <a:latin typeface="Calibri Light" pitchFamily="2" charset="0"/>
              <a:ea typeface="Calibri" pitchFamily="2" charset="0"/>
              <a:cs typeface="Calibri" pitchFamily="2" charset="0"/>
            </a:endParaRPr>
          </a:p>
          <a:p>
            <a:pPr>
              <a:defRPr lang="es-es"/>
            </a:pPr>
          </a:p>
          <a:p>
            <a:pPr>
              <a:defRPr lang="es-es"/>
            </a:pP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La información contenida en una tabla de estados se representa gráficamente en forma de diagrama de estados. </a:t>
            </a: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En este tipo de diagramas, un estado se representa con un círculo, y las transiciones entre estados se indican con flechas que conectan a los círculos. </a:t>
            </a:r>
            <a:endParaRPr lang="es-es" sz="2800" cap="none">
              <a:latin typeface="Calibri Light" pitchFamily="2" charset="0"/>
              <a:ea typeface="Calibri" pitchFamily="2" charset="0"/>
              <a:cs typeface="Calibri" pitchFamily="2" charset="0"/>
            </a:endParaRPr>
          </a:p>
          <a:p>
            <a:pPr>
              <a:defRPr lang="es-es"/>
            </a:pPr>
            <a:endParaRPr lang="es-es" sz="2800" cap="none">
              <a:latin typeface="Calibri Light" pitchFamily="2" charset="0"/>
              <a:ea typeface="Calibri" pitchFamily="2" charset="0"/>
              <a:cs typeface="Calibri" pitchFamily="2" charset="0"/>
            </a:endParaRPr>
          </a:p>
          <a:p>
            <a:pPr>
              <a:defRPr lang="es-es"/>
            </a:pPr>
            <a:r>
              <a:rPr lang="es-es" sz="2800" cap="none">
                <a:latin typeface="Calibri Light" pitchFamily="2" charset="0"/>
                <a:ea typeface="Calibri" pitchFamily="2" charset="0"/>
                <a:cs typeface="Calibri" pitchFamily="2" charset="0"/>
              </a:rPr>
              <a:t>En la figura se aprecia el diagrama de estados del circuito secuencial del ejemplo anterior. </a:t>
            </a:r>
            <a:endParaRPr lang="es-es" sz="28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3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9384-CAD4-0465-9AE9-3C30DDA76C69}" type="slidenum">
              <a:t>38</a:t>
            </a:fld>
            <a:r>
              <a:t> / 41</a:t>
            </a:r>
          </a:p>
        </p:txBody>
      </p:sp>
      <p:pic>
        <p:nvPicPr>
          <p:cNvPr id="3" name="Imagen 1"/>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CgUAABOBQAA9DMAAPIkAAAQAAAAJgAAAAgAAAD//////////w=="/>
              </a:ext>
            </a:extLst>
          </p:cNvPicPr>
          <p:nvPr/>
        </p:nvPicPr>
        <p:blipFill>
          <a:blip r:embed="rId3"/>
          <a:stretch>
            <a:fillRect/>
          </a:stretch>
        </p:blipFill>
        <p:spPr>
          <a:xfrm>
            <a:off x="3276600" y="862330"/>
            <a:ext cx="5168900" cy="5143500"/>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33A-74D4-0415-9AE9-8240ADA76CD7}" type="slidenum">
              <a:t>39</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UAUAAHIEAADYRQAATyMAABAgAAAmAAAACAAAAP//////////"/>
              </a:ext>
            </a:extLst>
          </p:cNvSpPr>
          <p:nvPr/>
        </p:nvSpPr>
        <p:spPr>
          <a:xfrm>
            <a:off x="863600" y="722630"/>
            <a:ext cx="10490200" cy="501713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El diagrama de estados proporciona la misma información que la tabla de estados y se obtiene directamente de dicha tabla.</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número binario dentro de cada círculo identifica el estado de los flip-flops.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Las flechas se rotulan con dos números binarios separados por una diagonal. Primero se da el valor de entrada durante el estado actual, y el número después de la diagonal indica la salida durante el estado actual, con esa entrada. </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3"/>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8797-D9D4-0471-9AE9-2F24C9A76C7A}" type="slidenum">
              <a:t>4</a:t>
            </a:fld>
          </a:p>
        </p:txBody>
      </p:sp>
      <p:sp>
        <p:nvSpPr>
          <p:cNvPr id="3" name="Rectángulo 4"/>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uAEAAGYBAABISQAA3xEAABAgAAAmAAAACAAAAP//////////"/>
              </a:ext>
            </a:extLst>
          </p:cNvSpPr>
          <p:nvPr/>
        </p:nvSpPr>
        <p:spPr>
          <a:xfrm>
            <a:off x="279400" y="227330"/>
            <a:ext cx="11633200" cy="2677795"/>
          </a:xfrm>
          <a:prstGeom prst="rect">
            <a:avLst/>
          </a:prstGeom>
          <a:noFill/>
          <a:ln>
            <a:noFill/>
          </a:ln>
          <a:effectLst/>
        </p:spPr>
        <p:txBody>
          <a:bodyPr vert="horz" wrap="square" lIns="91440" tIns="45720" rIns="91440" bIns="45720" numCol="1" spcCol="215900" anchor="t"/>
          <a:lstStyle/>
          <a:p>
            <a:pPr>
              <a:defRPr lang="es-es"/>
            </a:pPr>
            <a:r>
              <a:rPr lang="es-es" sz="2800" cap="none">
                <a:latin typeface="Calibri Light" pitchFamily="2" charset="0"/>
                <a:ea typeface="Calibri" pitchFamily="2" charset="0"/>
                <a:cs typeface="Calibri" pitchFamily="2" charset="0"/>
              </a:rPr>
              <a:t>Un circuito secuencial sincrónico utiliza señales que afectan a los elementos de almacenamiento únicamente en instantes discretos. La sincronización se logra con un dispositivo de temporización llamado generador de reloj, el cual produce un tren periódico de pulsos de reloj. Los pulsos de reloj se distribuyen por todo el sistema de modo que los elementos de almacenamiento sólo se vean afectados al llegar cada pulso</a:t>
            </a:r>
            <a:endParaRPr lang="es-es" sz="2800" cap="none">
              <a:latin typeface="Calibri Light" pitchFamily="2" charset="0"/>
              <a:ea typeface="Calibri" pitchFamily="2" charset="0"/>
              <a:cs typeface="Calibri" pitchFamily="2" charset="0"/>
            </a:endParaRPr>
          </a:p>
        </p:txBody>
      </p:sp>
      <p:pic>
        <p:nvPicPr>
          <p:cNvPr id="4" name="Imagen 5"/>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AAPAABzEgAA9DgAADApAAAQAAAAJgAAAAgAAAD//////////w=="/>
              </a:ext>
            </a:extLst>
          </p:cNvPicPr>
          <p:nvPr/>
        </p:nvPicPr>
        <p:blipFill>
          <a:blip r:embed="rId2"/>
          <a:stretch>
            <a:fillRect/>
          </a:stretch>
        </p:blipFill>
        <p:spPr>
          <a:xfrm>
            <a:off x="2438400" y="2999105"/>
            <a:ext cx="6819900" cy="3696335"/>
          </a:xfrm>
          <a:prstGeom prst="rect">
            <a:avLst/>
          </a:prstGeom>
          <a:noFill/>
          <a:ln>
            <a:noFill/>
          </a:ln>
          <a:effectLst/>
        </p:spPr>
      </p:pic>
    </p:spTree>
  </p:cSld>
  <p:clrMapOvr>
    <a:masterClrMapping/>
  </p:clrMapOvr>
  <p:timing>
    <p:tnLst>
      <p:par>
        <p:cTn id="1" dur="indefinite" restart="never" nodeType="tmRoot"/>
      </p:par>
    </p:tnLst>
  </p:timing>
</p:sld>
</file>

<file path=ppt/slides/slide4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04A-04D4-0436-9AE9-F2638EA76CA7}" type="slidenum">
              <a:t>40</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qAIAAAQFAABwSQAA4SMAABAgAAAmAAAACAAAAP//////////"/>
              </a:ext>
            </a:extLst>
          </p:cNvSpPr>
          <p:nvPr/>
        </p:nvSpPr>
        <p:spPr>
          <a:xfrm>
            <a:off x="431800" y="815340"/>
            <a:ext cx="11506200" cy="501713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(Es importante recordar que el valor de bit indicado para la salida a lo largo de la flecha se da durante el estado actual y con la entrada indicada, y nada tiene que ver con la transición al siguiente estado.)</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Por ejemplo, la flecha del estado 00 a 01 lleva el rótulo 1/0, lo que significa que cuando el circuito secuencial está en el estado actual 00 y la entrada es 1, la salida es 0. Después del siguiente ciclo de reloj, el circuito pasa al siguiente estado, 01. Si la entrada cambia a 0, la salida será 1, pero si la entrada sigue siendo 1, la salida se mantendrá en 0. </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8FDE-90D4-0479-9AE9-662CC1A76C33}" type="slidenum">
              <a:t>41</a:t>
            </a:fld>
            <a:r>
              <a:t> / 41</a:t>
            </a:r>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sAQAAIP////gRwAAGyMAABAgAAAmAAAACAAAAP//////////"/>
              </a:ext>
            </a:extLst>
          </p:cNvSpPr>
          <p:nvPr/>
        </p:nvSpPr>
        <p:spPr>
          <a:xfrm>
            <a:off x="762000" y="-79375"/>
            <a:ext cx="10922000" cy="5786120"/>
          </a:xfrm>
          <a:prstGeom prst="rect">
            <a:avLst/>
          </a:prstGeom>
          <a:noFill/>
          <a:ln>
            <a:noFill/>
          </a:ln>
          <a:effectLst/>
        </p:spPr>
        <p:txBody>
          <a:bodyPr vert="horz" wrap="square" lIns="91440" tIns="45720" rIns="91440" bIns="45720" numCol="1" spcCol="215900" anchor="t"/>
          <a:lstStyle/>
          <a:p>
            <a:pPr>
              <a:defRPr lang="es-es"/>
            </a:pPr>
          </a:p>
          <a:p>
            <a:pPr>
              <a:defRPr lang="es-es"/>
            </a:pPr>
            <a:r>
              <a:rPr lang="es-es" sz="3200" cap="none">
                <a:latin typeface="Calibri Light" pitchFamily="2" charset="0"/>
                <a:ea typeface="Calibri" pitchFamily="2" charset="0"/>
                <a:cs typeface="Calibri" pitchFamily="2" charset="0"/>
              </a:rPr>
              <a:t>Esta información se obtiene del diagrama de estados siguiendo las dos flechas que salen del círculo correspondiente al estado 01.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Una flecha que conecta a un círculo consigo mismo indica que no hay cambio de estado.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No hay diferencia entre una tabla de estados y un diagrama de estados, como no sea en la forma de representación. La tabla de estados se deduce más fácilmente de un diagrama lógico dado y la ecuación de estado. El diagrama de estados se sigue directamente de la tabla de estados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3E8-A6D4-0435-9AE9-50608DA76C05}" type="slidenum">
              <a:t>42</a:t>
            </a:fld>
          </a:p>
        </p:txBody>
      </p:sp>
      <p:sp>
        <p:nvSpPr>
          <p:cNvPr id="3" name="CuadroTexto 3"/>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TgkAAN4AAADYRQAA1wQAABAgAAAmAAAACAAAAP//////////"/>
              </a:ext>
            </a:extLst>
          </p:cNvSpPr>
          <p:nvPr/>
        </p:nvSpPr>
        <p:spPr>
          <a:xfrm>
            <a:off x="1512570" y="140970"/>
            <a:ext cx="9841230" cy="645795"/>
          </a:xfrm>
          <a:prstGeom prst="rect">
            <a:avLst/>
          </a:prstGeom>
          <a:noFill/>
          <a:ln>
            <a:noFill/>
          </a:ln>
          <a:effectLst/>
        </p:spPr>
        <p:txBody>
          <a:bodyPr vert="horz" wrap="none" lIns="91440" tIns="45720" rIns="91440" bIns="45720" numCol="1" spcCol="215900" anchor="t"/>
          <a:lstStyle/>
          <a:p>
            <a:pPr>
              <a:defRPr lang="es-es"/>
            </a:pPr>
            <a:r>
              <a:rPr lang="es-es" sz="3600" cap="none">
                <a:latin typeface="Calibri Light" pitchFamily="2" charset="0"/>
                <a:ea typeface="Calibri" pitchFamily="2" charset="0"/>
                <a:cs typeface="Calibri" pitchFamily="2" charset="0"/>
              </a:rPr>
              <a:t>Diseño (síntesis) de un circuito secuencial sincrónico</a:t>
            </a:r>
            <a:endParaRPr lang="es-es" sz="3600" cap="none">
              <a:latin typeface="Calibri Light" pitchFamily="2" charset="0"/>
              <a:ea typeface="Calibri" pitchFamily="2" charset="0"/>
              <a:cs typeface="Calibri" pitchFamily="2" charset="0"/>
            </a:endParaRPr>
          </a:p>
        </p:txBody>
      </p:sp>
      <p:sp>
        <p:nvSpPr>
          <p:cNvPr id="4"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4AYAAGQFAADYRQAAOSEAABAgAAAmAAAACAAAAP//////////"/>
              </a:ext>
            </a:extLst>
          </p:cNvSpPr>
          <p:nvPr/>
        </p:nvSpPr>
        <p:spPr>
          <a:xfrm>
            <a:off x="1117600" y="876300"/>
            <a:ext cx="10236200" cy="452437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El diseño de un circuito secuencial con reloj parte de un conjunto de especificaciones y culmina en un diagrama lógico o una lista de funciones booleanas de la cual puede obtenerse el diagrama lógico.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En contraste con los circuitos combinacionales, que se especifican cabalmente con una tabla de verdad, los circuitos secuenciales requieren una tabla de estados para su especificación. </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0CB-85D4-0456-9AE9-7303EEA76C26}" type="slidenum">
              <a:t>43</a:t>
            </a:fld>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dAQAAOECAAA0RAAAmBIAABAgAAAmAAAACAAAAP//////////"/>
              </a:ext>
            </a:extLst>
          </p:cNvSpPr>
          <p:nvPr/>
        </p:nvSpPr>
        <p:spPr>
          <a:xfrm>
            <a:off x="723900" y="467995"/>
            <a:ext cx="10363200" cy="255460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El primer paso en el diseño de circuitos secuenciales es la obtención de una tabla de estados o una representación equivalente, como un diagrama de estados. Un circuito secuencial sincrónico consta de flip-flops y compuertas combinacionales</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9BBC-F2D4-046D-9AE9-0438D5A76C51}" type="slidenum">
              <a:t>44</a:t>
            </a:fld>
          </a:p>
        </p:txBody>
      </p:sp>
      <p:sp>
        <p:nvSpPr>
          <p:cNvPr id="3" name="Rectángul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vAIAALwBAABcSQAAoCMAABAgAAAmAAAACAAAAP//////////"/>
              </a:ext>
            </a:extLst>
          </p:cNvSpPr>
          <p:nvPr/>
        </p:nvSpPr>
        <p:spPr>
          <a:xfrm>
            <a:off x="444500" y="281940"/>
            <a:ext cx="11480800" cy="550926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El procedimiento para diseñar circuitos secuenciales sincrónicos se resume en una lista de pasos recomendados: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Deduzca, de la descripción textual y las especificaciones del funcionamiento deseado, un diagrama de estados para el circuito.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Reduzca el número de estados si es necesario.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Asigne valores binarios a los estados.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Obtenga la tabla de estados codificada en binario.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Escoja el tipo de flip-flops que se usarán.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Deduzca las ecuaciones simplificadas de entrada y de salida de los flip-flops. </a:t>
            </a:r>
            <a:endParaRPr lang="es-es" sz="3200" cap="none">
              <a:latin typeface="Calibri Light" pitchFamily="2" charset="0"/>
              <a:ea typeface="Calibri" pitchFamily="2" charset="0"/>
              <a:cs typeface="Calibri" pitchFamily="2" charset="0"/>
            </a:endParaRPr>
          </a:p>
          <a:p>
            <a:pPr marL="514350" indent="-514350">
              <a:buAutoNum type="arabicPeriod"/>
              <a:defRPr lang="es-es"/>
            </a:pPr>
            <a:r>
              <a:rPr lang="es-es" sz="3200" cap="none">
                <a:latin typeface="Calibri Light" pitchFamily="2" charset="0"/>
                <a:ea typeface="Calibri" pitchFamily="2" charset="0"/>
                <a:cs typeface="Calibri" pitchFamily="2" charset="0"/>
              </a:rPr>
              <a:t>Dibuje el diagrama lógico</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F767-29D4-0401-9AE9-DF54B9A76C8A}" type="slidenum">
              <a:t>45</a:t>
            </a:fld>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4BUAALQAAADCLAAArgQAABAgAAAmAAAACAAAAP//////////"/>
              </a:ext>
            </a:extLst>
          </p:cNvSpPr>
          <p:nvPr/>
        </p:nvSpPr>
        <p:spPr>
          <a:xfrm>
            <a:off x="3556000" y="114300"/>
            <a:ext cx="3719830" cy="646430"/>
          </a:xfrm>
          <a:prstGeom prst="rect">
            <a:avLst/>
          </a:prstGeom>
          <a:noFill/>
          <a:ln>
            <a:noFill/>
          </a:ln>
          <a:effectLst/>
        </p:spPr>
        <p:txBody>
          <a:bodyPr vert="horz" wrap="none" lIns="91440" tIns="45720" rIns="91440" bIns="45720" numCol="1" spcCol="215900" anchor="t"/>
          <a:lstStyle/>
          <a:p>
            <a:pPr>
              <a:defRPr lang="es-es"/>
            </a:pPr>
            <a:r>
              <a:rPr lang="es-es" sz="3600" cap="none">
                <a:latin typeface="Calibri Light" pitchFamily="2" charset="0"/>
                <a:ea typeface="Calibri" pitchFamily="2" charset="0"/>
                <a:cs typeface="Calibri" pitchFamily="2" charset="0"/>
              </a:rPr>
              <a:t>Ejemplo de síntesis</a:t>
            </a:r>
            <a:endParaRPr lang="es-es" sz="3600" cap="none">
              <a:latin typeface="Calibri Light" pitchFamily="2" charset="0"/>
              <a:ea typeface="Calibri" pitchFamily="2" charset="0"/>
              <a:cs typeface="Calibri" pitchFamily="2" charset="0"/>
            </a:endParaRPr>
          </a:p>
        </p:txBody>
      </p:sp>
      <p:sp>
        <p:nvSpPr>
          <p:cNvPr id="4" name="CuadroText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aAEAAFQGAACnSAAAOCgAABAgAAAmAAAACAAAAP//////////"/>
              </a:ext>
            </a:extLst>
          </p:cNvSpPr>
          <p:nvPr/>
        </p:nvSpPr>
        <p:spPr>
          <a:xfrm>
            <a:off x="228600" y="1028700"/>
            <a:ext cx="11581765" cy="5509260"/>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Se desea diseñar un circuito secuencial sincrónico que genere una</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secuencia de estados binarios repetidos 00, 01, 10, 11 cuando la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entrada externa x = 1.</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estado del circuito permanece sin cambio cuando x = 0.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Este circuito se denomina contador binario de 2 bits y la entrada x es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 variable de control que especifica cuando se debe producir el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Recuento</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contador binario necesita dos FlipFlop para representar los dos bit</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613-5DD4-0450-9AE9-AB05E8A76CFE}" type="slidenum">
              <a:t>46</a:t>
            </a:fld>
          </a:p>
        </p:txBody>
      </p:sp>
      <p:pic>
        <p:nvPicPr>
          <p:cNvPr id="3" name="Imagen 1"/>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MgUAABHCgAA+DQAACcmAAAQAAAAJgAAAAgAAAD//////////w=="/>
              </a:ext>
            </a:extLst>
          </p:cNvPicPr>
          <p:nvPr/>
        </p:nvPicPr>
        <p:blipFill>
          <a:blip r:embed="rId2"/>
          <a:stretch>
            <a:fillRect/>
          </a:stretch>
        </p:blipFill>
        <p:spPr>
          <a:xfrm>
            <a:off x="3378200" y="1670685"/>
            <a:ext cx="5232400" cy="4531360"/>
          </a:xfrm>
          <a:prstGeom prst="rect">
            <a:avLst/>
          </a:prstGeom>
          <a:noFill/>
          <a:ln>
            <a:noFill/>
          </a:ln>
          <a:effectLst/>
        </p:spPr>
      </p:pic>
      <p:sp>
        <p:nvSpPr>
          <p:cNvPr id="4" name="CuadroText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mBAAAPgCAABoPQAAkQYAABAgAAAmAAAACAAAAP//////////"/>
              </a:ext>
            </a:extLst>
          </p:cNvSpPr>
          <p:nvPr/>
        </p:nvSpPr>
        <p:spPr>
          <a:xfrm>
            <a:off x="2697480" y="482600"/>
            <a:ext cx="7284720" cy="58483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Diagrama de estados para contador binario</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4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5D4-9AD4-0413-9AE9-6C46ABA76C39}" type="slidenum">
              <a:t>47</a:t>
            </a:fld>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HwEAABgBAABFSAAA/CIAABAgAAAmAAAACAAAAP//////////"/>
              </a:ext>
            </a:extLst>
          </p:cNvSpPr>
          <p:nvPr/>
        </p:nvSpPr>
        <p:spPr>
          <a:xfrm>
            <a:off x="182245" y="177800"/>
            <a:ext cx="11565890" cy="550926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Este  circuito secuencial no tiene salidas externas y por lo tanto sólo el valor de la entrada se etiqueta en el diagrama.  El estado de los FlipFlop se considera como salida del contador.</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Para este ejemplo se usará FlipFlop tipo J-K.</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Las entradas del FlipFlop A se designan por J</a:t>
            </a:r>
            <a:r>
              <a:rPr lang="es-es" sz="3200" cap="none" baseline="-24000">
                <a:latin typeface="Calibri Light" pitchFamily="2" charset="0"/>
                <a:ea typeface="Calibri" pitchFamily="2" charset="0"/>
                <a:cs typeface="Calibri" pitchFamily="2" charset="0"/>
              </a:rPr>
              <a:t>A</a:t>
            </a:r>
            <a:r>
              <a:rPr lang="es-es" sz="3200" cap="none">
                <a:latin typeface="Calibri Light" pitchFamily="2" charset="0"/>
                <a:ea typeface="Calibri" pitchFamily="2" charset="0"/>
                <a:cs typeface="Calibri" pitchFamily="2" charset="0"/>
              </a:rPr>
              <a:t> y K</a:t>
            </a:r>
            <a:r>
              <a:rPr lang="es-es" sz="3200" cap="none" baseline="-24000">
                <a:latin typeface="Calibri Light" pitchFamily="2" charset="0"/>
                <a:ea typeface="Calibri" pitchFamily="2" charset="0"/>
                <a:cs typeface="Calibri" pitchFamily="2" charset="0"/>
              </a:rPr>
              <a:t>A</a:t>
            </a:r>
            <a:r>
              <a:rPr lang="es-es" sz="3200" cap="none">
                <a:latin typeface="Calibri Light" pitchFamily="2" charset="0"/>
                <a:ea typeface="Calibri" pitchFamily="2" charset="0"/>
                <a:cs typeface="Calibri" pitchFamily="2" charset="0"/>
              </a:rPr>
              <a:t> y para el FlipFlop b se designan por J</a:t>
            </a:r>
            <a:r>
              <a:rPr lang="es-es" sz="3200" cap="none" baseline="-24000">
                <a:latin typeface="Calibri Light" pitchFamily="2" charset="0"/>
                <a:ea typeface="Calibri" pitchFamily="2" charset="0"/>
                <a:cs typeface="Calibri" pitchFamily="2" charset="0"/>
              </a:rPr>
              <a:t>B</a:t>
            </a:r>
            <a:r>
              <a:rPr lang="es-es" sz="3200" cap="none">
                <a:latin typeface="Calibri Light" pitchFamily="2" charset="0"/>
                <a:ea typeface="Calibri" pitchFamily="2" charset="0"/>
                <a:cs typeface="Calibri" pitchFamily="2" charset="0"/>
              </a:rPr>
              <a:t> y K</a:t>
            </a:r>
            <a:r>
              <a:rPr lang="es-es" sz="3200" cap="none" baseline="-24000">
                <a:latin typeface="Calibri Light" pitchFamily="2" charset="0"/>
                <a:ea typeface="Calibri" pitchFamily="2" charset="0"/>
                <a:cs typeface="Calibri" pitchFamily="2" charset="0"/>
              </a:rPr>
              <a:t>B </a:t>
            </a:r>
            <a:r>
              <a:rPr lang="es-es" sz="3200" cap="none">
                <a:latin typeface="Calibri Light" pitchFamily="2" charset="0"/>
                <a:ea typeface="Calibri" pitchFamily="2" charset="0"/>
                <a:cs typeface="Calibri" pitchFamily="2" charset="0"/>
              </a:rPr>
              <a:t>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Para la tabla característica del FF-JK se tiene lo siguiente:</a:t>
            </a:r>
            <a:endParaRPr lang="es-es" sz="3200" cap="none">
              <a:latin typeface="Calibri Light" pitchFamily="2" charset="0"/>
              <a:ea typeface="Calibri" pitchFamily="2" charset="0"/>
              <a:cs typeface="Calibri" pitchFamily="2" charset="0"/>
            </a:endParaRPr>
          </a:p>
          <a:p>
            <a:pPr>
              <a:defRPr lang="es-es"/>
            </a:pPr>
            <a:endParaRPr lang="es-es" sz="3200" cap="none" baseline="-24000">
              <a:latin typeface="Calibri Light" pitchFamily="2" charset="0"/>
              <a:ea typeface="Calibri" pitchFamily="2" charset="0"/>
              <a:cs typeface="Calibri" pitchFamily="2" charset="0"/>
            </a:endParaRPr>
          </a:p>
          <a:p>
            <a:pPr>
              <a:defRPr lang="es-es"/>
            </a:pPr>
            <a:endParaRPr lang="es-es" sz="3200" cap="none" baseline="-24000">
              <a:latin typeface="Calibri Light" pitchFamily="2" charset="0"/>
              <a:ea typeface="Calibri" pitchFamily="2" charset="0"/>
              <a:cs typeface="Calibri" pitchFamily="2" charset="0"/>
            </a:endParaRPr>
          </a:p>
          <a:p>
            <a:pPr>
              <a:defRPr lang="es-es"/>
            </a:pPr>
            <a:r>
              <a:rPr lang="es-es" sz="3200" cap="none" baseline="-24000">
                <a:latin typeface="Calibri Light" pitchFamily="2" charset="0"/>
                <a:ea typeface="Calibri" pitchFamily="2" charset="0"/>
                <a:cs typeface="Calibri" pitchFamily="2" charset="0"/>
              </a:rPr>
              <a:t>     </a:t>
            </a:r>
            <a:endParaRPr lang="es-es" sz="3200" cap="none" baseline="-24000">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 </a:t>
            </a:r>
            <a:endParaRPr lang="es-es" sz="32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GUaAAAIGQAAoDIAAIAoAAAQAAAAJgAAAAgAAAD//////////w=="/>
              </a:ext>
            </a:extLst>
          </p:cNvPicPr>
          <p:nvPr/>
        </p:nvPicPr>
        <p:blipFill>
          <a:blip r:embed="rId2"/>
          <a:stretch>
            <a:fillRect/>
          </a:stretch>
        </p:blipFill>
        <p:spPr>
          <a:xfrm>
            <a:off x="4290695" y="4069080"/>
            <a:ext cx="3938905" cy="25146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DC5-8BD4-042B-9AE9-7D7E93A76C28}" type="slidenum">
              <a:t>48</a:t>
            </a:fld>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EAcAANMAAACvQQAAdAcAABAgAAAmAAAACAAAAP//////////"/>
              </a:ext>
            </a:extLst>
          </p:cNvSpPr>
          <p:nvPr/>
        </p:nvSpPr>
        <p:spPr>
          <a:xfrm>
            <a:off x="1148080" y="133985"/>
            <a:ext cx="9529445" cy="1077595"/>
          </a:xfrm>
          <a:prstGeom prst="rect">
            <a:avLst/>
          </a:prstGeom>
          <a:noFill/>
          <a:ln>
            <a:noFill/>
          </a:ln>
          <a:effectLst/>
        </p:spPr>
        <p:txBody>
          <a:bodyPr vert="horz" wrap="non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Tabla de estados derivada desde el Diagrama de Estados </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y de la tabla característica del FF-JK</a:t>
            </a:r>
            <a:endParaRPr lang="es-es" sz="3200" cap="none">
              <a:latin typeface="Calibri Light" pitchFamily="2" charset="0"/>
              <a:ea typeface="Calibri" pitchFamily="2" charset="0"/>
              <a:cs typeface="Calibri" pitchFamily="2" charset="0"/>
            </a:endParaRPr>
          </a:p>
        </p:txBody>
      </p:sp>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Q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HAZAACYBgAAE0kAAN4jAAAQAAAAJgAAAAgAAAD//////////w=="/>
              </a:ext>
            </a:extLst>
          </p:cNvPicPr>
          <p:nvPr/>
        </p:nvPicPr>
        <p:blipFill>
          <a:blip r:embed="rId2"/>
          <a:stretch>
            <a:fillRect/>
          </a:stretch>
        </p:blipFill>
        <p:spPr>
          <a:xfrm>
            <a:off x="4135120" y="1071880"/>
            <a:ext cx="7743825" cy="4758690"/>
          </a:xfrm>
          <a:prstGeom prst="rect">
            <a:avLst/>
          </a:prstGeom>
          <a:noFill/>
          <a:ln>
            <a:noFill/>
          </a:ln>
          <a:effectLst/>
        </p:spPr>
      </p:pic>
      <p:pic>
        <p:nvPicPr>
          <p:cNvPr id="5"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JUDAADIDgAAphYAAPQaAAAQAAAAJgAAAAgAAAD//////////w=="/>
              </a:ext>
            </a:extLst>
          </p:cNvPicPr>
          <p:nvPr/>
        </p:nvPicPr>
        <p:blipFill>
          <a:blip r:embed="rId3"/>
          <a:stretch>
            <a:fillRect/>
          </a:stretch>
        </p:blipFill>
        <p:spPr>
          <a:xfrm>
            <a:off x="582295" y="2402840"/>
            <a:ext cx="3099435" cy="1978660"/>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82F-61D4-042E-9AE9-977B96A76CC2}" type="slidenum">
              <a:t>49</a:t>
            </a:fld>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rQAAABEBAABESQAA/gwAABAgAAAmAAAACAAAAP//////////"/>
              </a:ext>
            </a:extLst>
          </p:cNvSpPr>
          <p:nvPr/>
        </p:nvSpPr>
        <p:spPr>
          <a:xfrm>
            <a:off x="109855" y="173355"/>
            <a:ext cx="11800205" cy="1938655"/>
          </a:xfrm>
          <a:prstGeom prst="rect">
            <a:avLst/>
          </a:prstGeom>
          <a:noFill/>
          <a:ln>
            <a:noFill/>
          </a:ln>
          <a:effectLst/>
        </p:spPr>
        <p:txBody>
          <a:bodyPr vert="horz" wrap="none" lIns="91440" tIns="45720" rIns="91440" bIns="45720" numCol="1" spcCol="215900" anchor="t"/>
          <a:lstStyle/>
          <a:p>
            <a:pPr>
              <a:defRPr lang="es-es"/>
            </a:pPr>
            <a:r>
              <a:rPr lang="es-es" sz="2400" cap="none">
                <a:latin typeface="Calibri Light" pitchFamily="2" charset="0"/>
                <a:ea typeface="Calibri" pitchFamily="2" charset="0"/>
                <a:cs typeface="Calibri" pitchFamily="2" charset="0"/>
              </a:rPr>
              <a:t>La tabla de verdad para el circuito combinatorio del circuito secuencial está disponible en la </a:t>
            </a:r>
            <a:endParaRPr lang="es-es" sz="2400" cap="none">
              <a:latin typeface="Calibri Light" pitchFamily="2" charset="0"/>
              <a:ea typeface="Calibri" pitchFamily="2" charset="0"/>
              <a:cs typeface="Calibri" pitchFamily="2" charset="0"/>
            </a:endParaRPr>
          </a:p>
          <a:p>
            <a:pPr>
              <a:defRPr lang="es-es"/>
            </a:pPr>
            <a:r>
              <a:rPr lang="es-es" sz="2400" cap="none">
                <a:latin typeface="Calibri Light" pitchFamily="2" charset="0"/>
                <a:ea typeface="Calibri" pitchFamily="2" charset="0"/>
                <a:cs typeface="Calibri" pitchFamily="2" charset="0"/>
              </a:rPr>
              <a:t>tabla de estados</a:t>
            </a:r>
            <a:endParaRPr lang="es-es" sz="2400" cap="none">
              <a:latin typeface="Calibri Light" pitchFamily="2" charset="0"/>
              <a:ea typeface="Calibri" pitchFamily="2" charset="0"/>
              <a:cs typeface="Calibri" pitchFamily="2" charset="0"/>
            </a:endParaRPr>
          </a:p>
          <a:p>
            <a:pPr>
              <a:defRPr lang="es-es"/>
            </a:pPr>
            <a:r>
              <a:rPr lang="es-es" sz="2400" cap="none">
                <a:latin typeface="Calibri Light" pitchFamily="2" charset="0"/>
                <a:ea typeface="Calibri" pitchFamily="2" charset="0"/>
                <a:cs typeface="Calibri" pitchFamily="2" charset="0"/>
              </a:rPr>
              <a:t>Las columnas de estado presente y entrada constituyen las entradas de la tabla de verdad</a:t>
            </a:r>
            <a:endParaRPr lang="es-es" sz="2400" cap="none">
              <a:latin typeface="Calibri Light" pitchFamily="2" charset="0"/>
              <a:ea typeface="Calibri" pitchFamily="2" charset="0"/>
              <a:cs typeface="Calibri" pitchFamily="2" charset="0"/>
            </a:endParaRPr>
          </a:p>
          <a:p>
            <a:pPr>
              <a:defRPr lang="es-es"/>
            </a:pPr>
            <a:r>
              <a:rPr lang="es-es" sz="2400" cap="none">
                <a:latin typeface="Calibri Light" pitchFamily="2" charset="0"/>
                <a:ea typeface="Calibri" pitchFamily="2" charset="0"/>
                <a:cs typeface="Calibri" pitchFamily="2" charset="0"/>
              </a:rPr>
              <a:t>Mediante simplificación por K-Map se obtiene un conjunto de ecuaciones de entrada de los FF</a:t>
            </a:r>
            <a:endParaRPr lang="es-es" sz="2400" cap="none">
              <a:latin typeface="Calibri Light" pitchFamily="2" charset="0"/>
              <a:ea typeface="Calibri" pitchFamily="2" charset="0"/>
              <a:cs typeface="Calibri" pitchFamily="2" charset="0"/>
            </a:endParaRPr>
          </a:p>
          <a:p>
            <a:pPr>
              <a:defRPr lang="es-es"/>
            </a:pPr>
            <a:r>
              <a:rPr lang="es-es" sz="2400" cap="none">
                <a:latin typeface="Calibri Light" pitchFamily="2" charset="0"/>
                <a:ea typeface="Calibri" pitchFamily="2" charset="0"/>
                <a:cs typeface="Calibri" pitchFamily="2" charset="0"/>
              </a:rPr>
              <a:t> para el circuito combinacional</a:t>
            </a:r>
            <a:endParaRPr lang="es-es" sz="2400" cap="none">
              <a:latin typeface="Calibri Light" pitchFamily="2" charset="0"/>
              <a:ea typeface="Calibri" pitchFamily="2" charset="0"/>
              <a:cs typeface="Calibri" pitchFamily="2" charset="0"/>
            </a:endParaRPr>
          </a:p>
        </p:txBody>
      </p:sp>
      <p:sp>
        <p:nvSpPr>
          <p:cNvPr id="4" name="AutoShape 2" descr="https://mail.google.com/mail/u/0?ui=2&amp;ik=d801ed994a&amp;attid=0.1.1&amp;permmsgid=msg-f:1764068166825565171&amp;th=187b3aa6bb365bf3&amp;view=fimg&amp;fur=ip&amp;sz=s0-l75-ft&amp;attbid=ANGjdJ-Uk3lA31QRwOd0tQ_-lVaJbf6Poqq7Zb0yuqllhjQA519F5vcME3g5fQSmGY6bhT5sIo7OUNKAQeHzpCyXWh4l4_3KO8jndmSHDY4uWGNAmIqbDyRmwKt5xRc&amp;disp=emb"/>
          <p:cNvSpPr>
            <a:extLst>
              <a:ext uri="smNativeData">
                <pr:smNativeData xmlns:pr="smNativeData" xmlns="smNativeData" val="SMDATA_15_PJf6ZBMAAAAlAAAAZA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DxUAAJ4XAADvFgAAfhkAABAAAAAmAAAACAAAAP//////////"/>
              </a:ext>
            </a:extLst>
          </p:cNvSpPr>
          <p:nvPr/>
        </p:nvSpPr>
        <p:spPr>
          <a:xfrm>
            <a:off x="3423285" y="3839210"/>
            <a:ext cx="304800" cy="304800"/>
          </a:xfrm>
          <a:prstGeom prst="rect">
            <a:avLst/>
          </a:prstGeom>
          <a:noFill/>
          <a:ln>
            <a:noFill/>
          </a:ln>
          <a:effectLst/>
        </p:spPr>
        <p:txBody>
          <a:bodyPr vert="horz" wrap="square" lIns="91440" tIns="45720" rIns="91440" bIns="45720" numCol="1" spcCol="215900" anchor="t"/>
          <a:lstStyle/>
          <a:p>
            <a:pPr>
              <a:defRPr lang="es-es"/>
            </a:pPr>
          </a:p>
        </p:txBody>
      </p:sp>
      <p:graphicFrame>
        <p:nvGraphicFramePr>
          <p:cNvPr id="5" name="ObjetoOLE1"/>
          <p:cNvGraphicFramePr>
            <a:extLst>
              <a:ext uri="smNativeData">
                <pr:smNativeData xmlns:pr="smNativeData" xmlns="smNativeData" val="SMDATA_17_PJf6ZBMAAAAlAAAAMgAAAA8B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EAAAAjAAAABAAAAGQAAAAXAAAAFAAAAAAAAAAAAAAA/38AAP9/AAAAAAAACQAAAAQAAACtVqBDHgAAAGgAAAAAAAAAAAAAAAAAAAAAAAAAAAAAABAnAAAQJwAAAAAAAAAAAAAAAAAAAAAAAAAAAAAAAAAAAAAAAAAAAAAUAAAAAAAAAMDA/wAAAAAAZAAAADIAAAAAAAAAZAAAAAAAAAB/f38AAA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E0KAAD/DAAAzDwAAGkpAAAQAAAAJgAAAAgAAAD//////////w=="/>
              </a:ext>
            </a:extLst>
          </p:cNvGraphicFramePr>
          <p:nvPr/>
        </p:nvGraphicFramePr>
        <p:xfrm>
          <a:off x="1674495" y="2112645"/>
          <a:ext cx="8208645" cy="4618990"/>
        </p:xfrm>
        <a:graphic>
          <a:graphicData uri="http://schemas.openxmlformats.org/presentationml/2006/ole">
            <p:oleObj spid="_x0000_s1029" name="Paint.Picture" r:id="rId3" imgW="6502400" imgH="6502400" progId="Paint.Picture">
              <p:embed/>
            </p:oleObj>
          </a:graphicData>
        </a:graphic>
      </p:graphicFrame>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D5C1-8FD4-0423-9AE9-79769BA76C2C}" type="slidenum">
              <a:t>5</a:t>
            </a:fld>
            <a:r>
              <a:t> / 41</a:t>
            </a:r>
          </a:p>
        </p:txBody>
      </p:sp>
      <p:sp>
        <p:nvSpPr>
          <p:cNvPr id="3"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8BkAAPQLAAATGwAAOg4AABAgAAAmAAAACAAAAP//////////"/>
              </a:ext>
            </a:extLst>
          </p:cNvSpPr>
          <p:nvPr/>
        </p:nvSpPr>
        <p:spPr>
          <a:xfrm>
            <a:off x="4216400" y="1943100"/>
            <a:ext cx="184785" cy="369570"/>
          </a:xfrm>
          <a:prstGeom prst="rect">
            <a:avLst/>
          </a:prstGeom>
          <a:noFill/>
          <a:ln>
            <a:noFill/>
          </a:ln>
          <a:effectLst/>
        </p:spPr>
        <p:txBody>
          <a:bodyPr vert="horz" wrap="none" lIns="91440" tIns="45720" rIns="91440" bIns="45720" numCol="1" spcCol="215900" anchor="t"/>
          <a:lstStyle/>
          <a:p>
            <a:pPr>
              <a:defRPr lang="es-es"/>
            </a:pPr>
          </a:p>
        </p:txBody>
      </p:sp>
      <p:sp>
        <p:nvSpPr>
          <p:cNvPr id="4"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nA4AAJUCAADIPAAAUxUAABAgAAAmAAAACAAAAP//////////"/>
              </a:ext>
            </a:extLst>
          </p:cNvSpPr>
          <p:nvPr/>
        </p:nvSpPr>
        <p:spPr>
          <a:xfrm>
            <a:off x="2374900" y="419735"/>
            <a:ext cx="7505700" cy="3046730"/>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LATCHes y FLIP-FLOPs</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componente fundamental de la memoria es un elemento biestable, un elemento con dos estados estables. La Figura muestra un elemento biestable simple compuesto por un par de inversores conectados en bucle.</a:t>
            </a:r>
            <a:endParaRPr lang="es-es" sz="3200" cap="none">
              <a:latin typeface="Calibri Light" pitchFamily="2" charset="0"/>
              <a:ea typeface="Calibri" pitchFamily="2" charset="0"/>
              <a:cs typeface="Calibri" pitchFamily="2" charset="0"/>
            </a:endParaRPr>
          </a:p>
        </p:txBody>
      </p:sp>
      <p:pic>
        <p:nvPicPr>
          <p:cNvPr id="5"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BATAAAiFQAA+DQAAEMlAAAQAAAAJgAAAAgAAAD//////////w=="/>
              </a:ext>
            </a:extLst>
          </p:cNvPicPr>
          <p:nvPr/>
        </p:nvPicPr>
        <p:blipFill>
          <a:blip r:embed="rId3"/>
          <a:stretch>
            <a:fillRect/>
          </a:stretch>
        </p:blipFill>
        <p:spPr>
          <a:xfrm>
            <a:off x="3098800" y="3435350"/>
            <a:ext cx="5511800" cy="2621915"/>
          </a:xfrm>
          <a:prstGeom prst="rect">
            <a:avLst/>
          </a:prstGeom>
          <a:noFill/>
          <a:ln>
            <a:noFill/>
          </a:ln>
          <a:effectLst/>
        </p:spPr>
      </p:pic>
    </p:spTree>
  </p:cSld>
  <p:clrMapOvr>
    <a:masterClrMapping/>
  </p:clrMapOvr>
  <p:timing>
    <p:tnLst>
      <p:par>
        <p:cTn id="1" dur="indefinite" restart="never" nodeType="tmRoot"/>
      </p:par>
    </p:tnLst>
  </p:timing>
</p:sld>
</file>

<file path=ppt/slides/slide5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C624-6AD4-0430-9AE9-9C6588A76CC9}" type="slidenum">
              <a:t>50</a:t>
            </a:fld>
          </a:p>
        </p:txBody>
      </p:sp>
      <p:pic>
        <p:nvPicPr>
          <p:cNvPr id="3"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MYRAABIBgAAgDcAAP0lAAAQAAAAJgAAAAgAAAD//////////w=="/>
              </a:ext>
            </a:extLst>
          </p:cNvPicPr>
          <p:nvPr/>
        </p:nvPicPr>
        <p:blipFill>
          <a:blip r:embed="rId2"/>
          <a:stretch>
            <a:fillRect/>
          </a:stretch>
        </p:blipFill>
        <p:spPr>
          <a:xfrm>
            <a:off x="2889250" y="1021080"/>
            <a:ext cx="6132830" cy="5154295"/>
          </a:xfrm>
          <a:prstGeom prst="rect">
            <a:avLst/>
          </a:prstGeom>
          <a:noFill/>
          <a:ln>
            <a:noFill/>
          </a:ln>
          <a:effectLst/>
        </p:spPr>
      </p:pic>
    </p:spTree>
  </p:cSld>
  <p:clrMapOvr>
    <a:masterClrMapping/>
  </p:clrMapOvr>
  <p:timing>
    <p:tnLst>
      <p:par>
        <p:cTn id="1" dur="indefinite" restart="never" nodeType="tmRoot"/>
      </p:par>
    </p:tnLst>
  </p:timing>
</p:sld>
</file>

<file path=ppt/slides/slide5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adroTexto 1"/>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B/f38A5+bmA8zMzADAwP8Af39/AAAAAAAAAAAAAAAAAAAAAAAAAAAAIQAAABgAAAAUAAAAoBQAAFwSAABOLQAAzBgAABAgAAAmAAAACAAAAP//////////"/>
              </a:ext>
            </a:extLst>
          </p:cNvSpPr>
          <p:nvPr/>
        </p:nvSpPr>
        <p:spPr>
          <a:xfrm>
            <a:off x="3352800" y="2984500"/>
            <a:ext cx="4011930" cy="1046480"/>
          </a:xfrm>
          <a:prstGeom prst="rect">
            <a:avLst/>
          </a:prstGeom>
          <a:noFill/>
          <a:ln>
            <a:noFill/>
          </a:ln>
          <a:effectLst/>
        </p:spPr>
        <p:txBody>
          <a:bodyPr vert="horz" wrap="none" lIns="91440" tIns="45720" rIns="91440" bIns="45720" numCol="1" spcCol="215900" anchor="t"/>
          <a:lstStyle/>
          <a:p>
            <a:pPr>
              <a:defRPr lang="es-es"/>
            </a:pPr>
            <a:r>
              <a:rPr lang="es-es" sz="4400" cap="none"/>
              <a:t>Fin AOC_04.pptx</a:t>
            </a:r>
            <a:endParaRPr lang="es-es" sz="4400" cap="none"/>
          </a:p>
          <a:p>
            <a:pPr>
              <a:defRPr lang="es-es"/>
            </a:pPr>
          </a:p>
        </p:txBody>
      </p:sp>
      <p:sp>
        <p:nvSpPr>
          <p:cNvPr id="3"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F33C-72D4-0405-9AE9-8450BDA76CD1}" type="slidenum">
              <a:t>51</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BD64-2AD4-044B-9AE9-DC1EF3A76C89}" type="slidenum">
              <a:t>6</a:t>
            </a:fld>
            <a:r>
              <a:t> / 41</a:t>
            </a:r>
          </a:p>
        </p:txBody>
      </p:sp>
      <p:sp>
        <p:nvSpPr>
          <p:cNvPr id="3"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pAYAAKECAABURwAAWBIAABAgAAAmAAAACAAAAP//////////"/>
              </a:ext>
            </a:extLst>
          </p:cNvSpPr>
          <p:nvPr/>
        </p:nvSpPr>
        <p:spPr>
          <a:xfrm>
            <a:off x="1079500" y="427355"/>
            <a:ext cx="10515600" cy="255460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Debido a que los inversores de acoplamiento cruzado tienen dos estados estables, Q = 0 yQ = 1, se dice que el circuito es biestable.</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Un elemento con N estados estables transmite log</a:t>
            </a:r>
            <a:r>
              <a:rPr lang="es-es" sz="3200" cap="none" baseline="-24000">
                <a:latin typeface="Calibri Light" pitchFamily="2" charset="0"/>
                <a:ea typeface="Calibri" pitchFamily="2" charset="0"/>
                <a:cs typeface="Calibri" pitchFamily="2" charset="0"/>
              </a:rPr>
              <a:t>2</a:t>
            </a:r>
            <a:r>
              <a:rPr lang="es-es" sz="3200" cap="none">
                <a:latin typeface="Calibri Light" pitchFamily="2" charset="0"/>
                <a:ea typeface="Calibri" pitchFamily="2" charset="0"/>
                <a:cs typeface="Calibri" pitchFamily="2" charset="0"/>
              </a:rPr>
              <a:t>N bits de información, por lo que un elemento biestable almacena un bit</a:t>
            </a:r>
            <a:endParaRPr lang="es-es" sz="3200" cap="none">
              <a:latin typeface="Calibri Light" pitchFamily="2" charset="0"/>
              <a:ea typeface="Calibri" pitchFamily="2" charset="0"/>
              <a:cs typeface="Calibri" pitchFamily="2" charset="0"/>
            </a:endParaRPr>
          </a:p>
        </p:txBody>
      </p:sp>
      <p:pic>
        <p:nvPicPr>
          <p:cNvPr id="4"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C4QAABYEgAA4DgAAC4oAAAQAAAAJgAAAAgAAAD//////////w=="/>
              </a:ext>
            </a:extLst>
          </p:cNvPicPr>
          <p:nvPr/>
        </p:nvPicPr>
        <p:blipFill>
          <a:blip r:embed="rId3"/>
          <a:stretch>
            <a:fillRect/>
          </a:stretch>
        </p:blipFill>
        <p:spPr>
          <a:xfrm>
            <a:off x="2630170" y="2981960"/>
            <a:ext cx="6615430" cy="354965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A9BC-F2D4-045F-9AE9-040AE7A76C51}" type="slidenum">
              <a:t>7</a:t>
            </a:fld>
            <a:r>
              <a:t> / 41</a:t>
            </a:r>
          </a:p>
        </p:txBody>
      </p:sp>
      <p:sp>
        <p:nvSpPr>
          <p:cNvPr id="3" name="Rectángulo 3"/>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RAcAAMwBAADwPAAAvykAABAgAAAmAAAACAAAAP//////////"/>
              </a:ext>
            </a:extLst>
          </p:cNvSpPr>
          <p:nvPr/>
        </p:nvSpPr>
        <p:spPr>
          <a:xfrm>
            <a:off x="1181100" y="292100"/>
            <a:ext cx="8724900" cy="6494145"/>
          </a:xfrm>
          <a:prstGeom prst="rect">
            <a:avLst/>
          </a:prstGeom>
          <a:noFill/>
          <a:ln>
            <a:noFill/>
          </a:ln>
          <a:effectLst/>
        </p:spPr>
        <p:txBody>
          <a:bodyPr vert="horz" wrap="square" lIns="91440" tIns="45720" rIns="91440" bIns="45720" numCol="1" spcCol="215900" anchor="t"/>
          <a:lstStyle/>
          <a:p>
            <a:pPr>
              <a:defRPr lang="es-es"/>
            </a:pPr>
            <a:r>
              <a:rPr lang="es-es" sz="3200" cap="none">
                <a:latin typeface="Calibri Light" pitchFamily="2" charset="0"/>
                <a:ea typeface="Calibri" pitchFamily="2" charset="0"/>
                <a:cs typeface="Calibri" pitchFamily="2" charset="0"/>
              </a:rPr>
              <a:t>Cuando se aplica potencia por primera vez a un circuito secuencial, el estado inicial es desconocido y generalmente impredecible.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Puede diferir cada vez que el circuito es encendido</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Aunque los inversores de acoplamiento cruzado pueden almacenar un poco de información, no son prácticos porque el usuario no tiene entradas para controlar el estado. </a:t>
            </a:r>
            <a:endParaRPr lang="es-es" sz="3200" cap="none">
              <a:latin typeface="Calibri Light" pitchFamily="2" charset="0"/>
              <a:ea typeface="Calibri" pitchFamily="2" charset="0"/>
              <a:cs typeface="Calibri" pitchFamily="2" charset="0"/>
            </a:endParaRPr>
          </a:p>
          <a:p>
            <a:pPr>
              <a:defRPr lang="es-es"/>
            </a:pP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Sin embargo, otros elementos biestables, como latches y flip-flops, proporcionan entradas para controlar el valor de la variable de estado</a:t>
            </a:r>
            <a:endParaRPr lang="es-es" sz="3200" cap="none">
              <a:latin typeface="Calibri Light" pitchFamily="2"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95E-10D4-041F-9AE9-E64AA7A76CB3}" type="slidenum">
              <a:t>8</a:t>
            </a:fld>
            <a:r>
              <a:t> / 41</a:t>
            </a:r>
          </a:p>
        </p:txBody>
      </p:sp>
      <p:sp>
        <p:nvSpPr>
          <p:cNvPr id="3" name="Rectángulo 2"/>
          <p:cNvSpPr>
            <a:extLst>
              <a:ext uri="smNativeData">
                <pr:smNativeData xmlns:pr="smNativeData" xmlns="smNativeData" val="SMDATA_15_PJf6ZB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BAYAAAAAAADgRwAAShcAABAgAAAmAAAACAAAAP//////////"/>
              </a:ext>
            </a:extLst>
          </p:cNvSpPr>
          <p:nvPr/>
        </p:nvSpPr>
        <p:spPr>
          <a:xfrm>
            <a:off x="977900" y="0"/>
            <a:ext cx="10706100" cy="3785870"/>
          </a:xfrm>
          <a:prstGeom prst="rect">
            <a:avLst/>
          </a:prstGeom>
          <a:noFill/>
          <a:ln>
            <a:noFill/>
          </a:ln>
          <a:effectLst/>
        </p:spPr>
        <p:txBody>
          <a:bodyPr vert="horz" wrap="square" lIns="91440" tIns="45720" rIns="91440" bIns="45720" numCol="1" spcCol="215900" anchor="t"/>
          <a:lstStyle/>
          <a:p>
            <a:pPr algn="ctr">
              <a:defRPr lang="es-es"/>
            </a:pPr>
            <a:r>
              <a:rPr lang="es-es" sz="4000" b="1" cap="none">
                <a:latin typeface="Calibri Light" pitchFamily="2" charset="0"/>
                <a:ea typeface="Calibri" pitchFamily="2" charset="0"/>
                <a:cs typeface="Calibri" pitchFamily="2" charset="0"/>
              </a:rPr>
              <a:t>El LATCH-SR</a:t>
            </a:r>
            <a:endParaRPr lang="es-es" sz="4000" b="1" cap="none">
              <a:latin typeface="Calibri Light" pitchFamily="2" charset="0"/>
              <a:ea typeface="Calibri" pitchFamily="2" charset="0"/>
              <a:cs typeface="Calibri" pitchFamily="2" charset="0"/>
            </a:endParaRPr>
          </a:p>
          <a:p>
            <a:pPr>
              <a:defRPr lang="es-es"/>
            </a:pPr>
            <a:r>
              <a:rPr lang="es-es" sz="4000" cap="none">
                <a:latin typeface="Calibri Light" pitchFamily="2" charset="0"/>
                <a:ea typeface="Calibri" pitchFamily="2" charset="0"/>
                <a:cs typeface="Calibri" pitchFamily="2" charset="0"/>
              </a:rPr>
              <a:t>Un componente bistable: el LATCH-SR</a:t>
            </a:r>
            <a:endParaRPr lang="es-es" sz="40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Uno de los circuitos secuenciales más simples es el latch SR, que es formado por dos compuertas NOR de acoplamiento cruzado</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El latch tiene dos entradas, S y R, y dos salidas, Q y Q.</a:t>
            </a:r>
            <a:endParaRPr lang="es-es" sz="3200" cap="none">
              <a:latin typeface="Calibri Light" pitchFamily="2" charset="0"/>
              <a:ea typeface="Calibri" pitchFamily="2" charset="0"/>
              <a:cs typeface="Calibri" pitchFamily="2" charset="0"/>
            </a:endParaRPr>
          </a:p>
          <a:p>
            <a:pPr>
              <a:defRPr lang="es-es"/>
            </a:pPr>
            <a:r>
              <a:rPr lang="es-es" sz="3200" cap="none">
                <a:latin typeface="Calibri Light" pitchFamily="2" charset="0"/>
                <a:ea typeface="Calibri" pitchFamily="2" charset="0"/>
                <a:cs typeface="Calibri" pitchFamily="2" charset="0"/>
              </a:rPr>
              <a:t>Su estado puede controlarse a través de las entradas S y R, que configuran y restablecen el pin Q de salida</a:t>
            </a:r>
            <a:endParaRPr lang="es-es" sz="3200" cap="none">
              <a:latin typeface="Calibri Light" pitchFamily="2" charset="0"/>
              <a:ea typeface="Calibri" pitchFamily="2" charset="0"/>
              <a:cs typeface="Calibri" pitchFamily="2" charset="0"/>
            </a:endParaRPr>
          </a:p>
        </p:txBody>
      </p:sp>
      <p:pic>
        <p:nvPicPr>
          <p:cNvPr id="4" name="Imagen 3"/>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GgGAAANFwAAxB0AAF4pAAAQAAAAJgAAAAgAAAD//////////w=="/>
              </a:ext>
            </a:extLst>
          </p:cNvPicPr>
          <p:nvPr/>
        </p:nvPicPr>
        <p:blipFill>
          <a:blip r:embed="rId3"/>
          <a:stretch>
            <a:fillRect/>
          </a:stretch>
        </p:blipFill>
        <p:spPr>
          <a:xfrm>
            <a:off x="1041400" y="3747135"/>
            <a:ext cx="3797300" cy="2977515"/>
          </a:xfrm>
          <a:prstGeom prst="rect">
            <a:avLst/>
          </a:prstGeom>
          <a:noFill/>
          <a:ln>
            <a:noFill/>
          </a:ln>
          <a:effectLst/>
        </p:spPr>
      </p:pic>
      <p:pic>
        <p:nvPicPr>
          <p:cNvPr id="5" name="Imagen 4"/>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MBQ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FAoAAB5FgAAmDoAAEUoAAAQAAAAJgAAAAgAAAD//////////w=="/>
              </a:ext>
            </a:extLst>
          </p:cNvPicPr>
          <p:nvPr/>
        </p:nvPicPr>
        <p:blipFill>
          <a:blip r:embed="rId4"/>
          <a:stretch>
            <a:fillRect/>
          </a:stretch>
        </p:blipFill>
        <p:spPr>
          <a:xfrm>
            <a:off x="6553200" y="3653155"/>
            <a:ext cx="2971800" cy="289306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Marcador de número de diapositiva 7"/>
          <p:cNvSpPr>
            <a:spLocks noGrp="1" noChangeArrowheads="1"/>
            <a:extLst>
              <a:ext uri="smNativeData">
                <pr:smNativeData xmlns:pr="smNativeData" xmlns="smNativeData" val="SMDATA_15_PJf6ZB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HCwc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s-es"/>
            </a:pPr>
            <a:fld id="{3951E9FA-B4D4-041F-9AE9-424AA7A76C17}" type="slidenum">
              <a:t>9</a:t>
            </a:fld>
            <a:r>
              <a:t> / 41</a:t>
            </a:r>
          </a:p>
        </p:txBody>
      </p:sp>
      <p:pic>
        <p:nvPicPr>
          <p:cNvPr id="3" name="Imagen 1"/>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NgOAAASAgAAijUAAIwUAAAQAAAAJgAAAAgAAAD//////////w=="/>
              </a:ext>
            </a:extLst>
          </p:cNvPicPr>
          <p:nvPr/>
        </p:nvPicPr>
        <p:blipFill>
          <a:blip r:embed="rId3"/>
          <a:stretch>
            <a:fillRect/>
          </a:stretch>
        </p:blipFill>
        <p:spPr>
          <a:xfrm>
            <a:off x="2413000" y="336550"/>
            <a:ext cx="6290310" cy="3003550"/>
          </a:xfrm>
          <a:prstGeom prst="rect">
            <a:avLst/>
          </a:prstGeom>
          <a:noFill/>
          <a:ln>
            <a:noFill/>
          </a:ln>
          <a:effectLst/>
        </p:spPr>
      </p:pic>
      <p:pic>
        <p:nvPicPr>
          <p:cNvPr id="4" name="Imagen 2"/>
          <p:cNvPicPr>
            <a:picLocks noChangeAspect="1"/>
            <a:extLst>
              <a:ext uri="smNativeData">
                <pr:smNativeData xmlns:pr="smNativeData" xmlns="smNativeData" val="SMDATA_17_PJf6ZB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Yu/as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Fub1QX///8BAAAAAAAAAAAAAAAAAAAAAAAAAAAAAAAAAAAAAAAAAAAAAAACf39/AOfm5gPMzMwAwMD/AH9/fwAAAAAAAAAAAAAAAAD///8AAAAAACEAAAAYAAAAFAAAALAYAACMFAAAJDEAAEImAAAQAAAAJgAAAAgAAAD//////////w=="/>
              </a:ext>
            </a:extLst>
          </p:cNvPicPr>
          <p:nvPr/>
        </p:nvPicPr>
        <p:blipFill>
          <a:blip r:embed="rId4"/>
          <a:stretch>
            <a:fillRect/>
          </a:stretch>
        </p:blipFill>
        <p:spPr>
          <a:xfrm>
            <a:off x="4013200" y="3340100"/>
            <a:ext cx="3975100" cy="287909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jose estay</dc:creator>
  <cp:keywords/>
  <dc:description/>
  <cp:lastModifiedBy>jiies</cp:lastModifiedBy>
  <cp:revision>0</cp:revision>
  <dcterms:created xsi:type="dcterms:W3CDTF">2023-02-25T17:05:47Z</dcterms:created>
  <dcterms:modified xsi:type="dcterms:W3CDTF">2023-09-08T03:38:36Z</dcterms:modified>
</cp:coreProperties>
</file>