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3" r:id="rId20"/>
    <p:sldId id="271" r:id="rId21"/>
    <p:sldId id="272" r:id="rId22"/>
    <p:sldId id="269" r:id="rId23"/>
    <p:sldId id="274" r:id="rId24"/>
    <p:sldId id="275" r:id="rId25"/>
    <p:sldId id="276" r:id="rId26"/>
    <p:sldId id="278" r:id="rId27"/>
    <p:sldId id="279" r:id="rId28"/>
    <p:sldId id="281" r:id="rId29"/>
    <p:sldId id="280" r:id="rId30"/>
    <p:sldId id="282" r:id="rId31"/>
    <p:sldId id="283" r:id="rId32"/>
    <p:sldId id="277" r:id="rId33"/>
  </p:sldIdLst>
  <p:sldSz cx="12192000" cy="6858000"/>
  <p:notesSz cx="6858000" cy="9144000"/>
  <p:defaultTextStyle>
    <a:lvl1pPr marL="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83602191" val="1066" revOS="4"/>
      <pr:smFileRevision xmlns:pr="smNativeData" xmlns="smNativeData" dt="1683602191" val="101"/>
      <pr:guideOptions xmlns:pr="smNativeData" xmlns="smNativeData" dt="168360219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p:scale>
          <a:sx n="67" d="100"/>
          <a:sy n="67" d="100"/>
        </p:scale>
        <p:origin x="1612" y="-205"/>
      </p:cViewPr>
    </p:cSldViewPr>
  </p:slideViewPr>
  <p:outlineViewPr>
    <p:cViewPr>
      <p:scale>
        <a:sx n="33" d="100"/>
        <a:sy n="33" d="100"/>
      </p:scale>
      <p:origin x="0" y="0"/>
    </p:cViewPr>
  </p:outlineViewPr>
  <p:sorterViewPr>
    <p:cViewPr>
      <p:scale>
        <a:sx n="1" d="100"/>
        <a:sy n="1" d="100"/>
      </p:scale>
      <p:origin x="0" y="0"/>
    </p:cViewPr>
  </p:sorterViewPr>
  <p:notesViewPr>
    <p:cSldViewPr snapToGrid="0">
      <p:cViewPr>
        <p:scale>
          <a:sx n="67" d="100"/>
          <a:sy n="67" d="100"/>
        </p:scale>
        <p:origin x="1612" y="-205"/>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Diapositiva de títul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D7tZ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s-es" sz="60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r>
              <a:t>Haga clic para modificar el estilo de título del patrón</a:t>
            </a:r>
          </a:p>
        </p:txBody>
      </p:sp>
      <p:sp>
        <p:nvSpPr>
          <p:cNvPr id="3" name="Subtítulo 2"/>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TpQ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lang="es-es" sz="2400" cap="none"/>
            </a:lvl1pPr>
            <a:lvl2pPr marL="457200" indent="0" algn="ctr">
              <a:buNone/>
              <a:defRPr lang="es-es" sz="2000" cap="none"/>
            </a:lvl2pPr>
            <a:lvl3pPr marL="914400" indent="0" algn="ctr">
              <a:buNone/>
              <a:defRPr lang="es-es" sz="1800" cap="none"/>
            </a:lvl3pPr>
            <a:lvl4pPr marL="1371600" indent="0" algn="ctr">
              <a:buNone/>
              <a:defRPr lang="es-es" sz="1600" cap="none"/>
            </a:lvl4pPr>
            <a:lvl5pPr marL="1828800" indent="0" algn="ctr">
              <a:buNone/>
              <a:defRPr lang="es-es" sz="1600" cap="none"/>
            </a:lvl5pPr>
            <a:lvl6pPr marL="2286000" indent="0" algn="ctr">
              <a:buNone/>
              <a:defRPr lang="es-es" sz="1600" cap="none"/>
            </a:lvl6pPr>
            <a:lvl7pPr marL="2743200" indent="0" algn="ctr">
              <a:buNone/>
              <a:defRPr lang="es-es" sz="1600" cap="none"/>
            </a:lvl7pPr>
            <a:lvl8pPr marL="3200400" indent="0" algn="ctr">
              <a:buNone/>
              <a:defRPr lang="es-es" sz="1600" cap="none"/>
            </a:lvl8pPr>
            <a:lvl9pPr marL="3657600" indent="0" algn="ctr">
              <a:buNone/>
              <a:defRPr lang="es-es" sz="1600" cap="none"/>
            </a:lvl9pPr>
          </a:lstStyle>
          <a:p>
            <a:pPr>
              <a:defRPr lang="es-es"/>
            </a:pPr>
            <a:r>
              <a:t>Haga clic para modificar el estilo de subtítulo del patrón</a:t>
            </a:r>
          </a:p>
        </p:txBody>
      </p:sp>
      <p:sp>
        <p:nvSpPr>
          <p:cNvPr id="4" name="Marcador de fecha 3"/>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QpQQ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92B1-FFD2-E764-9C0A-0931DC446A5C}" type="datetime1">
              <a:t/>
            </a:fld>
          </a:p>
        </p:txBody>
      </p:sp>
      <p:sp>
        <p:nvSpPr>
          <p:cNvPr id="5" name="Marcador de pie de página 4"/>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Asdg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6" name="Marcador de número de diapositiva 5"/>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91F1-BFD2-E767-9C0A-4932DF446A1C}"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ítulo y texto vertical">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s-es"/>
            </a:pPr>
            <a:r>
              <a:t>Haga clic para modificar el estilo de título del patrón</a:t>
            </a:r>
          </a:p>
        </p:txBody>
      </p:sp>
      <p:sp>
        <p:nvSpPr>
          <p:cNvPr id="3" name="Marcador de texto vertical 2"/>
          <p:cNvSpPr>
            <a:spLocks noGrp="1" noChangeArrowheads="1"/>
            <a:extLst>
              <a:ext uri="smNativeData">
                <pr:smNativeData xmlns:pr="smNativeData" xmlns="smNativeData" val="SMDATA_15_D7tZZB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fecha 3"/>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92BB-F5D2-E764-9C0A-0331DC446A56}" type="datetime1">
              <a:t>08/05/2023</a:t>
            </a:fld>
          </a:p>
        </p:txBody>
      </p:sp>
      <p:sp>
        <p:nvSpPr>
          <p:cNvPr id="5" name="Marcador de pie de página 4"/>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6" name="Marcador de número de diapositiva 5"/>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85C1-8FD2-E773-9C0A-7926CB446A2C}" type="slidenum">
              <a:t>‹Nº›</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noChangeArrowheads="1"/>
            <a:extLst>
              <a:ext uri="smNativeData">
                <pr:smNativeData xmlns:pr="smNativeData" xmlns="smNativeData" val="SMDATA_15_D7tZZBMAAAAlAAAAZAAAAA0AAAAAkAAAAEgAAACQAAAASAAAAAAAAAAB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s-es"/>
            </a:pPr>
            <a:r>
              <a:t>Haga clic para modificar el estilo de título del patrón</a:t>
            </a:r>
          </a:p>
        </p:txBody>
      </p:sp>
      <p:sp>
        <p:nvSpPr>
          <p:cNvPr id="3" name="Marcador de texto vertical 2"/>
          <p:cNvSpPr>
            <a:spLocks noGrp="1" noChangeArrowheads="1"/>
            <a:extLst>
              <a:ext uri="smNativeData">
                <pr:smNativeData xmlns:pr="smNativeData" xmlns="smNativeData" val="SMDATA_15_D7tZZB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fecha 3"/>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928B-C5D2-E764-9C0A-3331DC446A66}" type="datetime1">
              <a:t>08/05/2023</a:t>
            </a:fld>
          </a:p>
        </p:txBody>
      </p:sp>
      <p:sp>
        <p:nvSpPr>
          <p:cNvPr id="5" name="Marcador de pie de página 4"/>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6" name="Marcador de número de diapositiva 5"/>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F3DA-94D2-E705-9C0A-6250BD446A37}" type="slidenum">
              <a:t>‹Nº›</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ítulo y objetos">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s-es"/>
            </a:pPr>
            <a:r>
              <a:t>Haga clic para modificar el estilo de título del patrón</a:t>
            </a:r>
          </a:p>
        </p:txBody>
      </p:sp>
      <p:sp>
        <p:nvSpPr>
          <p:cNvPr id="3" name="Marcador de contenido 2"/>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Mkv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fecha 3"/>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D64F-01D2-E720-9C0A-F77598446AA2}" type="datetime1">
              <a:t/>
            </a:fld>
          </a:p>
        </p:txBody>
      </p:sp>
      <p:sp>
        <p:nvSpPr>
          <p:cNvPr id="5" name="Marcador de pie de página 4"/>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B+s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6" name="Marcador de número de diapositiva 5"/>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TVg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CA9C-D2D2-E73C-9C0A-246984446A71}"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Encabezado de sección">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D7tZ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s-es" sz="60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r>
              <a:t>Haga clic para modificar el estilo de título del patrón</a:t>
            </a:r>
          </a:p>
        </p:txBody>
      </p:sp>
      <p:sp>
        <p:nvSpPr>
          <p:cNvPr id="3" name="Marcador de texto 2"/>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y3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lang="es-es" sz="2400" cap="none">
                <a:solidFill>
                  <a:srgbClr val="8C8C8C"/>
                </a:solidFill>
              </a:defRPr>
            </a:lvl1pPr>
            <a:lvl2pPr marL="457200" indent="0">
              <a:buNone/>
              <a:defRPr lang="es-es" sz="2000" cap="none">
                <a:solidFill>
                  <a:srgbClr val="8C8C8C"/>
                </a:solidFill>
              </a:defRPr>
            </a:lvl2pPr>
            <a:lvl3pPr marL="914400" indent="0">
              <a:buNone/>
              <a:defRPr lang="es-es" sz="1800" cap="none">
                <a:solidFill>
                  <a:srgbClr val="8C8C8C"/>
                </a:solidFill>
              </a:defRPr>
            </a:lvl3pPr>
            <a:lvl4pPr marL="1371600" indent="0">
              <a:buNone/>
              <a:defRPr lang="es-es" sz="1600" cap="none">
                <a:solidFill>
                  <a:srgbClr val="8C8C8C"/>
                </a:solidFill>
              </a:defRPr>
            </a:lvl4pPr>
            <a:lvl5pPr marL="1828800" indent="0">
              <a:buNone/>
              <a:defRPr lang="es-es" sz="1600" cap="none">
                <a:solidFill>
                  <a:srgbClr val="8C8C8C"/>
                </a:solidFill>
              </a:defRPr>
            </a:lvl5pPr>
            <a:lvl6pPr marL="2286000" indent="0">
              <a:buNone/>
              <a:defRPr lang="es-es" sz="1600" cap="none">
                <a:solidFill>
                  <a:srgbClr val="8C8C8C"/>
                </a:solidFill>
              </a:defRPr>
            </a:lvl6pPr>
            <a:lvl7pPr marL="2743200" indent="0">
              <a:buNone/>
              <a:defRPr lang="es-es" sz="1600" cap="none">
                <a:solidFill>
                  <a:srgbClr val="8C8C8C"/>
                </a:solidFill>
              </a:defRPr>
            </a:lvl7pPr>
            <a:lvl8pPr marL="3200400" indent="0">
              <a:buNone/>
              <a:defRPr lang="es-es" sz="1600" cap="none">
                <a:solidFill>
                  <a:srgbClr val="8C8C8C"/>
                </a:solidFill>
              </a:defRPr>
            </a:lvl8pPr>
            <a:lvl9pPr marL="3657600" indent="0">
              <a:buNone/>
              <a:defRPr lang="es-es" sz="1600" cap="none">
                <a:solidFill>
                  <a:srgbClr val="8C8C8C"/>
                </a:solidFill>
              </a:defRPr>
            </a:lvl9pPr>
          </a:lstStyle>
          <a:p>
            <a:pPr>
              <a:defRPr lang="es-es"/>
            </a:pPr>
            <a:r>
              <a:t>Haga clic para modificar el estilo de texto del patrón</a:t>
            </a:r>
          </a:p>
        </p:txBody>
      </p:sp>
      <p:sp>
        <p:nvSpPr>
          <p:cNvPr id="4" name="Marcador de fecha 3"/>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TVg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C0BD-F3D2-E736-9C0A-05638E446A50}" type="datetime1">
              <a:t>08/05/2023</a:t>
            </a:fld>
          </a:p>
        </p:txBody>
      </p:sp>
      <p:sp>
        <p:nvSpPr>
          <p:cNvPr id="5" name="Marcador de pie de página 4"/>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6" name="Marcador de número de diapositiva 5"/>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99D1-9FD2-E76F-9C0A-693AD7446A3C}" type="slidenum">
              <a:t>‹Nº›</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Dos objetos">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Zga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s-es"/>
            </a:pPr>
            <a:r>
              <a:t>Haga clic para modificar el estilo de título del patrón</a:t>
            </a:r>
          </a:p>
        </p:txBody>
      </p:sp>
      <p:sp>
        <p:nvSpPr>
          <p:cNvPr id="3" name="Marcador de contenido 2"/>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Dc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contenido 3"/>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5" name="Marcador de fecha 4"/>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y0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A9BD-F3D2-E75F-9C0A-050AE7446A50}" type="datetime1">
              <a:t>08/05/2023</a:t>
            </a:fld>
          </a:p>
        </p:txBody>
      </p:sp>
      <p:sp>
        <p:nvSpPr>
          <p:cNvPr id="6" name="Marcador de pie de página 5"/>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S6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7" name="Marcador de número de diapositiva 6"/>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BE51-1FD2-E748-9C0A-E91DF0446ABC}" type="slidenum">
              <a:t>‹Nº›</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ación">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pPr>
              <a:defRPr lang="es-es"/>
            </a:pPr>
            <a:r>
              <a:t>Haga clic para modificar el estilo de título del patrón</a:t>
            </a:r>
          </a:p>
        </p:txBody>
      </p:sp>
      <p:sp>
        <p:nvSpPr>
          <p:cNvPr id="3" name="Marcador de texto 2"/>
          <p:cNvSpPr>
            <a:spLocks noGrp="1" noChangeArrowheads="1"/>
            <a:extLst>
              <a:ext uri="smNativeData">
                <pr:smNativeData xmlns:pr="smNativeData" xmlns="smNativeData" val="SMDATA_15_D7tZ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s-es" sz="2400" b="1" cap="none"/>
            </a:lvl1pPr>
            <a:lvl2pPr marL="457200" indent="0">
              <a:buNone/>
              <a:defRPr lang="es-es" sz="2000" b="1" cap="none"/>
            </a:lvl2pPr>
            <a:lvl3pPr marL="914400" indent="0">
              <a:buNone/>
              <a:defRPr lang="es-es" sz="1800" b="1" cap="none"/>
            </a:lvl3pPr>
            <a:lvl4pPr marL="1371600" indent="0">
              <a:buNone/>
              <a:defRPr lang="es-es" sz="1600" b="1" cap="none"/>
            </a:lvl4pPr>
            <a:lvl5pPr marL="1828800" indent="0">
              <a:buNone/>
              <a:defRPr lang="es-es" sz="1600" b="1" cap="none"/>
            </a:lvl5pPr>
            <a:lvl6pPr marL="2286000" indent="0">
              <a:buNone/>
              <a:defRPr lang="es-es" sz="1600" b="1" cap="none"/>
            </a:lvl6pPr>
            <a:lvl7pPr marL="2743200" indent="0">
              <a:buNone/>
              <a:defRPr lang="es-es" sz="1600" b="1" cap="none"/>
            </a:lvl7pPr>
            <a:lvl8pPr marL="3200400" indent="0">
              <a:buNone/>
              <a:defRPr lang="es-es" sz="1600" b="1" cap="none"/>
            </a:lvl8pPr>
            <a:lvl9pPr marL="3657600" indent="0">
              <a:buNone/>
              <a:defRPr lang="es-es" sz="1600" b="1" cap="none"/>
            </a:lvl9pPr>
          </a:lstStyle>
          <a:p>
            <a:pPr>
              <a:defRPr lang="es-es"/>
            </a:pPr>
            <a:r>
              <a:t>Haga clic para modificar el estilo de texto del patrón</a:t>
            </a:r>
          </a:p>
        </p:txBody>
      </p:sp>
      <p:sp>
        <p:nvSpPr>
          <p:cNvPr id="4" name="Marcador de contenido 3"/>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y1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5" name="Marcador de texto 4"/>
          <p:cNvSpPr>
            <a:spLocks noGrp="1" noChangeArrowheads="1"/>
            <a:extLst>
              <a:ext uri="smNativeData">
                <pr:smNativeData xmlns:pr="smNativeData" xmlns="smNativeData" val="SMDATA_15_D7tZ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jSuQ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s-es" sz="2400" b="1" cap="none"/>
            </a:lvl1pPr>
            <a:lvl2pPr marL="457200" indent="0">
              <a:buNone/>
              <a:defRPr lang="es-es" sz="2000" b="1" cap="none"/>
            </a:lvl2pPr>
            <a:lvl3pPr marL="914400" indent="0">
              <a:buNone/>
              <a:defRPr lang="es-es" sz="1800" b="1" cap="none"/>
            </a:lvl3pPr>
            <a:lvl4pPr marL="1371600" indent="0">
              <a:buNone/>
              <a:defRPr lang="es-es" sz="1600" b="1" cap="none"/>
            </a:lvl4pPr>
            <a:lvl5pPr marL="1828800" indent="0">
              <a:buNone/>
              <a:defRPr lang="es-es" sz="1600" b="1" cap="none"/>
            </a:lvl5pPr>
            <a:lvl6pPr marL="2286000" indent="0">
              <a:buNone/>
              <a:defRPr lang="es-es" sz="1600" b="1" cap="none"/>
            </a:lvl6pPr>
            <a:lvl7pPr marL="2743200" indent="0">
              <a:buNone/>
              <a:defRPr lang="es-es" sz="1600" b="1" cap="none"/>
            </a:lvl7pPr>
            <a:lvl8pPr marL="3200400" indent="0">
              <a:buNone/>
              <a:defRPr lang="es-es" sz="1600" b="1" cap="none"/>
            </a:lvl8pPr>
            <a:lvl9pPr marL="3657600" indent="0">
              <a:buNone/>
              <a:defRPr lang="es-es" sz="1600" b="1" cap="none"/>
            </a:lvl9pPr>
          </a:lstStyle>
          <a:p>
            <a:pPr>
              <a:defRPr lang="es-es"/>
            </a:pPr>
            <a:r>
              <a:t>Haga clic para modificar el estilo de texto del patrón</a:t>
            </a:r>
          </a:p>
        </p:txBody>
      </p:sp>
      <p:sp>
        <p:nvSpPr>
          <p:cNvPr id="6" name="Marcador de contenido 5"/>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tVg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7" name="Marcador de fecha 6"/>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D15A-14D2-E727-9C0A-E2729F446AB7}" type="datetime1">
              <a:t>08/05/2023</a:t>
            </a:fld>
          </a:p>
        </p:txBody>
      </p:sp>
      <p:sp>
        <p:nvSpPr>
          <p:cNvPr id="8" name="Marcador de pie de página 7"/>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9" name="Marcador de número de diapositiva 8"/>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CD24-6AD2-E73B-9C0A-9C6E83446AC9}" type="slidenum">
              <a:t>‹Nº›</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Solo el títul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s-es"/>
            </a:pPr>
            <a:r>
              <a:t>Haga clic para modificar el estilo de título del patrón</a:t>
            </a:r>
          </a:p>
        </p:txBody>
      </p:sp>
      <p:sp>
        <p:nvSpPr>
          <p:cNvPr id="3" name="Marcador de fecha 2"/>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EC91-DFD2-E71A-9C0A-294FA2446A7C}" type="datetime1">
              <a:t>08/05/2023</a:t>
            </a:fld>
          </a:p>
        </p:txBody>
      </p:sp>
      <p:sp>
        <p:nvSpPr>
          <p:cNvPr id="4" name="Marcador de pie de página 3"/>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5" name="Marcador de número de diapositiva 4"/>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A2AE-E0D2-E754-9C0A-1601EC446A43}" type="slidenum">
              <a:t>‹Nº›</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En blanco">
    <p:spTree>
      <p:nvGrpSpPr>
        <p:cNvPr id="1" name=""/>
        <p:cNvGrpSpPr/>
        <p:nvPr/>
      </p:nvGrpSpPr>
      <p:grpSpPr>
        <a:xfrm>
          <a:off x="0" y="0"/>
          <a:ext cx="0" cy="0"/>
          <a:chOff x="0" y="0"/>
          <a:chExt cx="0" cy="0"/>
        </a:xfrm>
      </p:grpSpPr>
      <p:sp>
        <p:nvSpPr>
          <p:cNvPr id="2" name="Marcador de fecha 1"/>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F75D-13D2-E701-9C0A-E554B9446AB0}" type="datetime1">
              <a:t>08/05/2023</a:t>
            </a:fld>
          </a:p>
        </p:txBody>
      </p:sp>
      <p:sp>
        <p:nvSpPr>
          <p:cNvPr id="3" name="Marcador de pie de página 2"/>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tVg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A812-5CD2-E75E-9C0A-AA0BE6446AFF}" type="slidenum">
              <a:t>‹Nº›</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ido con títul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D7tZ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s-es" sz="32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r>
              <a:t>Haga clic para modificar el estilo de título del patrón</a:t>
            </a:r>
          </a:p>
        </p:txBody>
      </p:sp>
      <p:sp>
        <p:nvSpPr>
          <p:cNvPr id="3" name="Marcador de contenido 2"/>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lang="es-es" sz="3200" cap="none"/>
            </a:lvl1pPr>
            <a:lvl2pPr>
              <a:defRPr lang="es-es" sz="2800" cap="none"/>
            </a:lvl2pPr>
            <a:lvl3pPr>
              <a:defRPr lang="es-es" sz="2400" cap="none"/>
            </a:lvl3pPr>
            <a:lvl4pPr>
              <a:defRPr lang="es-es" sz="2000" cap="none"/>
            </a:lvl4pPr>
            <a:lvl5pPr>
              <a:defRPr lang="es-es" sz="2000" cap="none"/>
            </a:lvl5pPr>
            <a:lvl6pPr>
              <a:defRPr lang="es-es" sz="2000" cap="none"/>
            </a:lvl6pPr>
            <a:lvl7pPr>
              <a:defRPr lang="es-es" sz="2000" cap="none"/>
            </a:lvl7pPr>
            <a:lvl8pPr>
              <a:defRPr lang="es-es" sz="2000" cap="none"/>
            </a:lvl8pPr>
            <a:lvl9pPr>
              <a:defRPr lang="es-es" sz="2000" cap="none"/>
            </a:lvl9p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texto 3"/>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s-es" sz="1600" cap="none"/>
            </a:lvl1pPr>
            <a:lvl2pPr marL="457200" indent="0">
              <a:buNone/>
              <a:defRPr lang="es-es" sz="1400" cap="none"/>
            </a:lvl2pPr>
            <a:lvl3pPr marL="914400" indent="0">
              <a:buNone/>
              <a:defRPr lang="es-es" sz="1200" cap="none"/>
            </a:lvl3pPr>
            <a:lvl4pPr marL="1371600" indent="0">
              <a:buNone/>
              <a:defRPr lang="es-es" sz="1000" cap="none"/>
            </a:lvl4pPr>
            <a:lvl5pPr marL="1828800" indent="0">
              <a:buNone/>
              <a:defRPr lang="es-es" sz="1000" cap="none"/>
            </a:lvl5pPr>
            <a:lvl6pPr marL="2286000" indent="0">
              <a:buNone/>
              <a:defRPr lang="es-es" sz="1000" cap="none"/>
            </a:lvl6pPr>
            <a:lvl7pPr marL="2743200" indent="0">
              <a:buNone/>
              <a:defRPr lang="es-es" sz="1000" cap="none"/>
            </a:lvl7pPr>
            <a:lvl8pPr marL="3200400" indent="0">
              <a:buNone/>
              <a:defRPr lang="es-es" sz="1000" cap="none"/>
            </a:lvl8pPr>
            <a:lvl9pPr marL="3657600" indent="0">
              <a:buNone/>
              <a:defRPr lang="es-es" sz="1000" cap="none"/>
            </a:lvl9pPr>
          </a:lstStyle>
          <a:p>
            <a:pPr>
              <a:defRPr lang="es-es"/>
            </a:pPr>
            <a:r>
              <a:t>Haga clic para modificar el estilo de texto del patrón</a:t>
            </a:r>
          </a:p>
        </p:txBody>
      </p:sp>
      <p:sp>
        <p:nvSpPr>
          <p:cNvPr id="5" name="Marcador de fecha 4"/>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A037-79D2-E756-9C0A-8F03EE446ADA}" type="datetime1">
              <a:t>08/05/2023</a:t>
            </a:fld>
          </a:p>
        </p:txBody>
      </p:sp>
      <p:sp>
        <p:nvSpPr>
          <p:cNvPr id="6" name="Marcador de pie de página 5"/>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7" name="Marcador de número de diapositiva 6"/>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FDE4-AAD2-E70B-9C0A-5C5EB3446A09}" type="slidenum">
              <a:t>‹Nº›</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Imagen con títul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D7tZ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s-es" sz="32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r>
              <a:t>Haga clic para modificar el estilo de título del patrón</a:t>
            </a:r>
          </a:p>
        </p:txBody>
      </p:sp>
      <p:sp>
        <p:nvSpPr>
          <p:cNvPr id="3" name="Marcador de posición de imagen 2"/>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lang="es-es" sz="3200" cap="none"/>
            </a:lvl1pPr>
            <a:lvl2pPr marL="457200" indent="0">
              <a:buNone/>
              <a:defRPr lang="es-es" sz="2800" cap="none"/>
            </a:lvl2pPr>
            <a:lvl3pPr marL="914400" indent="0">
              <a:buNone/>
              <a:defRPr lang="es-es" sz="2400" cap="none"/>
            </a:lvl3pPr>
            <a:lvl4pPr marL="1371600" indent="0">
              <a:buNone/>
              <a:defRPr lang="es-es" sz="2000" cap="none"/>
            </a:lvl4pPr>
            <a:lvl5pPr marL="1828800" indent="0">
              <a:buNone/>
              <a:defRPr lang="es-es" sz="2000" cap="none"/>
            </a:lvl5pPr>
            <a:lvl6pPr marL="2286000" indent="0">
              <a:buNone/>
              <a:defRPr lang="es-es" sz="2000" cap="none"/>
            </a:lvl6pPr>
            <a:lvl7pPr marL="2743200" indent="0">
              <a:buNone/>
              <a:defRPr lang="es-es" sz="2000" cap="none"/>
            </a:lvl7pPr>
            <a:lvl8pPr marL="3200400" indent="0">
              <a:buNone/>
              <a:defRPr lang="es-es" sz="2000" cap="none"/>
            </a:lvl8pPr>
            <a:lvl9pPr marL="3657600" indent="0">
              <a:buNone/>
              <a:defRPr lang="es-es" sz="2000" cap="none"/>
            </a:lvl9pPr>
          </a:lstStyle>
          <a:p>
            <a:pPr>
              <a:defRPr lang="es-es"/>
            </a:pPr>
          </a:p>
        </p:txBody>
      </p:sp>
      <p:sp>
        <p:nvSpPr>
          <p:cNvPr id="4" name="Marcador de texto 3"/>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s-es" sz="1600" cap="none"/>
            </a:lvl1pPr>
            <a:lvl2pPr marL="457200" indent="0">
              <a:buNone/>
              <a:defRPr lang="es-es" sz="1400" cap="none"/>
            </a:lvl2pPr>
            <a:lvl3pPr marL="914400" indent="0">
              <a:buNone/>
              <a:defRPr lang="es-es" sz="1200" cap="none"/>
            </a:lvl3pPr>
            <a:lvl4pPr marL="1371600" indent="0">
              <a:buNone/>
              <a:defRPr lang="es-es" sz="1000" cap="none"/>
            </a:lvl4pPr>
            <a:lvl5pPr marL="1828800" indent="0">
              <a:buNone/>
              <a:defRPr lang="es-es" sz="1000" cap="none"/>
            </a:lvl5pPr>
            <a:lvl6pPr marL="2286000" indent="0">
              <a:buNone/>
              <a:defRPr lang="es-es" sz="1000" cap="none"/>
            </a:lvl6pPr>
            <a:lvl7pPr marL="2743200" indent="0">
              <a:buNone/>
              <a:defRPr lang="es-es" sz="1000" cap="none"/>
            </a:lvl7pPr>
            <a:lvl8pPr marL="3200400" indent="0">
              <a:buNone/>
              <a:defRPr lang="es-es" sz="1000" cap="none"/>
            </a:lvl8pPr>
            <a:lvl9pPr marL="3657600" indent="0">
              <a:buNone/>
              <a:defRPr lang="es-es" sz="1000" cap="none"/>
            </a:lvl9pPr>
          </a:lstStyle>
          <a:p>
            <a:pPr>
              <a:defRPr lang="es-es"/>
            </a:pPr>
            <a:r>
              <a:t>Haga clic para modificar el estilo de texto del patrón</a:t>
            </a:r>
          </a:p>
        </p:txBody>
      </p:sp>
      <p:sp>
        <p:nvSpPr>
          <p:cNvPr id="5" name="Marcador de fecha 4"/>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FB2FF89-C7D2-E709-9C0A-315CB1446A64}" type="datetime1">
              <a:t>08/05/2023</a:t>
            </a:fld>
          </a:p>
        </p:txBody>
      </p:sp>
      <p:sp>
        <p:nvSpPr>
          <p:cNvPr id="6" name="Marcador de pie de página 5"/>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p>
        </p:txBody>
      </p:sp>
      <p:sp>
        <p:nvSpPr>
          <p:cNvPr id="7" name="Marcador de número de diapositiva 6"/>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FB2FDC7-89D2-E70B-9C0A-7F5EB3446A2A}" type="slidenum">
              <a:t>‹Nº›</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s-es"/>
            </a:pPr>
            <a:r>
              <a:t>Haga clic para modificar el estilo de título del patrón</a:t>
            </a:r>
          </a:p>
        </p:txBody>
      </p:sp>
      <p:sp>
        <p:nvSpPr>
          <p:cNvPr id="3" name="Marcador de texto 2"/>
          <p:cNvSpPr>
            <a:spLocks noGrp="1" noChangeArrowheads="1"/>
            <a:extLst>
              <a:ext uri="smNativeData">
                <pr:smNativeData xmlns:pr="smNativeData" xmlns="smNativeData" val="SMDATA_15_D7tZZ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fecha 3"/>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pbX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s-es" sz="1200" cap="none">
                <a:solidFill>
                  <a:srgbClr val="8C8C8C"/>
                </a:solidFill>
              </a:defRPr>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fld id="{3FB2C76F-21D2-E731-9C0A-D76489446A82}" type="datetime1">
              <a:t/>
            </a:fld>
          </a:p>
        </p:txBody>
      </p:sp>
      <p:sp>
        <p:nvSpPr>
          <p:cNvPr id="5" name="Marcador de pie de página 4"/>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pbX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s-es" sz="1200" cap="none">
                <a:solidFill>
                  <a:srgbClr val="8C8C8C"/>
                </a:solidFill>
              </a:defRPr>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p>
        </p:txBody>
      </p:sp>
      <p:sp>
        <p:nvSpPr>
          <p:cNvPr id="6" name="Marcador de número de diapositiva 5"/>
          <p:cNvSpPr>
            <a:spLocks noGrp="1" noChangeArrowheads="1"/>
            <a:extLst>
              <a:ext uri="smNativeData">
                <pr:smNativeData xmlns:pr="smNativeData" xmlns="smNativeData" val="SMDATA_15_D7tZ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pbX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s-es" sz="1200" cap="none">
                <a:solidFill>
                  <a:srgbClr val="8C8C8C"/>
                </a:solidFill>
              </a:defRPr>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fld id="{3FB2A824-6AD2-E75E-9C0A-9C0BE6446AC9}"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marR="0" indent="0" algn="l" defTabSz="914400">
        <a:lnSpc>
          <a:spcPct val="90000"/>
        </a:lnSpc>
        <a:spcBef>
          <a:spcPts val="0"/>
        </a:spcBef>
        <a:spcAft>
          <a:spcPts val="0"/>
        </a:spcAft>
        <a:buNone/>
        <a:tabLst/>
        <a:defRPr lang="es-e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s-e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s-e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s-e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uadroTexto 3"/>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SQ8AAMMAAADXPAAAJQgAABAgAAAmAAAACAAAAP//////////"/>
              </a:ext>
            </a:extLst>
          </p:cNvSpPr>
          <p:nvPr/>
        </p:nvSpPr>
        <p:spPr>
          <a:xfrm>
            <a:off x="2484755" y="123825"/>
            <a:ext cx="7405370" cy="1200150"/>
          </a:xfrm>
          <a:prstGeom prst="rect">
            <a:avLst/>
          </a:prstGeom>
          <a:noFill/>
          <a:ln>
            <a:noFill/>
          </a:ln>
          <a:effectLst/>
        </p:spPr>
        <p:txBody>
          <a:bodyPr vert="horz" wrap="none" lIns="91440" tIns="45720" rIns="91440" bIns="45720" numCol="1" spcCol="215900" anchor="t"/>
          <a:lstStyle/>
          <a:p>
            <a:pPr algn="ctr">
              <a:defRPr lang="es-es"/>
            </a:pPr>
            <a:r>
              <a:rPr lang="es-es" sz="3600" cap="none">
                <a:latin typeface="Calibri Light" pitchFamily="2" charset="0"/>
                <a:ea typeface="Calibri" pitchFamily="2" charset="0"/>
                <a:cs typeface="Calibri" pitchFamily="2" charset="0"/>
              </a:rPr>
              <a:t>Hardware Description Languages (HDL)</a:t>
            </a:r>
            <a:endParaRPr lang="es-es" sz="3600" cap="none">
              <a:latin typeface="Calibri Light" pitchFamily="2" charset="0"/>
              <a:ea typeface="Calibri" pitchFamily="2" charset="0"/>
              <a:cs typeface="Calibri" pitchFamily="2" charset="0"/>
            </a:endParaRPr>
          </a:p>
          <a:p>
            <a:pPr algn="ctr">
              <a:defRPr lang="es-es"/>
            </a:pPr>
            <a:r>
              <a:rPr lang="es-es" sz="3600" cap="none">
                <a:latin typeface="Calibri Light" pitchFamily="2" charset="0"/>
                <a:ea typeface="Calibri" pitchFamily="2" charset="0"/>
                <a:cs typeface="Calibri" pitchFamily="2" charset="0"/>
              </a:rPr>
              <a:t>Lenguaje de descripción de hardware</a:t>
            </a:r>
            <a:endParaRPr lang="es-es" sz="3600" cap="none">
              <a:latin typeface="Calibri Light" pitchFamily="2" charset="0"/>
              <a:ea typeface="Calibri" pitchFamily="2" charset="0"/>
              <a:cs typeface="Calibri" pitchFamily="2" charset="0"/>
            </a:endParaRPr>
          </a:p>
        </p:txBody>
      </p:sp>
      <p:sp>
        <p:nvSpPr>
          <p:cNvPr id="3" name="Rectángulo 4"/>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EwMAAAAJAAANSQAA1SQAABAgAAAmAAAACAAAAP//////////"/>
              </a:ext>
            </a:extLst>
          </p:cNvSpPr>
          <p:nvPr/>
        </p:nvSpPr>
        <p:spPr>
          <a:xfrm>
            <a:off x="499745" y="1463040"/>
            <a:ext cx="11375390" cy="4524375"/>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Sirven para representar diagramas lógicos, expresiones booleanas y otros circuitos digitales más complejos.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Como lenguaje de documentación, un HDL sirve para representar y documentar sistemas digitales en una forma susceptible de ser leída tanto por personas como por computadoras, y es apropiado como lenguaje de intercambio entre diseñadores.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El contenido en HDL se puede almacenar, recuperar y procesar fácil y eficazmente con software de computadora. Hay dos aplicaciones del procesamiento de HDL: simulación y síntesis</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4AEAALwAAABaSQAAghYAABAgAAAmAAAACAAAAP//////////"/>
              </a:ext>
            </a:extLst>
          </p:cNvSpPr>
          <p:nvPr/>
        </p:nvSpPr>
        <p:spPr>
          <a:xfrm>
            <a:off x="304800" y="119380"/>
            <a:ext cx="11619230" cy="3539490"/>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t>El circuito tiene una conexión interna en la terminal </a:t>
            </a:r>
            <a:r>
              <a:rPr lang="es-es" sz="3200" b="1" cap="none"/>
              <a:t>e</a:t>
            </a:r>
            <a:r>
              <a:rPr lang="es-es" sz="3200" cap="none"/>
              <a:t>, la cual se declara con la palabra clave </a:t>
            </a:r>
            <a:r>
              <a:rPr lang="es-es" sz="3200" b="1" cap="none"/>
              <a:t>wire</a:t>
            </a:r>
            <a:r>
              <a:rPr lang="es-es" sz="3200" cap="none"/>
              <a:t>. </a:t>
            </a:r>
            <a:endParaRPr lang="es-es" sz="3200" cap="none"/>
          </a:p>
          <a:p>
            <a:pPr marL="457200" indent="-457200">
              <a:buFont typeface="Arial" pitchFamily="2" charset="0"/>
              <a:buChar char="•"/>
              <a:defRPr lang="es-es"/>
            </a:pPr>
            <a:r>
              <a:rPr lang="es-es" sz="3200" cap="none"/>
              <a:t>La estructura del circuito se especifica empleando las compuertas primitivas predefinidas como palabras clave. </a:t>
            </a:r>
            <a:endParaRPr lang="es-es" sz="3200" cap="none"/>
          </a:p>
          <a:p>
            <a:pPr marL="457200" indent="-457200">
              <a:buFont typeface="Arial" pitchFamily="2" charset="0"/>
              <a:buChar char="•"/>
              <a:defRPr lang="es-es"/>
            </a:pPr>
            <a:r>
              <a:rPr lang="es-es" sz="3200" cap="none"/>
              <a:t>Cada declaración de compuerta consiste en un nombre opcional (como g1, g2, etcétera) seguido de la salida y las entradas de la compuerta, separadas por comas y encerradas en paréntesis. </a:t>
            </a:r>
            <a:endParaRPr lang="es-es" sz="3200" cap="none"/>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YS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5gYAAB8EAABzRQAA5RkAABAgAAAmAAAACAAAAP//////////"/>
              </a:ext>
            </a:extLst>
          </p:cNvSpPr>
          <p:nvPr/>
        </p:nvSpPr>
        <p:spPr>
          <a:xfrm>
            <a:off x="1121410" y="669925"/>
            <a:ext cx="10168255" cy="3539490"/>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t>La salida siempre va primero, seguida de las entradas. </a:t>
            </a:r>
            <a:endParaRPr lang="es-es" sz="3200" cap="none"/>
          </a:p>
          <a:p>
            <a:pPr marL="457200" indent="-457200">
              <a:buFont typeface="Arial" pitchFamily="2" charset="0"/>
              <a:buChar char="•"/>
              <a:defRPr lang="es-es"/>
            </a:pPr>
            <a:r>
              <a:rPr lang="es-es" sz="3200" cap="none"/>
              <a:t>Por ejemplo, la compuerta OR se llama g3, su salida es x y tiene como entradas e   y    y. </a:t>
            </a:r>
            <a:endParaRPr lang="es-es" sz="3200" cap="none"/>
          </a:p>
          <a:p>
            <a:pPr marL="457200" indent="-457200">
              <a:buFont typeface="Arial" pitchFamily="2" charset="0"/>
              <a:buChar char="•"/>
              <a:defRPr lang="es-es"/>
            </a:pPr>
            <a:r>
              <a:rPr lang="es-es" sz="3200" cap="none"/>
              <a:t>La descripción del módulo termina con la palabra clave endmodule. </a:t>
            </a:r>
            <a:endParaRPr lang="es-es" sz="3200" cap="none"/>
          </a:p>
          <a:p>
            <a:pPr marL="457200" indent="-457200">
              <a:buFont typeface="Arial" pitchFamily="2" charset="0"/>
              <a:buChar char="•"/>
              <a:defRPr lang="es-es"/>
            </a:pPr>
            <a:r>
              <a:rPr lang="es-es" sz="3200" cap="none"/>
              <a:t>Cada enunciado termina con un signo de punto y coma, pero no hay un punto y coma después de endmodule</a:t>
            </a:r>
            <a:endParaRPr lang="es-es" sz="3200" cap="none"/>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URgAAJwAAAAnNAAAlQQAABAgAAAmAAAACAAAAP//////////"/>
              </a:ext>
            </a:extLst>
          </p:cNvSpPr>
          <p:nvPr/>
        </p:nvSpPr>
        <p:spPr>
          <a:xfrm>
            <a:off x="3952875" y="99060"/>
            <a:ext cx="4525010" cy="645795"/>
          </a:xfrm>
          <a:prstGeom prst="rect">
            <a:avLst/>
          </a:prstGeom>
          <a:noFill/>
          <a:ln>
            <a:noFill/>
          </a:ln>
          <a:effectLst/>
        </p:spPr>
        <p:txBody>
          <a:bodyPr vert="horz" wrap="none" lIns="91440" tIns="45720" rIns="91440" bIns="45720" numCol="1" spcCol="215900" anchor="t"/>
          <a:lstStyle/>
          <a:p>
            <a:pPr algn="ctr">
              <a:defRPr lang="es-es"/>
            </a:pPr>
            <a:r>
              <a:rPr lang="es-es" sz="3600" cap="none">
                <a:latin typeface="Calibri Light" pitchFamily="2" charset="0"/>
                <a:ea typeface="Calibri" pitchFamily="2" charset="0"/>
                <a:cs typeface="Calibri" pitchFamily="2" charset="0"/>
              </a:rPr>
              <a:t>Retardos de compuerta</a:t>
            </a:r>
            <a:endParaRPr lang="es-es" sz="3600" cap="none">
              <a:latin typeface="Calibri Light" pitchFamily="2" charset="0"/>
              <a:ea typeface="Calibri" pitchFamily="2" charset="0"/>
              <a:cs typeface="Calibri" pitchFamily="2" charset="0"/>
            </a:endParaRPr>
          </a:p>
        </p:txBody>
      </p:sp>
      <p:sp>
        <p:nvSpPr>
          <p:cNvPr id="3" name="Rectángulo 2"/>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GgIAAJUEAABgSAAAeSYAABAgAAAmAAAACAAAAP//////////"/>
              </a:ext>
            </a:extLst>
          </p:cNvSpPr>
          <p:nvPr/>
        </p:nvSpPr>
        <p:spPr>
          <a:xfrm>
            <a:off x="341630" y="744855"/>
            <a:ext cx="11423650" cy="5509260"/>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t>En Verilog, el retardo se especifica en términos de unidades de tiempo y el símbolo #. </a:t>
            </a:r>
            <a:endParaRPr lang="es-es" sz="3200" cap="none"/>
          </a:p>
          <a:p>
            <a:pPr marL="457200" indent="-457200">
              <a:buFont typeface="Arial" pitchFamily="2" charset="0"/>
              <a:buChar char="•"/>
              <a:defRPr lang="es-es"/>
            </a:pPr>
            <a:r>
              <a:rPr lang="es-es" sz="3200" cap="none"/>
              <a:t>La asociación de la unidad de tiempo con el tiempo físico se efectúa con la directriz de compilador `timescale. (Las directrices al compilador inician con el símbolo </a:t>
            </a:r>
            <a:r>
              <a:rPr lang="es-es" sz="3200" b="1" cap="none"/>
              <a:t>`</a:t>
            </a:r>
            <a:r>
              <a:rPr lang="es-es" sz="3200" cap="none"/>
              <a:t>).</a:t>
            </a:r>
            <a:endParaRPr lang="es-es" sz="3200" cap="none"/>
          </a:p>
          <a:p>
            <a:pPr marL="457200" indent="-457200">
              <a:buFont typeface="Arial" pitchFamily="2" charset="0"/>
              <a:buChar char="•"/>
              <a:defRPr lang="es-es"/>
            </a:pPr>
            <a:r>
              <a:rPr lang="es-es" sz="3200" cap="none"/>
              <a:t>Tales directrices se especifican antes de declarar módulos. Un ejemplo de directriz de escala de tiempo es:</a:t>
            </a:r>
            <a:endParaRPr lang="es-es" sz="3200" cap="none"/>
          </a:p>
          <a:p>
            <a:pPr marL="457200" indent="-457200">
              <a:buFont typeface="Arial" pitchFamily="2" charset="0"/>
              <a:buChar char="•"/>
              <a:defRPr lang="es-es"/>
            </a:pPr>
            <a:r>
              <a:rPr lang="es-es" sz="3200" cap="none"/>
              <a:t>			`timescale 1ns/100ps</a:t>
            </a:r>
            <a:endParaRPr lang="es-es" sz="3200" cap="none"/>
          </a:p>
          <a:p>
            <a:pPr marL="457200" indent="-457200">
              <a:buFont typeface="Arial" pitchFamily="2" charset="0"/>
              <a:buChar char="•"/>
              <a:defRPr lang="es-es"/>
            </a:pPr>
            <a:r>
              <a:rPr lang="es-es" sz="3200" cap="none"/>
              <a:t>El primer número especifica la unidad de medición de los retardos. El segundo especifica la precisión del redondeo de los retardos, en este caso a 0.1 ns. </a:t>
            </a:r>
            <a:endParaRPr lang="es-es" sz="3200" cap="none"/>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LQIAAOcAAAB6RwAA1AwAABAgAAAmAAAACAAAAP//////////"/>
              </a:ext>
            </a:extLst>
          </p:cNvSpPr>
          <p:nvPr/>
        </p:nvSpPr>
        <p:spPr>
          <a:xfrm>
            <a:off x="353695" y="146685"/>
            <a:ext cx="11265535" cy="1938655"/>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000" cap="none"/>
              <a:t>Si no se especifica una escala de tiempo, el simulador utilizará por omisión cierta unidad de tiempo, por lo regular 1 ns </a:t>
            </a:r>
            <a:endParaRPr lang="es-es" sz="3000" cap="none"/>
          </a:p>
          <a:p>
            <a:pPr marL="457200" indent="-457200">
              <a:buFont typeface="Arial" pitchFamily="2" charset="0"/>
              <a:buChar char="•"/>
              <a:defRPr lang="es-es"/>
            </a:pPr>
            <a:r>
              <a:rPr lang="es-es" sz="3000" cap="none"/>
              <a:t>(1 ns=10</a:t>
            </a:r>
            <a:r>
              <a:rPr lang="es-es" sz="3000" cap="none" baseline="30000"/>
              <a:t>-9</a:t>
            </a:r>
            <a:r>
              <a:rPr lang="es-es" sz="3000" cap="none"/>
              <a:t> s). </a:t>
            </a:r>
            <a:endParaRPr lang="es-es" sz="3000" cap="none"/>
          </a:p>
          <a:p>
            <a:pPr marL="457200" indent="-457200">
              <a:buFont typeface="Arial" pitchFamily="2" charset="0"/>
              <a:buChar char="•"/>
              <a:defRPr lang="es-es"/>
            </a:pPr>
            <a:r>
              <a:rPr lang="es-es" sz="3000" cap="none"/>
              <a:t>En los análisis supondremos la unidad de tiempo por omisión</a:t>
            </a:r>
            <a:endParaRPr lang="es-es" sz="3000" cap="none"/>
          </a:p>
        </p:txBody>
      </p:sp>
      <p:sp>
        <p:nvSpPr>
          <p:cNvPr id="3" name="Rectángulo 2"/>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LQIAANQMAABaSQAAzCkAABAgAAAmAAAACAAAAP//////////"/>
              </a:ext>
            </a:extLst>
          </p:cNvSpPr>
          <p:nvPr/>
        </p:nvSpPr>
        <p:spPr>
          <a:xfrm>
            <a:off x="353695" y="2085340"/>
            <a:ext cx="11570335" cy="4709160"/>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000" cap="none"/>
              <a:t>El ejemplo se repite la descripción del circuito simple especificando retardos para cada compuerta.</a:t>
            </a:r>
            <a:endParaRPr lang="es-es" sz="3000" cap="none"/>
          </a:p>
          <a:p>
            <a:pPr marL="457200" indent="-457200">
              <a:buFont typeface="Arial" pitchFamily="2" charset="0"/>
              <a:buChar char="•"/>
              <a:defRPr lang="es-es"/>
            </a:pPr>
            <a:r>
              <a:rPr lang="es-es" sz="3000" cap="none"/>
              <a:t>Las compuertas AND, OR y NOT tienen un retardo de 30, 20 y 10 ns, respectivamente. </a:t>
            </a:r>
            <a:endParaRPr lang="es-es" sz="3000" cap="none"/>
          </a:p>
          <a:p>
            <a:pPr marL="457200" indent="-457200">
              <a:buFont typeface="Arial" pitchFamily="2" charset="0"/>
              <a:buChar char="•"/>
              <a:defRPr lang="es-es"/>
            </a:pPr>
            <a:r>
              <a:rPr lang="es-es" sz="3000" cap="none"/>
              <a:t>Si se simula el circuito y las entradas cambian de 000 a 111, las salidas cambiarán como se indica en la tabla.</a:t>
            </a:r>
            <a:endParaRPr lang="es-es" sz="3000" cap="none"/>
          </a:p>
          <a:p>
            <a:pPr marL="457200" indent="-457200">
              <a:buFont typeface="Arial" pitchFamily="2" charset="0"/>
              <a:buChar char="•"/>
              <a:defRPr lang="es-es"/>
            </a:pPr>
            <a:r>
              <a:rPr lang="es-es" sz="3000" cap="none"/>
              <a:t>La salida del inversor en y cambia de 1 a 0 después de un retardo de 10 ns. </a:t>
            </a:r>
            <a:endParaRPr lang="es-es" sz="3000" cap="none"/>
          </a:p>
          <a:p>
            <a:pPr marL="457200" indent="-457200">
              <a:buFont typeface="Arial" pitchFamily="2" charset="0"/>
              <a:buChar char="•"/>
              <a:defRPr lang="es-es"/>
            </a:pPr>
            <a:r>
              <a:rPr lang="es-es" sz="3000" cap="none"/>
              <a:t>La salida de la compuerta AND en e cambia de 0 a 1 después de un retardo de 30 ns.</a:t>
            </a:r>
            <a:endParaRPr lang="es-es" sz="3000" cap="none"/>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Imagen 1"/>
          <p:cNvPicPr>
            <a:picLocks noChangeAspect="1"/>
            <a:extLst>
              <a:ext uri="smNativeData">
                <pr:smNativeData xmlns:pr="smNativeData" xmlns="smNativeData" val="SMDATA_17_D7tZ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HMVAADLAAAAJjYAAMUpAAAQAAAAJgAAAAgAAAD//////////w=="/>
              </a:ext>
            </a:extLst>
          </p:cNvPicPr>
          <p:nvPr/>
        </p:nvPicPr>
        <p:blipFill>
          <a:blip r:embed="rId2"/>
          <a:stretch>
            <a:fillRect/>
          </a:stretch>
        </p:blipFill>
        <p:spPr>
          <a:xfrm>
            <a:off x="3486785" y="128905"/>
            <a:ext cx="5315585" cy="6661150"/>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QsFA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LQIAABgGAADGRwAA7CEAABAgAAAmAAAACAAAAP//////////"/>
              </a:ext>
            </a:extLst>
          </p:cNvSpPr>
          <p:nvPr/>
        </p:nvSpPr>
        <p:spPr>
          <a:xfrm>
            <a:off x="353695" y="990600"/>
            <a:ext cx="11313795" cy="4523740"/>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t>La salida de la compuerta OR en x cambia de 1 a 0 en t=30 ns, y luego vuelve a 1 en t=50 ns. </a:t>
            </a:r>
            <a:endParaRPr lang="es-es" sz="3200" cap="none"/>
          </a:p>
          <a:p>
            <a:pPr marL="457200" indent="-457200">
              <a:buFont typeface="Arial" pitchFamily="2" charset="0"/>
              <a:buChar char="•"/>
              <a:defRPr lang="es-es"/>
            </a:pPr>
            <a:r>
              <a:rPr lang="es-es" sz="3200" cap="none"/>
              <a:t>En ambos casos, el cambio en la salida de la compuerta OR es resultado de un cambio en sus entradas 20 ns antes. </a:t>
            </a:r>
            <a:endParaRPr lang="es-es" sz="3200" cap="none"/>
          </a:p>
          <a:p>
            <a:pPr marL="457200" indent="-457200">
              <a:buFont typeface="Arial" pitchFamily="2" charset="0"/>
              <a:buChar char="•"/>
              <a:defRPr lang="es-es"/>
            </a:pPr>
            <a:r>
              <a:rPr lang="es-es" sz="3200" cap="none"/>
              <a:t>Es evidente, por este resultado, que si bien la salida x finalmente se</a:t>
            </a:r>
            <a:endParaRPr lang="es-es" sz="3200" cap="none"/>
          </a:p>
          <a:p>
            <a:pPr marL="457200" indent="-457200">
              <a:buFont typeface="Arial" pitchFamily="2" charset="0"/>
              <a:buChar char="•"/>
              <a:defRPr lang="es-es"/>
            </a:pPr>
            <a:r>
              <a:rPr lang="es-es" sz="3200" cap="none"/>
              <a:t>estabiliza en 1 después de los cambios en sus entradas, los retardos de compuerta producen un valor negativo de 20 ns antes de que eso suceda.</a:t>
            </a:r>
            <a:endParaRPr lang="es-es" sz="3200" cap="none"/>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3"/>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RgQAANUCAADmSAAAuSQAABAgAAAmAAAACAAAAP//////////"/>
              </a:ext>
            </a:extLst>
          </p:cNvSpPr>
          <p:nvPr/>
        </p:nvSpPr>
        <p:spPr>
          <a:xfrm>
            <a:off x="694690" y="460375"/>
            <a:ext cx="11155680" cy="5509260"/>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t>Al simular un circuito con HDL, es necesario aplicar entradas al circuito para que el simulador genere una respuesta de salida. </a:t>
            </a:r>
            <a:endParaRPr lang="es-es" sz="3200" cap="none"/>
          </a:p>
          <a:p>
            <a:pPr marL="457200" indent="-457200">
              <a:buFont typeface="Arial" pitchFamily="2" charset="0"/>
              <a:buChar char="•"/>
              <a:defRPr lang="es-es"/>
            </a:pPr>
            <a:r>
              <a:rPr lang="es-es" sz="3200" cap="none"/>
              <a:t>Un conjunto de pruebas es una descripción HDL que suministra el estímulo a un diseño.</a:t>
            </a:r>
            <a:endParaRPr lang="es-es" sz="3200" cap="none"/>
          </a:p>
          <a:p>
            <a:pPr marL="457200" indent="-457200">
              <a:buFont typeface="Arial" pitchFamily="2" charset="0"/>
              <a:buChar char="•"/>
              <a:defRPr lang="es-es"/>
            </a:pPr>
            <a:r>
              <a:rPr lang="es-es" sz="3200" cap="none"/>
              <a:t>El ejemplo HDL muestra un conjunto de pruebas para estimular el circuito con retardo. </a:t>
            </a:r>
            <a:endParaRPr lang="es-es" sz="3200" cap="none"/>
          </a:p>
          <a:p>
            <a:pPr marL="457200" indent="-457200">
              <a:buFont typeface="Arial" pitchFamily="2" charset="0"/>
              <a:buChar char="•"/>
              <a:defRPr lang="es-es"/>
            </a:pPr>
            <a:r>
              <a:rPr lang="es-es" sz="3200" cap="none"/>
              <a:t>Se incluyen dos módulos: un módulo de estímulo y el módulo que describe el circuito. </a:t>
            </a:r>
            <a:endParaRPr lang="es-es" sz="3200" cap="none"/>
          </a:p>
          <a:p>
            <a:pPr marL="457200" indent="-457200">
              <a:buFont typeface="Arial" pitchFamily="2" charset="0"/>
              <a:buChar char="•"/>
              <a:defRPr lang="es-es"/>
            </a:pPr>
            <a:r>
              <a:rPr lang="es-es" sz="3200" cap="none"/>
              <a:t>El módulo de estímulo stimcrct no tiene puertos. Las entradas del circuito se declaran con la palabra clave reg, y las salidas, con la palabra clave wire.</a:t>
            </a:r>
            <a:endParaRPr lang="es-es" sz="3200" cap="none"/>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wAMAAPkDAADzRgAA1SIAABAgAAAmAAAACAAAAP//////////"/>
              </a:ext>
            </a:extLst>
          </p:cNvSpPr>
          <p:nvPr/>
        </p:nvSpPr>
        <p:spPr>
          <a:xfrm>
            <a:off x="609600" y="645795"/>
            <a:ext cx="10923905" cy="5016500"/>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t>El enunciado initial especifica las entradas entre las palabras clave begin y end. </a:t>
            </a:r>
            <a:endParaRPr lang="es-es" sz="3200" cap="none"/>
          </a:p>
          <a:p>
            <a:pPr marL="457200" indent="-457200">
              <a:buFont typeface="Arial" pitchFamily="2" charset="0"/>
              <a:buChar char="•"/>
              <a:defRPr lang="es-es"/>
            </a:pPr>
            <a:r>
              <a:rPr lang="es-es" sz="3200" cap="none"/>
              <a:t>Inicialmente, ABC=000. (A, B y C se ajustan a 1’b0, lo que significa un dígito binario con valor de 0.) </a:t>
            </a:r>
            <a:endParaRPr lang="es-es" sz="3200" cap="none"/>
          </a:p>
          <a:p>
            <a:pPr marL="457200" indent="-457200">
              <a:buFont typeface="Arial" pitchFamily="2" charset="0"/>
              <a:buChar char="•"/>
              <a:defRPr lang="es-es"/>
            </a:pPr>
            <a:r>
              <a:rPr lang="es-es" sz="3200" cap="none"/>
              <a:t>Después de 100 ns, las entradas cambian a ABC=111. </a:t>
            </a:r>
            <a:endParaRPr lang="es-es" sz="3200" cap="none"/>
          </a:p>
          <a:p>
            <a:pPr marL="457200" indent="-457200">
              <a:buFont typeface="Arial" pitchFamily="2" charset="0"/>
              <a:buChar char="•"/>
              <a:defRPr lang="es-es"/>
            </a:pPr>
            <a:r>
              <a:rPr lang="es-es" sz="3200" cap="none"/>
              <a:t>Después de otros 100 ns, termina la estimulación ($finish es una</a:t>
            </a:r>
            <a:endParaRPr lang="es-es" sz="3200" cap="none"/>
          </a:p>
          <a:p>
            <a:pPr marL="457200" indent="-457200">
              <a:buFont typeface="Arial" pitchFamily="2" charset="0"/>
              <a:buChar char="•"/>
              <a:defRPr lang="es-es"/>
            </a:pPr>
            <a:r>
              <a:rPr lang="es-es" sz="3200" cap="none"/>
              <a:t>tarea del sistema). </a:t>
            </a:r>
            <a:endParaRPr lang="es-es" sz="3200" cap="none"/>
          </a:p>
          <a:p>
            <a:pPr marL="457200" indent="-457200">
              <a:buFont typeface="Arial" pitchFamily="2" charset="0"/>
              <a:buChar char="•"/>
              <a:defRPr lang="es-es"/>
            </a:pPr>
            <a:r>
              <a:rPr lang="es-es" sz="3200" cap="none"/>
              <a:t>El diagrama de temporización resultado de la simulación se muestra en en la figura.</a:t>
            </a:r>
            <a:endParaRPr lang="es-es" sz="3200" cap="none"/>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Imagen 1"/>
          <p:cNvPicPr>
            <a:picLocks noChangeAspect="1"/>
            <a:extLst>
              <a:ext uri="smNativeData">
                <pr:smNativeData xmlns:pr="smNativeData" xmlns="smNativeData" val="SMDATA_17_D7tZ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gGmUR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I0UAACjAQAAVzYAAG0oAAAQAAAAJgAAAAgAAAD//////////w=="/>
              </a:ext>
            </a:extLst>
          </p:cNvPicPr>
          <p:nvPr/>
        </p:nvPicPr>
        <p:blipFill>
          <a:blip r:embed="rId2"/>
          <a:stretch>
            <a:fillRect/>
          </a:stretch>
        </p:blipFill>
        <p:spPr>
          <a:xfrm>
            <a:off x="3340735" y="266065"/>
            <a:ext cx="5492750" cy="6305550"/>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8wEAAAgEAADtRwAAzhkAABAgAAAmAAAACAAAAP//////////"/>
              </a:ext>
            </a:extLst>
          </p:cNvSpPr>
          <p:nvPr/>
        </p:nvSpPr>
        <p:spPr>
          <a:xfrm>
            <a:off x="316865" y="655320"/>
            <a:ext cx="11375390" cy="3539490"/>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000" cap="none"/>
              <a:t>La simulación tarda 200 ns en total. </a:t>
            </a:r>
            <a:endParaRPr lang="es-es" sz="3000" cap="none"/>
          </a:p>
          <a:p>
            <a:pPr marL="457200" indent="-457200">
              <a:buFont typeface="Arial" pitchFamily="2" charset="0"/>
              <a:buChar char="•"/>
              <a:defRPr lang="es-es"/>
            </a:pPr>
            <a:r>
              <a:rPr lang="es-es" sz="3000" cap="none"/>
              <a:t>Las entradas A, B y C cambian de 0 a 1 después de 100 ns. </a:t>
            </a:r>
            <a:endParaRPr lang="es-es" sz="3000" cap="none"/>
          </a:p>
          <a:p>
            <a:pPr marL="457200" indent="-457200">
              <a:buFont typeface="Arial" pitchFamily="2" charset="0"/>
              <a:buChar char="•"/>
              <a:defRPr lang="es-es"/>
            </a:pPr>
            <a:r>
              <a:rPr lang="es-es" sz="3000" cap="none"/>
              <a:t>La salida </a:t>
            </a:r>
            <a:r>
              <a:rPr lang="es-es" sz="4400" b="1" cap="none"/>
              <a:t>y</a:t>
            </a:r>
            <a:r>
              <a:rPr lang="es-es" sz="3000" cap="none"/>
              <a:t> se desconoce durante los primeros 10 ns, y la </a:t>
            </a:r>
            <a:r>
              <a:rPr lang="es-es" sz="4400" b="1" cap="none"/>
              <a:t>x</a:t>
            </a:r>
            <a:r>
              <a:rPr lang="es-es" sz="3000" cap="none"/>
              <a:t>, durante los primeros 30 ns. </a:t>
            </a:r>
            <a:endParaRPr lang="es-es" sz="3000" cap="none"/>
          </a:p>
          <a:p>
            <a:pPr marL="457200" indent="-457200">
              <a:buFont typeface="Arial" pitchFamily="2" charset="0"/>
              <a:buChar char="•"/>
              <a:defRPr lang="es-es"/>
            </a:pPr>
            <a:r>
              <a:rPr lang="es-es" sz="3000" cap="none"/>
              <a:t>La salida y cambia de 1 a 0 a los 110 ns. </a:t>
            </a:r>
            <a:endParaRPr lang="es-es" sz="3000" cap="none"/>
          </a:p>
          <a:p>
            <a:pPr marL="457200" indent="-457200">
              <a:buFont typeface="Arial" pitchFamily="2" charset="0"/>
              <a:buChar char="•"/>
              <a:defRPr lang="es-es"/>
            </a:pPr>
            <a:r>
              <a:rPr lang="es-es" sz="3000" cap="none"/>
              <a:t>La salida x cambia de 1 a 0 a los 130 ns y regresa a 1 a los 150 ns, tal como se predijo en la tabla anterior</a:t>
            </a:r>
            <a:endParaRPr lang="es-es" sz="3000" cap="none"/>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4AEAAOYDAAAmSAAAux8AABAgAAAmAAAACAAAAP//////////"/>
              </a:ext>
            </a:extLst>
          </p:cNvSpPr>
          <p:nvPr/>
        </p:nvSpPr>
        <p:spPr>
          <a:xfrm>
            <a:off x="304800" y="633730"/>
            <a:ext cx="11423650" cy="4524375"/>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La simulación lógica es la representación de la estructura y el comportamiento de un sistema lógico digital empleando una computadora.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El simulador interpreta la descripción en HDL y produce una salida comprensible, digamos un diagrama de temporización, que predice la forma en que se comportará el hardware antes de que se fabrique físicamente.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La simulación permite detectar errores funcionales de un diseño sin tener que crear el circuito físico. </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Imagen 1"/>
          <p:cNvPicPr>
            <a:picLocks noChangeAspect="1"/>
            <a:extLst>
              <a:ext uri="smNativeData">
                <pr:smNativeData xmlns:pr="smNativeData" xmlns="smNativeData" val="SMDATA_17_D7tZ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T////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D0BAACaCQAAo0oAAKYfAAAQAAAAJgAAAAgAAAD//////////w=="/>
              </a:ext>
            </a:extLst>
          </p:cNvPicPr>
          <p:nvPr/>
        </p:nvPicPr>
        <p:blipFill>
          <a:blip r:embed="rId2"/>
          <a:stretch>
            <a:fillRect/>
          </a:stretch>
        </p:blipFill>
        <p:spPr>
          <a:xfrm>
            <a:off x="201295" y="1560830"/>
            <a:ext cx="11931650" cy="3583940"/>
          </a:xfrm>
          <a:prstGeom prst="rect">
            <a:avLst/>
          </a:prstGeom>
          <a:noFill/>
          <a:ln>
            <a:noFill/>
          </a:ln>
          <a:effectLst/>
        </p:spPr>
      </p:pic>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gAIAANcJAACASAAATxoAABAgAAAmAAAACAAAAP//////////"/>
              </a:ext>
            </a:extLst>
          </p:cNvSpPr>
          <p:nvPr/>
        </p:nvSpPr>
        <p:spPr>
          <a:xfrm>
            <a:off x="406400" y="1599565"/>
            <a:ext cx="11379200" cy="2677160"/>
          </a:xfrm>
          <a:prstGeom prst="rect">
            <a:avLst/>
          </a:prstGeom>
          <a:noFill/>
          <a:ln>
            <a:noFill/>
          </a:ln>
          <a:effectLst/>
        </p:spPr>
        <p:txBody>
          <a:bodyPr vert="horz" wrap="square" lIns="91440" tIns="45720" rIns="91440" bIns="45720" numCol="1" spcCol="215900" anchor="t"/>
          <a:lstStyle/>
          <a:p>
            <a:pPr>
              <a:defRPr lang="es-es"/>
            </a:pPr>
            <a:r>
              <a:rPr lang="es-es" sz="2400" cap="none"/>
              <a:t>Las expresiones booleanas se especifican en Verilog HDL con un enunciado de asignación</a:t>
            </a:r>
            <a:endParaRPr lang="es-es" sz="2400" cap="none"/>
          </a:p>
          <a:p>
            <a:pPr>
              <a:defRPr lang="es-es"/>
            </a:pPr>
            <a:r>
              <a:rPr lang="es-es" sz="2400" cap="none"/>
              <a:t>continuo que consiste en la palabra clave assign seguida de una expresión booleana. </a:t>
            </a:r>
            <a:endParaRPr lang="es-es" sz="2400" cap="none"/>
          </a:p>
          <a:p>
            <a:pPr>
              <a:defRPr lang="es-es"/>
            </a:pPr>
            <a:endParaRPr lang="es-es" sz="2400" cap="none"/>
          </a:p>
          <a:p>
            <a:pPr>
              <a:defRPr lang="es-es"/>
            </a:pPr>
            <a:r>
              <a:rPr lang="es-es" sz="2400" cap="none"/>
              <a:t>Para distinguir el más aritmético del OR lógico, Verilog HDL usa los símbolos:</a:t>
            </a:r>
            <a:endParaRPr lang="es-es" sz="2400" cap="none"/>
          </a:p>
          <a:p>
            <a:pPr>
              <a:defRPr lang="es-es"/>
            </a:pPr>
            <a:r>
              <a:rPr lang="es-es" sz="2400" cap="none"/>
              <a:t> 	(&amp;) 	para AND</a:t>
            </a:r>
            <a:endParaRPr lang="es-es" sz="2400" cap="none"/>
          </a:p>
          <a:p>
            <a:pPr>
              <a:defRPr lang="es-es"/>
            </a:pPr>
            <a:r>
              <a:rPr lang="es-es" sz="2400" cap="none"/>
              <a:t>	| 	para OR </a:t>
            </a:r>
            <a:endParaRPr lang="es-es" sz="2400" cap="none"/>
          </a:p>
          <a:p>
            <a:pPr>
              <a:defRPr lang="es-es"/>
            </a:pPr>
            <a:r>
              <a:rPr lang="es-es" sz="2400" cap="none"/>
              <a:t>	~	 para NOT (complemento), </a:t>
            </a:r>
            <a:endParaRPr lang="es-es" sz="2400" cap="none"/>
          </a:p>
        </p:txBody>
      </p:sp>
      <p:sp>
        <p:nvSpPr>
          <p:cNvPr id="3" name="CuadroTexto 3"/>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OxkAAGgBAADFMQAAAQUAABAgAAAmAAAACAAAAP//////////"/>
              </a:ext>
            </a:extLst>
          </p:cNvSpPr>
          <p:nvPr/>
        </p:nvSpPr>
        <p:spPr>
          <a:xfrm>
            <a:off x="4101465" y="228600"/>
            <a:ext cx="3989070" cy="584835"/>
          </a:xfrm>
          <a:prstGeom prst="rect">
            <a:avLst/>
          </a:prstGeom>
          <a:noFill/>
          <a:ln>
            <a:noFill/>
          </a:ln>
          <a:effectLst/>
        </p:spPr>
        <p:txBody>
          <a:bodyPr vert="horz" wrap="none" lIns="91440" tIns="45720" rIns="91440" bIns="45720" numCol="1" spcCol="215900" anchor="t"/>
          <a:lstStyle/>
          <a:p>
            <a:pPr>
              <a:defRPr lang="es-es"/>
            </a:pPr>
            <a:r>
              <a:rPr lang="es-es" sz="3200" cap="none"/>
              <a:t>Expresiones Booleanas</a:t>
            </a:r>
            <a:endParaRPr lang="es-es" sz="3200" cap="none"/>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OAkAAAUDAABARwAAMQ4AABAgAAAmAAAACAAAAP//////////"/>
              </a:ext>
            </a:extLst>
          </p:cNvSpPr>
          <p:nvPr/>
        </p:nvSpPr>
        <p:spPr>
          <a:xfrm>
            <a:off x="1498600" y="490855"/>
            <a:ext cx="10083800" cy="1816100"/>
          </a:xfrm>
          <a:prstGeom prst="rect">
            <a:avLst/>
          </a:prstGeom>
          <a:noFill/>
          <a:ln>
            <a:noFill/>
          </a:ln>
          <a:effectLst/>
        </p:spPr>
        <p:txBody>
          <a:bodyPr vert="horz" wrap="square" lIns="91440" tIns="45720" rIns="91440" bIns="45720" numCol="1" spcCol="215900" anchor="t"/>
          <a:lstStyle/>
          <a:p>
            <a:pPr>
              <a:defRPr lang="es-es"/>
            </a:pPr>
            <a:r>
              <a:rPr lang="es-es" sz="2800" cap="none"/>
              <a:t>Así pues, para describir el circuito simple tratado en la ppt#7,  con una expresión booleana se utiliza el enunciado:</a:t>
            </a:r>
            <a:endParaRPr lang="es-es" sz="2800" cap="none"/>
          </a:p>
          <a:p>
            <a:pPr>
              <a:defRPr lang="es-es"/>
            </a:pPr>
            <a:endParaRPr lang="es-es" sz="2800" cap="none"/>
          </a:p>
          <a:p>
            <a:pPr>
              <a:defRPr lang="es-es"/>
            </a:pPr>
            <a:r>
              <a:rPr lang="es-es" sz="2800" cap="none"/>
              <a:t>	 assign x = (A &amp; B) | ~C);</a:t>
            </a:r>
            <a:endParaRPr lang="es-es" sz="2800" cap="none"/>
          </a:p>
        </p:txBody>
      </p:sp>
      <p:pic>
        <p:nvPicPr>
          <p:cNvPr id="3" name="Imagen 2"/>
          <p:cNvPicPr>
            <a:picLocks noChangeAspect="1"/>
            <a:extLst>
              <a:ext uri="smNativeData">
                <pr:smNativeData xmlns:pr="smNativeData" xmlns="smNativeData" val="SMDATA_17_D7tZ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GkLAAAqEgAAYDsAAGEfAAAQAAAAJgAAAAgAAAD//////////w=="/>
              </a:ext>
            </a:extLst>
          </p:cNvPicPr>
          <p:nvPr/>
        </p:nvPicPr>
        <p:blipFill>
          <a:blip r:embed="rId2"/>
          <a:stretch>
            <a:fillRect/>
          </a:stretch>
        </p:blipFill>
        <p:spPr>
          <a:xfrm>
            <a:off x="1854835" y="2952750"/>
            <a:ext cx="7797165" cy="2148205"/>
          </a:xfrm>
          <a:prstGeom prst="rect">
            <a:avLst/>
          </a:prstGeom>
          <a:noFill/>
          <a:ln>
            <a:noFill/>
          </a:ln>
          <a:effectLst/>
        </p:spPr>
      </p:pic>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gAAAECAAAIQwAANBAAABAgAAAmAAAACAAAAP//////////"/>
              </a:ext>
            </a:extLst>
          </p:cNvSpPr>
          <p:nvPr/>
        </p:nvSpPr>
        <p:spPr>
          <a:xfrm>
            <a:off x="1460500" y="325755"/>
            <a:ext cx="9436100" cy="2308225"/>
          </a:xfrm>
          <a:prstGeom prst="rect">
            <a:avLst/>
          </a:prstGeom>
          <a:noFill/>
          <a:ln>
            <a:noFill/>
          </a:ln>
          <a:effectLst/>
        </p:spPr>
        <p:txBody>
          <a:bodyPr vert="horz" wrap="square" lIns="91440" tIns="45720" rIns="91440" bIns="45720" numCol="1" spcCol="215900" anchor="t"/>
          <a:lstStyle/>
          <a:p>
            <a:pPr>
              <a:defRPr lang="es-es"/>
            </a:pPr>
            <a:r>
              <a:rPr lang="es-es" sz="2400" cap="none"/>
              <a:t>El ejemplo muestra la descripción de un circuito que se especifica con estas dos expresiones booleanas: </a:t>
            </a:r>
            <a:endParaRPr lang="es-es" sz="2400" cap="none"/>
          </a:p>
          <a:p>
            <a:pPr>
              <a:defRPr lang="es-es"/>
            </a:pPr>
            <a:endParaRPr lang="es-es" sz="2400" cap="none"/>
          </a:p>
          <a:p>
            <a:pPr>
              <a:defRPr lang="es-es"/>
            </a:pPr>
            <a:r>
              <a:rPr lang="es-es" sz="2400" cap="none"/>
              <a:t>x = A + BC + B'D </a:t>
            </a:r>
            <a:endParaRPr lang="es-es" sz="2400" cap="none"/>
          </a:p>
          <a:p>
            <a:pPr>
              <a:defRPr lang="es-es"/>
            </a:pPr>
            <a:endParaRPr lang="es-es" sz="2400" cap="none"/>
          </a:p>
          <a:p>
            <a:pPr>
              <a:defRPr lang="es-es"/>
            </a:pPr>
            <a:r>
              <a:rPr lang="es-es" sz="2400" cap="none"/>
              <a:t>y = B'C + BC'D' </a:t>
            </a:r>
            <a:endParaRPr lang="es-es" sz="2400" cap="none"/>
          </a:p>
        </p:txBody>
      </p:sp>
      <p:pic>
        <p:nvPicPr>
          <p:cNvPr id="3" name="Imagen 2"/>
          <p:cNvPicPr>
            <a:picLocks noChangeAspect="1"/>
            <a:extLst>
              <a:ext uri="smNativeData">
                <pr:smNativeData xmlns:pr="smNativeData" xmlns="smNativeData" val="SMDATA_17_D7tZ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NkGAAD3EAAAYEAAAFglAAAQAAAAJgAAAAgAAAD//////////w=="/>
              </a:ext>
            </a:extLst>
          </p:cNvPicPr>
          <p:nvPr/>
        </p:nvPicPr>
        <p:blipFill>
          <a:blip r:embed="rId2"/>
          <a:stretch>
            <a:fillRect/>
          </a:stretch>
        </p:blipFill>
        <p:spPr>
          <a:xfrm>
            <a:off x="1113155" y="2757805"/>
            <a:ext cx="9351645" cy="3312795"/>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XAMAAIwBAABESAAAfykAABAgAAAmAAAACAAAAP//////////"/>
              </a:ext>
            </a:extLst>
          </p:cNvSpPr>
          <p:nvPr/>
        </p:nvSpPr>
        <p:spPr>
          <a:xfrm>
            <a:off x="546100" y="251460"/>
            <a:ext cx="11201400" cy="6494145"/>
          </a:xfrm>
          <a:prstGeom prst="rect">
            <a:avLst/>
          </a:prstGeom>
          <a:noFill/>
          <a:ln>
            <a:noFill/>
          </a:ln>
          <a:effectLst/>
        </p:spPr>
        <p:txBody>
          <a:bodyPr vert="horz" wrap="square" lIns="91440" tIns="45720" rIns="91440" bIns="45720" numCol="1" spcCol="215900" anchor="t"/>
          <a:lstStyle/>
          <a:p>
            <a:pPr marL="342900" indent="-342900">
              <a:buFont typeface="Wingdings" pitchFamily="0" charset="2"/>
              <a:buChar char="q"/>
              <a:defRPr lang="es-es"/>
            </a:pPr>
            <a:r>
              <a:rPr lang="es-es" sz="2800" cap="none"/>
              <a:t>Las compuertas lógicas que se usan en las descripciones en HDL con las palabras clave and, or, not, etcétera, están definidas por el sistema y se denominan </a:t>
            </a:r>
            <a:r>
              <a:rPr lang="es-es" sz="2800" b="1" cap="none"/>
              <a:t>primitivas del sistema</a:t>
            </a:r>
            <a:r>
              <a:rPr lang="es-es" sz="2800" cap="none"/>
              <a:t>. </a:t>
            </a:r>
            <a:endParaRPr lang="es-es" sz="2800" cap="none"/>
          </a:p>
          <a:p>
            <a:pPr marL="342900" indent="-342900">
              <a:buFont typeface="Wingdings" pitchFamily="0" charset="2"/>
              <a:buChar char="q"/>
              <a:defRPr lang="es-es"/>
            </a:pPr>
            <a:r>
              <a:rPr lang="es-es" sz="2800" cap="none"/>
              <a:t>El usuario puede crear más primitivas definiéndolas de forma tabular. </a:t>
            </a:r>
            <a:endParaRPr lang="es-es" sz="2800" cap="none"/>
          </a:p>
          <a:p>
            <a:pPr marL="342900" indent="-342900">
              <a:buFont typeface="Wingdings" pitchFamily="0" charset="2"/>
              <a:buChar char="q"/>
              <a:defRPr lang="es-es"/>
            </a:pPr>
            <a:r>
              <a:rPr lang="es-es" sz="2800" cap="none"/>
              <a:t>Estos tipos de circuitos se llaman primitivas definidas por el usuario (UDP, user-defined primitives). </a:t>
            </a:r>
            <a:endParaRPr lang="es-es" sz="2800" cap="none"/>
          </a:p>
          <a:p>
            <a:pPr marL="342900" indent="-342900">
              <a:buFont typeface="Wingdings" pitchFamily="0" charset="2"/>
              <a:buChar char="q"/>
              <a:defRPr lang="es-es"/>
            </a:pPr>
            <a:r>
              <a:rPr lang="es-es" sz="2800" cap="none"/>
              <a:t>Una forma de especificar un circuito digital en forma tabular es con una tabla de verdad. Las descripciones de UDP no utilizan la palabra clave module; se declaran con la palabra clave </a:t>
            </a:r>
            <a:r>
              <a:rPr lang="es-es" sz="2800" b="1" cap="none"/>
              <a:t>primitive.</a:t>
            </a:r>
            <a:endParaRPr lang="es-es" sz="2800" b="1" cap="none"/>
          </a:p>
          <a:p>
            <a:pPr marL="342900" indent="-342900">
              <a:buFont typeface="Wingdings" pitchFamily="0" charset="2"/>
              <a:buChar char="q"/>
              <a:defRPr lang="es-es"/>
            </a:pPr>
            <a:r>
              <a:rPr lang="es-es" sz="2800" cap="none"/>
              <a:t>Las reglas generales son:</a:t>
            </a:r>
            <a:endParaRPr lang="es-es" sz="2800" cap="none"/>
          </a:p>
          <a:p>
            <a:pPr>
              <a:defRPr lang="es-es"/>
            </a:pPr>
            <a:r>
              <a:rPr lang="es-es" sz="2800" cap="none"/>
              <a:t> • Se declara con la palabra clave </a:t>
            </a:r>
            <a:r>
              <a:rPr lang="es-es" sz="2800" b="1" cap="none"/>
              <a:t>primitive</a:t>
            </a:r>
            <a:r>
              <a:rPr lang="es-es" sz="2800" cap="none"/>
              <a:t> seguida de un nombre y una lista de puertos.</a:t>
            </a:r>
            <a:endParaRPr lang="es-es" sz="2800" cap="none"/>
          </a:p>
          <a:p>
            <a:pPr>
              <a:defRPr lang="es-es"/>
            </a:pPr>
            <a:r>
              <a:rPr lang="es-es" sz="2800" cap="none"/>
              <a:t> • Sólo puede haber una salida y debe aparecer en primer lugar en la lista de puertos y declararse con la palabra clave output.</a:t>
            </a:r>
            <a:endParaRPr lang="es-es" sz="2800" cap="none"/>
          </a:p>
          <a:p>
            <a:pPr>
              <a:defRPr lang="es-es"/>
            </a:pPr>
            <a:endParaRPr lang="es-es" sz="2400" cap="none"/>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IAALACAAAcSAAAHRsAABAgAAAmAAAACAAAAP//////////"/>
              </a:ext>
            </a:extLst>
          </p:cNvSpPr>
          <p:nvPr/>
        </p:nvSpPr>
        <p:spPr>
          <a:xfrm>
            <a:off x="482600" y="436880"/>
            <a:ext cx="11239500" cy="3970655"/>
          </a:xfrm>
          <a:prstGeom prst="rect">
            <a:avLst/>
          </a:prstGeom>
          <a:noFill/>
          <a:ln>
            <a:noFill/>
          </a:ln>
          <a:effectLst/>
        </p:spPr>
        <p:txBody>
          <a:bodyPr vert="horz" wrap="square" lIns="91440" tIns="45720" rIns="91440" bIns="45720" numCol="1" spcCol="215900" anchor="t"/>
          <a:lstStyle/>
          <a:p>
            <a:pPr>
              <a:defRPr lang="es-es"/>
            </a:pPr>
            <a:r>
              <a:t>• </a:t>
            </a:r>
            <a:r>
              <a:rPr lang="es-es" sz="2800" cap="none"/>
              <a:t>Puede haber cualquier número de entradas. </a:t>
            </a:r>
            <a:endParaRPr lang="es-es" sz="2800" cap="none"/>
          </a:p>
          <a:p>
            <a:pPr>
              <a:defRPr lang="es-es"/>
            </a:pPr>
            <a:r>
              <a:rPr lang="es-es" sz="2800" cap="none"/>
              <a:t>• El orden en que aparecen en la declaración input debe ser el mismo en el que se les asigna valores en la tabla que sigue.</a:t>
            </a:r>
            <a:endParaRPr lang="es-es" sz="2800" cap="none"/>
          </a:p>
          <a:p>
            <a:pPr>
              <a:defRPr lang="es-es"/>
            </a:pPr>
            <a:r>
              <a:rPr lang="es-es" sz="2800" cap="none"/>
              <a:t>• La tabla de verdad se encierra entre las palabras clave </a:t>
            </a:r>
            <a:r>
              <a:rPr lang="es-es" sz="2800" b="1" cap="none"/>
              <a:t>table</a:t>
            </a:r>
            <a:r>
              <a:rPr lang="es-es" sz="2800" cap="none"/>
              <a:t> y </a:t>
            </a:r>
            <a:r>
              <a:rPr lang="es-es" sz="2800" b="1" cap="none"/>
              <a:t>endtable.</a:t>
            </a:r>
            <a:endParaRPr lang="es-es" sz="2800" b="1" cap="none"/>
          </a:p>
          <a:p>
            <a:pPr>
              <a:defRPr lang="es-es"/>
            </a:pPr>
            <a:r>
              <a:rPr lang="es-es" sz="2800" cap="none"/>
              <a:t>• Los valores de las entradas se dan en orden terminando con un signo de dos puntos (:).</a:t>
            </a:r>
            <a:endParaRPr lang="es-es" sz="2800" cap="none"/>
          </a:p>
          <a:p>
            <a:pPr>
              <a:defRPr lang="es-es"/>
            </a:pPr>
            <a:r>
              <a:rPr lang="es-es" sz="2800" cap="none"/>
              <a:t>La salida siempre es el último elemento de una fila y va seguida de un punto y coma (;).</a:t>
            </a:r>
            <a:endParaRPr lang="es-es" sz="2800" cap="none"/>
          </a:p>
          <a:p>
            <a:pPr>
              <a:defRPr lang="es-es"/>
            </a:pPr>
            <a:r>
              <a:rPr lang="es-es" sz="2800" cap="none"/>
              <a:t>• Termina con la palabra clave </a:t>
            </a:r>
            <a:r>
              <a:rPr lang="es-es" sz="2800" b="1" cap="none"/>
              <a:t>endprimitive</a:t>
            </a:r>
            <a:r>
              <a:rPr lang="es-es" sz="2800" cap="none"/>
              <a:t>.</a:t>
            </a:r>
            <a:endParaRPr lang="es-es" sz="2800" cap="none"/>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MAIAADUOAAB8RwAAYBkAABAgAAAmAAAACAAAAP//////////"/>
              </a:ext>
            </a:extLst>
          </p:cNvSpPr>
          <p:nvPr/>
        </p:nvSpPr>
        <p:spPr>
          <a:xfrm>
            <a:off x="355600" y="2309495"/>
            <a:ext cx="11264900" cy="1815465"/>
          </a:xfrm>
          <a:prstGeom prst="rect">
            <a:avLst/>
          </a:prstGeom>
          <a:noFill/>
          <a:ln>
            <a:noFill/>
          </a:ln>
          <a:effectLst/>
        </p:spPr>
        <p:txBody>
          <a:bodyPr vert="horz" wrap="square" lIns="91440" tIns="45720" rIns="91440" bIns="45720" numCol="1" spcCol="215900" anchor="t"/>
          <a:lstStyle/>
          <a:p>
            <a:pPr>
              <a:defRPr lang="es-es"/>
            </a:pPr>
            <a:r>
              <a:rPr lang="es-es" sz="2800" cap="none"/>
              <a:t>Las primitivas definidas por el usuario se utilizan en la construcción de otros circuitos digitales igual que las primitivas del sistema. Por ejemplo, la declaración crctp (w,x,y,z) produce un circuito que implementa w (x, y, z)= (0, 2, 4, 6, 7) con entradas x, y, z y salida w.</a:t>
            </a:r>
            <a:endParaRPr lang="es-es" sz="2800" cap="none"/>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Imagen 1"/>
          <p:cNvPicPr>
            <a:picLocks noChangeAspect="1"/>
            <a:extLst>
              <a:ext uri="smNativeData">
                <pr:smNativeData xmlns:pr="smNativeData" xmlns="smNativeData" val="SMDATA_17_D7tZ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PAPAAAXAgAAEDsAABkoAAAQAAAAJgAAAAgAAAD//////////w=="/>
              </a:ext>
            </a:extLst>
          </p:cNvPicPr>
          <p:nvPr/>
        </p:nvPicPr>
        <p:blipFill>
          <a:blip r:embed="rId2"/>
          <a:stretch>
            <a:fillRect/>
          </a:stretch>
        </p:blipFill>
        <p:spPr>
          <a:xfrm>
            <a:off x="2590800" y="339725"/>
            <a:ext cx="7010400" cy="6178550"/>
          </a:xfrm>
          <a:prstGeom prst="rect">
            <a:avLst/>
          </a:prstGeom>
          <a:noFill/>
          <a:ln>
            <a:noFill/>
          </a:ln>
          <a:effectLst/>
        </p:spPr>
      </p:pic>
    </p:spTree>
  </p:cSld>
  <p:clrMapOvr>
    <a:masterClrMapping/>
  </p:clrMapOvr>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uadroTexto 2"/>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Rh8AAFMRAABZNAAAARcAABAgAAAmAAAACAAAAP//////////"/>
              </a:ext>
            </a:extLst>
          </p:cNvSpPr>
          <p:nvPr/>
        </p:nvSpPr>
        <p:spPr>
          <a:xfrm>
            <a:off x="5083810" y="2816225"/>
            <a:ext cx="3425825" cy="923290"/>
          </a:xfrm>
          <a:prstGeom prst="rect">
            <a:avLst/>
          </a:prstGeom>
          <a:noFill/>
          <a:ln>
            <a:noFill/>
          </a:ln>
          <a:effectLst/>
        </p:spPr>
        <p:txBody>
          <a:bodyPr vert="horz" wrap="none" lIns="91440" tIns="45720" rIns="91440" bIns="45720" numCol="1" spcCol="215900" anchor="t"/>
          <a:lstStyle/>
          <a:p>
            <a:pPr algn="ctr">
              <a:defRPr lang="es-es"/>
            </a:pPr>
            <a:r>
              <a:rPr lang="es-es" sz="5400" cap="none">
                <a:latin typeface="Calibri Light" pitchFamily="2" charset="0"/>
                <a:ea typeface="Calibri" pitchFamily="2" charset="0"/>
                <a:cs typeface="Calibri" pitchFamily="2" charset="0"/>
              </a:rPr>
              <a:t>Fin AOC_05</a:t>
            </a:r>
            <a:endParaRPr lang="es-es"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OgMAANEBAAATSAAAnxoAABAgAAAmAAAACAAAAP//////////"/>
              </a:ext>
            </a:extLst>
          </p:cNvSpPr>
          <p:nvPr/>
        </p:nvSpPr>
        <p:spPr>
          <a:xfrm>
            <a:off x="524510" y="295275"/>
            <a:ext cx="11191875" cy="4032250"/>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Los errores detectados durante la simulación se corrigen modificando los enunciados HDL apropiados. El estímulo que prueba la funcionalidad del diseño se denomina conjunto de pruebas.</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Así, para simular un sistema digital, el diseño se describe primero en HDL y luego se verifica simulando el diseño y verificándolo con un conjunto de pruebas, que también está escrito en HDL</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0wTX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UwUAALAFAABgRQAAfh4AABAgAAAmAAAACAAAAP//////////"/>
              </a:ext>
            </a:extLst>
          </p:cNvSpPr>
          <p:nvPr/>
        </p:nvSpPr>
        <p:spPr>
          <a:xfrm>
            <a:off x="865505" y="924560"/>
            <a:ext cx="10412095" cy="4032250"/>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Los errores detectados durante la simulación se corrigen modificando los enunciados HDL apropiados.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El estímulo que prueba la funcionalidad del diseño se denomina conjunto de pruebas.</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Así, para simular un sistema digital, el diseño se describe primero en HDL y luego se verifica simulando el diseño y verificándolo con un conjunto de pruebas, que también está escrito en HDL</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TQYAAIUGAAATRQAASxwAABAgAAAmAAAACAAAAP//////////"/>
              </a:ext>
            </a:extLst>
          </p:cNvSpPr>
          <p:nvPr/>
        </p:nvSpPr>
        <p:spPr>
          <a:xfrm>
            <a:off x="1024255" y="1059815"/>
            <a:ext cx="10204450" cy="3539490"/>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La síntesis lógica es el proceso de deducir una lista de componentes y sus interconexiones (lo que se conoce como lista del circuito) a partir del modelo de un sistema digital descrito en HDL.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La lista del circuito en el nivel de compuertas sirve para fabricar un circuito integrado o para diagramar una tarjeta de circuitos impresos.</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2"/>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jBIAACIBAADhNgAAfQUAABAgAAAmAAAACAAAAP//////////"/>
              </a:ext>
            </a:extLst>
          </p:cNvSpPr>
          <p:nvPr/>
        </p:nvSpPr>
        <p:spPr>
          <a:xfrm>
            <a:off x="3014980" y="184150"/>
            <a:ext cx="5906135" cy="708025"/>
          </a:xfrm>
          <a:prstGeom prst="rect">
            <a:avLst/>
          </a:prstGeom>
          <a:noFill/>
          <a:ln>
            <a:noFill/>
          </a:ln>
          <a:effectLst/>
        </p:spPr>
        <p:txBody>
          <a:bodyPr vert="horz" wrap="none" lIns="91440" tIns="45720" rIns="91440" bIns="45720" numCol="1" spcCol="215900" anchor="t"/>
          <a:lstStyle/>
          <a:p>
            <a:pPr>
              <a:defRPr lang="es-es"/>
            </a:pPr>
            <a:r>
              <a:rPr lang="es-es" sz="4000" cap="none">
                <a:latin typeface="Calibri Light" pitchFamily="2" charset="0"/>
                <a:ea typeface="Calibri" pitchFamily="2" charset="0"/>
                <a:cs typeface="Calibri" pitchFamily="2" charset="0"/>
              </a:rPr>
              <a:t>Representación de módulos</a:t>
            </a:r>
            <a:endParaRPr lang="es-es" sz="4000" cap="none">
              <a:latin typeface="Calibri Light" pitchFamily="2" charset="0"/>
              <a:ea typeface="Calibri" pitchFamily="2" charset="0"/>
              <a:cs typeface="Calibri" pitchFamily="2" charset="0"/>
            </a:endParaRPr>
          </a:p>
        </p:txBody>
      </p:sp>
      <p:sp>
        <p:nvSpPr>
          <p:cNvPr id="3" name="Rectángulo 3"/>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JpcH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2gIAACoHAADTSAAABiYAABAgAAAmAAAACAAAAP//////////"/>
              </a:ext>
            </a:extLst>
          </p:cNvSpPr>
          <p:nvPr/>
        </p:nvSpPr>
        <p:spPr>
          <a:xfrm>
            <a:off x="463550" y="1164590"/>
            <a:ext cx="11374755" cy="5016500"/>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Verilog utiliza cerca de 100 palabras clave: identificadores predefinidos, en minúsculas, que definen las construcciones del lenguaje.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Como ejemplos de palabras clave podemos citar </a:t>
            </a:r>
            <a:r>
              <a:rPr lang="es-es" sz="3200" b="1" cap="none">
                <a:latin typeface="Calibri Light" pitchFamily="2" charset="0"/>
                <a:ea typeface="Calibri" pitchFamily="2" charset="0"/>
                <a:cs typeface="Calibri" pitchFamily="2" charset="0"/>
              </a:rPr>
              <a:t>module</a:t>
            </a:r>
            <a:r>
              <a:rPr lang="es-es" sz="3200" cap="none">
                <a:latin typeface="Calibri Light" pitchFamily="2" charset="0"/>
                <a:ea typeface="Calibri" pitchFamily="2" charset="0"/>
                <a:cs typeface="Calibri" pitchFamily="2" charset="0"/>
              </a:rPr>
              <a:t>, </a:t>
            </a:r>
            <a:r>
              <a:rPr lang="es-es" sz="3200" b="1" cap="none">
                <a:latin typeface="Calibri Light" pitchFamily="2" charset="0"/>
                <a:ea typeface="Calibri" pitchFamily="2" charset="0"/>
                <a:cs typeface="Calibri" pitchFamily="2" charset="0"/>
              </a:rPr>
              <a:t>endmodule</a:t>
            </a:r>
            <a:r>
              <a:rPr lang="es-es" sz="3200" cap="none">
                <a:latin typeface="Calibri Light" pitchFamily="2" charset="0"/>
                <a:ea typeface="Calibri" pitchFamily="2" charset="0"/>
                <a:cs typeface="Calibri" pitchFamily="2" charset="0"/>
              </a:rPr>
              <a:t>, </a:t>
            </a:r>
            <a:r>
              <a:rPr lang="es-es" sz="3200" b="1" cap="none">
                <a:latin typeface="Calibri Light" pitchFamily="2" charset="0"/>
                <a:ea typeface="Calibri" pitchFamily="2" charset="0"/>
                <a:cs typeface="Calibri" pitchFamily="2" charset="0"/>
              </a:rPr>
              <a:t>input</a:t>
            </a:r>
            <a:r>
              <a:rPr lang="es-es" sz="3200" cap="none">
                <a:latin typeface="Calibri Light" pitchFamily="2" charset="0"/>
                <a:ea typeface="Calibri" pitchFamily="2" charset="0"/>
                <a:cs typeface="Calibri" pitchFamily="2" charset="0"/>
              </a:rPr>
              <a:t>, </a:t>
            </a:r>
            <a:r>
              <a:rPr lang="es-es" sz="3200" b="1" cap="none">
                <a:latin typeface="Calibri Light" pitchFamily="2" charset="0"/>
                <a:ea typeface="Calibri" pitchFamily="2" charset="0"/>
                <a:cs typeface="Calibri" pitchFamily="2" charset="0"/>
              </a:rPr>
              <a:t>output</a:t>
            </a:r>
            <a:r>
              <a:rPr lang="es-es" sz="3200" cap="none">
                <a:latin typeface="Calibri Light" pitchFamily="2" charset="0"/>
                <a:ea typeface="Calibri" pitchFamily="2" charset="0"/>
                <a:cs typeface="Calibri" pitchFamily="2" charset="0"/>
              </a:rPr>
              <a:t>, </a:t>
            </a:r>
            <a:r>
              <a:rPr lang="es-es" sz="3200" b="1" cap="none">
                <a:latin typeface="Calibri Light" pitchFamily="2" charset="0"/>
                <a:ea typeface="Calibri" pitchFamily="2" charset="0"/>
                <a:cs typeface="Calibri" pitchFamily="2" charset="0"/>
              </a:rPr>
              <a:t>wire</a:t>
            </a:r>
            <a:r>
              <a:rPr lang="es-es" sz="3200" cap="none">
                <a:latin typeface="Calibri Light" pitchFamily="2" charset="0"/>
                <a:ea typeface="Calibri" pitchFamily="2" charset="0"/>
                <a:cs typeface="Calibri" pitchFamily="2" charset="0"/>
              </a:rPr>
              <a:t>, </a:t>
            </a:r>
            <a:r>
              <a:rPr lang="es-es" sz="3200" b="1" cap="none">
                <a:latin typeface="Calibri Light" pitchFamily="2" charset="0"/>
                <a:ea typeface="Calibri" pitchFamily="2" charset="0"/>
                <a:cs typeface="Calibri" pitchFamily="2" charset="0"/>
              </a:rPr>
              <a:t>and</a:t>
            </a:r>
            <a:r>
              <a:rPr lang="es-es" sz="3200" cap="none">
                <a:latin typeface="Calibri Light" pitchFamily="2" charset="0"/>
                <a:ea typeface="Calibri" pitchFamily="2" charset="0"/>
                <a:cs typeface="Calibri" pitchFamily="2" charset="0"/>
              </a:rPr>
              <a:t>, </a:t>
            </a:r>
            <a:r>
              <a:rPr lang="es-es" sz="3200" b="1" cap="none">
                <a:latin typeface="Calibri Light" pitchFamily="2" charset="0"/>
                <a:ea typeface="Calibri" pitchFamily="2" charset="0"/>
                <a:cs typeface="Calibri" pitchFamily="2" charset="0"/>
              </a:rPr>
              <a:t>or</a:t>
            </a:r>
            <a:r>
              <a:rPr lang="es-es" sz="3200" cap="none">
                <a:latin typeface="Calibri Light" pitchFamily="2" charset="0"/>
                <a:ea typeface="Calibri" pitchFamily="2" charset="0"/>
                <a:cs typeface="Calibri" pitchFamily="2" charset="0"/>
              </a:rPr>
              <a:t>, </a:t>
            </a:r>
            <a:r>
              <a:rPr lang="es-es" sz="3200" b="1" cap="none">
                <a:latin typeface="Calibri Light" pitchFamily="2" charset="0"/>
                <a:ea typeface="Calibri" pitchFamily="2" charset="0"/>
                <a:cs typeface="Calibri" pitchFamily="2" charset="0"/>
              </a:rPr>
              <a:t>not</a:t>
            </a:r>
            <a:r>
              <a:rPr lang="es-es" sz="3200" cap="none">
                <a:latin typeface="Calibri Light" pitchFamily="2" charset="0"/>
                <a:ea typeface="Calibri" pitchFamily="2" charset="0"/>
                <a:cs typeface="Calibri" pitchFamily="2" charset="0"/>
              </a:rPr>
              <a:t>, etcétera.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Todo texto comprendido entre dos diagonales (// ) y el fin de la línea se interpreta como un comentario.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Se hace caso omiso de los espacios en blanco y se hace distinción entre mayúsculas y minúsculas. El bloque de construcción en Verilog es el módulo.</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qxsAAD0AAABZLQAAmAQAABAgAAAmAAAACAAAAP//////////"/>
              </a:ext>
            </a:extLst>
          </p:cNvSpPr>
          <p:nvPr/>
        </p:nvSpPr>
        <p:spPr>
          <a:xfrm>
            <a:off x="4497705" y="38735"/>
            <a:ext cx="2874010" cy="708025"/>
          </a:xfrm>
          <a:prstGeom prst="rect">
            <a:avLst/>
          </a:prstGeom>
          <a:noFill/>
          <a:ln>
            <a:noFill/>
          </a:ln>
          <a:effectLst/>
        </p:spPr>
        <p:txBody>
          <a:bodyPr vert="horz" wrap="none" lIns="91440" tIns="45720" rIns="91440" bIns="45720" numCol="1" spcCol="215900" anchor="t"/>
          <a:lstStyle/>
          <a:p>
            <a:pPr algn="ctr">
              <a:defRPr lang="es-es"/>
            </a:pPr>
            <a:r>
              <a:t> </a:t>
            </a:r>
            <a:r>
              <a:rPr lang="es-es" sz="4000" cap="none">
                <a:latin typeface="Calibri Light" pitchFamily="2" charset="0"/>
                <a:ea typeface="Calibri" pitchFamily="2" charset="0"/>
                <a:cs typeface="Calibri" pitchFamily="2" charset="0"/>
              </a:rPr>
              <a:t>ejemplo HDL</a:t>
            </a:r>
            <a:endParaRPr lang="es-es" sz="4000" cap="none">
              <a:latin typeface="Calibri Light" pitchFamily="2" charset="0"/>
              <a:ea typeface="Calibri" pitchFamily="2" charset="0"/>
              <a:cs typeface="Calibri" pitchFamily="2" charset="0"/>
            </a:endParaRPr>
          </a:p>
        </p:txBody>
      </p:sp>
      <p:pic>
        <p:nvPicPr>
          <p:cNvPr id="3" name="Imagen 3"/>
          <p:cNvPicPr>
            <a:picLocks noChangeAspect="1"/>
            <a:extLst>
              <a:ext uri="smNativeData">
                <pr:smNativeData xmlns:pr="smNativeData" xmlns="smNativeData" val="SMDATA_17_D7tZ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jAwQ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M0NAABDBAAADUAAAPMnAAAQAAAAJgAAAAgAAAD//////////w=="/>
              </a:ext>
            </a:extLst>
          </p:cNvPicPr>
          <p:nvPr/>
        </p:nvPicPr>
        <p:blipFill>
          <a:blip r:embed="rId2"/>
          <a:stretch>
            <a:fillRect/>
          </a:stretch>
        </p:blipFill>
        <p:spPr>
          <a:xfrm>
            <a:off x="2243455" y="692785"/>
            <a:ext cx="8168640" cy="580136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BgIAAHABAAAASwAAYykAABAgAAAmAAAACAAAAP//////////"/>
              </a:ext>
            </a:extLst>
          </p:cNvSpPr>
          <p:nvPr/>
        </p:nvSpPr>
        <p:spPr>
          <a:xfrm>
            <a:off x="328930" y="233680"/>
            <a:ext cx="11863070" cy="6494145"/>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 La línea que inicia con dos diagonales es un comentario que explica la función del circuito.</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La segunda línea declara el módulo, e incluye un nombre y una lista de puertos.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El nombre (circuito_smpl en este caso) es un identificador que sirve para referirse al módulo.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Los identificadores son nombres que se dan a las variables para poder referirse a ellas en el diseño.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Constan de caracteres alfanuméricos y el carácter de subraya (_), y hay distinción entre mayúsculas y minúsculas.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Los identificadores deben iniciar con un carácter alfabético o subraya; no pueden iniciar con un número.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1"/>
          <p:cNvSpPr>
            <a:extLst>
              <a:ext uri="smNativeData">
                <pr:smNativeData xmlns:pr="smNativeData" xmlns="smNativeData" val="SMDATA_15_D7tZ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QAIAADAFAABARwAADSQAABAgAAAmAAAACAAAAP//////////"/>
              </a:ext>
            </a:extLst>
          </p:cNvSpPr>
          <p:nvPr/>
        </p:nvSpPr>
        <p:spPr>
          <a:xfrm>
            <a:off x="365760" y="843280"/>
            <a:ext cx="11216640" cy="5017135"/>
          </a:xfrm>
          <a:prstGeom prst="rect">
            <a:avLst/>
          </a:prstGeom>
          <a:noFill/>
          <a:ln>
            <a:noFill/>
          </a:ln>
          <a:effectLst/>
        </p:spPr>
        <p:txBody>
          <a:bodyPr vert="horz" wrap="square" lIns="91440" tIns="45720" rIns="91440" bIns="45720" numCol="1" spcCol="215900" anchor="t"/>
          <a:lstStyle/>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En este ejemplo, los puertos son las entradas y salidas del circuito. La lista de puertos se encierra en paréntesis, y se usan comas para separar los elementos de la lista.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El enunciado termina con un signo de punto y coma (;).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Todas las palabras clave (que deben estar en minúscula).</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A continuación, las declaraciones input y output definen cuáles puertos son entradas y cuáles son salidas.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Las conexiones internas se declaran como alambres (wire). </a:t>
            </a:r>
            <a:endParaRPr lang="es-es" sz="3200" cap="none">
              <a:latin typeface="Calibri Light" pitchFamily="2" charset="0"/>
              <a:ea typeface="Calibri" pitchFamily="2" charset="0"/>
              <a:cs typeface="Calibri" pitchFamily="2" charset="0"/>
            </a:endParaRPr>
          </a:p>
          <a:p>
            <a:pPr marL="457200" indent="-457200">
              <a:buFont typeface="Arial" pitchFamily="2" charset="0"/>
              <a:buChar char="•"/>
              <a:defRPr lang="es-es"/>
            </a:pPr>
            <a:r>
              <a:rPr lang="es-es" sz="3200" cap="none">
                <a:latin typeface="Calibri Light" pitchFamily="2" charset="0"/>
                <a:ea typeface="Calibri" pitchFamily="2" charset="0"/>
                <a:cs typeface="Calibri" pitchFamily="2" charset="0"/>
              </a:rPr>
              <a:t>La lista de puertos es la interfaz a través de la cual el módulo se comunica con su entorno. </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jose estay</dc:creator>
  <cp:keywords/>
  <dc:description/>
  <cp:lastModifiedBy>jiies</cp:lastModifiedBy>
  <cp:revision>0</cp:revision>
  <dcterms:created xsi:type="dcterms:W3CDTF">2023-05-01T18:06:20Z</dcterms:created>
  <dcterms:modified xsi:type="dcterms:W3CDTF">2023-05-09T03:16:31Z</dcterms:modified>
</cp:coreProperties>
</file>