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80" r:id="rId5"/>
    <p:sldMasterId id="2147483793" r:id="rId6"/>
  </p:sldMasterIdLst>
  <p:sldIdLst>
    <p:sldId id="256" r:id="rId7"/>
    <p:sldId id="257" r:id="rId8"/>
    <p:sldId id="261" r:id="rId9"/>
    <p:sldId id="266" r:id="rId10"/>
    <p:sldId id="262" r:id="rId11"/>
    <p:sldId id="263" r:id="rId12"/>
    <p:sldId id="264" r:id="rId13"/>
    <p:sldId id="265" r:id="rId14"/>
    <p:sldId id="267" r:id="rId15"/>
    <p:sldId id="269" r:id="rId16"/>
    <p:sldId id="268" r:id="rId17"/>
  </p:sldIdLst>
  <p:sldSz cx="12192000" cy="6858000"/>
  <p:notesSz cx="7104380" cy="102349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7343244" val="1066" revOS="4"/>
      <pr:smFileRevision xmlns:pr="smNativeData" xmlns="smNativeData" dt="1697343244" val="101"/>
      <pr:guideOptions xmlns:pr="smNativeData" xmlns="smNativeData" dt="1697343244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58" d="100"/>
          <a:sy n="58" d="100"/>
        </p:scale>
        <p:origin x="1027" y="21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>
      <p:cViewPr>
        <p:scale>
          <a:sx n="58" d="100"/>
          <a:sy n="58" d="100"/>
        </p:scale>
        <p:origin x="1027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F1F1-BFD4-8B07-9A66-4952BF286C1C}" type="datetime1">
              <a:t/>
            </a:fld>
          </a:p>
        </p:txBody>
      </p:sp>
      <p:sp>
        <p:nvSpPr>
          <p:cNvPr id="3" name="Marcador de pie de págin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C75F-11D4-8B31-9A66-E76489286CB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T5j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BDF1-BFD4-8B4B-9A66-491EF3286C1C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F12C-62D4-8B07-9A66-9452BF286CC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BADA-94D4-8B4C-9A66-6219F4286C37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86A8-E6D4-8B70-9A66-1025C8286C4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número de diapositiv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s-es"/>
            </a:pPr>
            <a:fld id="{39DEC6F9-B7D4-8B30-9A66-416588286C14}" type="slidenum">
              <a:t>‹Nº›</a:t>
            </a:fld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2"/>
          </p:nvPr>
        </p:nvSpPr>
        <p:spPr/>
        <p:txBody>
          <a:bodyPr/>
          <a:lstStyle/>
          <a:p>
            <a:pPr>
              <a:defRPr lang="es-es"/>
            </a:p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s-es" sz="2400" cap="none"/>
            </a:lvl1pPr>
            <a:lvl2pPr marL="457200" indent="0" algn="ctr">
              <a:buNone/>
              <a:defRPr lang="es-es" sz="2000" cap="none"/>
            </a:lvl2pPr>
            <a:lvl3pPr marL="914400" indent="0" algn="ctr">
              <a:buNone/>
              <a:defRPr lang="es-es" sz="1800" cap="none"/>
            </a:lvl3pPr>
            <a:lvl4pPr marL="1371600" indent="0" algn="ctr">
              <a:buNone/>
              <a:defRPr lang="es-es" sz="1600" cap="none"/>
            </a:lvl4pPr>
            <a:lvl5pPr marL="1828800" indent="0" algn="ctr">
              <a:buNone/>
              <a:defRPr lang="es-es" sz="1600" cap="none"/>
            </a:lvl5pPr>
            <a:lvl6pPr marL="2286000" indent="0" algn="ctr">
              <a:buNone/>
              <a:defRPr lang="es-es" sz="1600" cap="none"/>
            </a:lvl6pPr>
            <a:lvl7pPr marL="2743200" indent="0" algn="ctr">
              <a:buNone/>
              <a:defRPr lang="es-es" sz="1600" cap="none"/>
            </a:lvl7pPr>
            <a:lvl8pPr marL="3200400" indent="0" algn="ctr">
              <a:buNone/>
              <a:defRPr lang="es-es" sz="1600" cap="none"/>
            </a:lvl8pPr>
            <a:lvl9pPr marL="3657600" indent="0" algn="ctr">
              <a:buNone/>
              <a:defRPr lang="es-es" sz="1600" cap="none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C946-08D4-8B3F-9A66-FE6A87286CAB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DD70-3ED4-8B2B-9A66-C87E93286C9D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E067-29D4-8B16-9A66-DF43AE286C8A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ED53-1DD4-8B1B-9A66-EB4EA3286CBE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s-e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s-e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e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e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e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e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e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e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es" sz="1600" cap="none">
                <a:solidFill>
                  <a:srgbClr val="8C8C8C"/>
                </a:solidFill>
              </a:defRPr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A8C1-8FD4-8B5E-9A66-790BE6286C2C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9578-36D4-8B63-9A66-C036DB286C9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8097-D9D4-8B76-9A66-2F23CE286C7A}" type="datetime1">
              <a:t>12/05/2023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9FAC-E2D4-8B69-9A66-143CD1286C4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texto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7" name="Marcador de fech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FB1A-54D4-8B0D-9A66-A258B5286CF7}" type="datetime1">
              <a:t>12/05/2023</a:t>
            </a:fld>
          </a:p>
        </p:txBody>
      </p:sp>
      <p:sp>
        <p:nvSpPr>
          <p:cNvPr id="8" name="Marcador de pie de página 7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Marcador de número de diapositiva 8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FFD9-97D4-8B09-9A66-615CB1286C34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B50D-43D4-8B43-9A66-B516FB286CE0}" type="datetime1">
              <a:t>12/05/2023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DABF-F1D4-8B2C-9A66-077994286C5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B343-0DD4-8B45-9A66-FB10FD286CAE}" type="datetime1">
              <a:t>12/05/2023</a:t>
            </a:fld>
          </a:p>
        </p:txBody>
      </p:sp>
      <p:sp>
        <p:nvSpPr>
          <p:cNvPr id="3" name="Marcador de pie de págin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A73F-71D4-8B51-9A66-8704E9286CD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s-es" sz="2400" cap="none"/>
            </a:lvl1pPr>
            <a:lvl2pPr marL="457200" indent="0" algn="ctr">
              <a:buNone/>
              <a:defRPr lang="es-es" sz="2000" cap="none"/>
            </a:lvl2pPr>
            <a:lvl3pPr marL="914400" indent="0" algn="ctr">
              <a:buNone/>
              <a:defRPr lang="es-es" sz="1800" cap="none"/>
            </a:lvl3pPr>
            <a:lvl4pPr marL="1371600" indent="0" algn="ctr">
              <a:buNone/>
              <a:defRPr lang="es-es" sz="1600" cap="none"/>
            </a:lvl4pPr>
            <a:lvl5pPr marL="1828800" indent="0" algn="ctr">
              <a:buNone/>
              <a:defRPr lang="es-es" sz="1600" cap="none"/>
            </a:lvl5pPr>
            <a:lvl6pPr marL="2286000" indent="0" algn="ctr">
              <a:buNone/>
              <a:defRPr lang="es-es" sz="1600" cap="none"/>
            </a:lvl6pPr>
            <a:lvl7pPr marL="2743200" indent="0" algn="ctr">
              <a:buNone/>
              <a:defRPr lang="es-es" sz="1600" cap="none"/>
            </a:lvl7pPr>
            <a:lvl8pPr marL="3200400" indent="0" algn="ctr">
              <a:buNone/>
              <a:defRPr lang="es-es" sz="1600" cap="none"/>
            </a:lvl8pPr>
            <a:lvl9pPr marL="3657600" indent="0" algn="ctr">
              <a:buNone/>
              <a:defRPr lang="es-es" sz="1600" cap="none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8EA7-E9D4-8B78-9A66-1F2DC0286C4A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DDB7-F9D4-8B2B-9A66-0F7E93286C5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F51C-52D4-8B03-9A66-A456BB286CF1}" type="datetime1">
              <a:t>12/05/2023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96A0-EED4-8B60-9A66-1835D8286C4D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ED01-4FD4-8B1B-9A66-B94EA3286CEC}" type="datetime1">
              <a:t>12/05/2023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C057-19D4-8B36-9A66-EF638E286CB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s-es" sz="3200" cap="none"/>
            </a:lvl1pPr>
            <a:lvl2pPr>
              <a:defRPr lang="es-es" sz="2800" cap="none"/>
            </a:lvl2pPr>
            <a:lvl3pPr>
              <a:defRPr lang="es-es" sz="2400" cap="none"/>
            </a:lvl3pPr>
            <a:lvl4pPr>
              <a:defRPr lang="es-es" sz="2000" cap="none"/>
            </a:lvl4pPr>
            <a:lvl5pPr>
              <a:defRPr lang="es-es" sz="2000" cap="none"/>
            </a:lvl5pPr>
            <a:lvl6pPr>
              <a:defRPr lang="es-es" sz="2000" cap="none"/>
            </a:lvl6pPr>
            <a:lvl7pPr>
              <a:defRPr lang="es-es" sz="2000" cap="none"/>
            </a:lvl7pPr>
            <a:lvl8pPr>
              <a:defRPr lang="es-es" sz="2000" cap="none"/>
            </a:lvl8pPr>
            <a:lvl9pPr>
              <a:defRPr lang="es-es" sz="2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91FC-B2D4-8B67-9A66-4432DF286C11}" type="datetime1">
              <a:t>12/05/2023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B2CA-84D4-8B44-9A66-7211FC286C27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s-es" sz="3200" cap="none"/>
            </a:lvl1pPr>
            <a:lvl2pPr marL="457200" indent="0">
              <a:buNone/>
              <a:defRPr lang="es-es" sz="2800" cap="none"/>
            </a:lvl2pPr>
            <a:lvl3pPr marL="914400" indent="0">
              <a:buNone/>
              <a:defRPr lang="es-es" sz="2400" cap="none"/>
            </a:lvl3pPr>
            <a:lvl4pPr marL="1371600" indent="0">
              <a:buNone/>
              <a:defRPr lang="es-es" sz="2000" cap="none"/>
            </a:lvl4pPr>
            <a:lvl5pPr marL="1828800" indent="0">
              <a:buNone/>
              <a:defRPr lang="es-es" sz="2000" cap="none"/>
            </a:lvl5pPr>
            <a:lvl6pPr marL="2286000" indent="0">
              <a:buNone/>
              <a:defRPr lang="es-es" sz="2000" cap="none"/>
            </a:lvl6pPr>
            <a:lvl7pPr marL="2743200" indent="0">
              <a:buNone/>
              <a:defRPr lang="es-es" sz="2000" cap="none"/>
            </a:lvl7pPr>
            <a:lvl8pPr marL="3200400" indent="0">
              <a:buNone/>
              <a:defRPr lang="es-es" sz="2000" cap="none"/>
            </a:lvl8pPr>
            <a:lvl9pPr marL="3657600" indent="0">
              <a:buNone/>
              <a:defRPr lang="es-es" sz="2000" cap="none"/>
            </a:lvl9pPr>
          </a:lstStyle>
          <a:p>
            <a:pPr>
              <a:defRPr lang="es-es"/>
            </a:pP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E67C-32D4-8B10-9A66-C445A8286C91}" type="datetime1">
              <a:t>12/05/2023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BECC-82D4-8B48-9A66-741DF0286C2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E67B-35D4-8B10-9A66-C345A8286C96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A8DC-92D4-8B5E-9A66-640BE6286C3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F3F7-B9D4-8B05-9A66-4F50BD286C1A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8404-4AD4-8B72-9A66-BC27CA286CE9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A31A-54D4-8B55-9A66-A200ED286CF7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EDB8-F6D4-8B1B-9A66-004EA3286C5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s-e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s-e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e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e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e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e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e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e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es" sz="1600" cap="none">
                <a:solidFill>
                  <a:srgbClr val="8C8C8C"/>
                </a:solidFill>
              </a:defRPr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9515-5BD4-8B63-9A66-AD36DB286CF8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B60D-43D4-8B40-9A66-B515F8286CE0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8E9F-D1D4-8B78-9A66-272DC0286C72}" type="datetime1">
              <a:t>12/05/2023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DA82-CCD4-8B2C-9A66-3A7994286C6F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h7E0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HZ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texto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7" name="Marcador de fech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l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A5D9-97D4-8B53-9A66-6106EB286C34}" type="datetime1">
              <a:t>12/05/2023</a:t>
            </a:fld>
          </a:p>
        </p:txBody>
      </p:sp>
      <p:sp>
        <p:nvSpPr>
          <p:cNvPr id="8" name="Marcador de pie de página 7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Marcador de número de diapositiva 8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F8A1-EFD4-8B0E-9A66-195BB6286C4C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D87E-30D4-8B2E-9A66-C67B96286C93}" type="datetime1">
              <a:t>12/05/2023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95C7-89D4-8B63-9A66-7F36DB286C2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s-es" sz="3200" cap="none"/>
            </a:lvl1pPr>
            <a:lvl2pPr>
              <a:defRPr lang="es-es" sz="2800" cap="none"/>
            </a:lvl2pPr>
            <a:lvl3pPr>
              <a:defRPr lang="es-es" sz="2400" cap="none"/>
            </a:lvl3pPr>
            <a:lvl4pPr>
              <a:defRPr lang="es-es" sz="2000" cap="none"/>
            </a:lvl4pPr>
            <a:lvl5pPr>
              <a:defRPr lang="es-es" sz="2000" cap="none"/>
            </a:lvl5pPr>
            <a:lvl6pPr>
              <a:defRPr lang="es-es" sz="2000" cap="none"/>
            </a:lvl6pPr>
            <a:lvl7pPr>
              <a:defRPr lang="es-es" sz="2000" cap="none"/>
            </a:lvl7pPr>
            <a:lvl8pPr>
              <a:defRPr lang="es-es" sz="2000" cap="none"/>
            </a:lvl8pPr>
            <a:lvl9pPr>
              <a:defRPr lang="es-es" sz="2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l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F598-D6D4-8B03-9A66-2056BB286C75}" type="datetime1">
              <a:t>12/05/2023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A282-CCD4-8B54-9A66-3A01EC286C6F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a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s-es" sz="3200" cap="none"/>
            </a:lvl1pPr>
            <a:lvl2pPr marL="457200" indent="0">
              <a:buNone/>
              <a:defRPr lang="es-es" sz="2800" cap="none"/>
            </a:lvl2pPr>
            <a:lvl3pPr marL="914400" indent="0">
              <a:buNone/>
              <a:defRPr lang="es-es" sz="2400" cap="none"/>
            </a:lvl3pPr>
            <a:lvl4pPr marL="1371600" indent="0">
              <a:buNone/>
              <a:defRPr lang="es-es" sz="2000" cap="none"/>
            </a:lvl4pPr>
            <a:lvl5pPr marL="1828800" indent="0">
              <a:buNone/>
              <a:defRPr lang="es-es" sz="2000" cap="none"/>
            </a:lvl5pPr>
            <a:lvl6pPr marL="2286000" indent="0">
              <a:buNone/>
              <a:defRPr lang="es-es" sz="2000" cap="none"/>
            </a:lvl6pPr>
            <a:lvl7pPr marL="2743200" indent="0">
              <a:buNone/>
              <a:defRPr lang="es-es" sz="2000" cap="none"/>
            </a:lvl7pPr>
            <a:lvl8pPr marL="3200400" indent="0">
              <a:buNone/>
              <a:defRPr lang="es-es" sz="2000" cap="none"/>
            </a:lvl8pPr>
            <a:lvl9pPr marL="3657600" indent="0">
              <a:buNone/>
              <a:defRPr lang="es-es" sz="2000" cap="none"/>
            </a:lvl9pPr>
          </a:lstStyle>
          <a:p>
            <a:pPr>
              <a:defRPr lang="es-es"/>
            </a:pP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qZ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9DEADBF-F1D4-8B5B-9A66-070EE3286C52}" type="datetime1">
              <a:t>12/05/2023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Zga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9DEFCD4-9AD4-8B0A-9A66-6C5FB2286C39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9DED944-0AD4-8B2F-9A66-FC7A97286CA9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9DE93E6-A8D4-8B65-9A66-5E30DD286C0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9DEFD2F-61D4-8B0B-9A66-975EB3286CC2}" type="datetime1">
              <a:t>12/05/2023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9DEB4C5-8BD4-8B42-9A66-7D17FA286C28}" type="slidenum">
              <a:t>‹Nº›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5" r:id="rId8"/>
    <p:sldLayoutId id="2147483806" r:id="rId9"/>
    <p:sldLayoutId id="2147483801" r:id="rId10"/>
    <p:sldLayoutId id="2147483802" r:id="rId11"/>
    <p:sldLayoutId id="2147483803" r:id="rId12"/>
    <p:sldLayoutId id="2147483804" r:id="rId13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1gMAAJ0IAACCRAAAhhkAABAAAAAmAAAACAAAAIEgAAAAAAAA"/>
              </a:ext>
            </a:extLst>
          </p:cNvSpPr>
          <p:nvPr>
            <p:ph type="ctrTitle"/>
          </p:nvPr>
        </p:nvSpPr>
        <p:spPr>
          <a:xfrm>
            <a:off x="623570" y="1400175"/>
            <a:ext cx="10513060" cy="27489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Circuito temporizador LM555</a:t>
            </a:r>
            <a:br/>
          </a:p>
        </p:txBody>
      </p:sp>
      <p:sp>
        <p:nvSpPr>
          <p:cNvPr id="3" name="CuadroTexto 1"/>
          <p:cNvSpPr>
            <a:extLst>
              <a:ext uri="smNativeData">
                <pr:smNativeData xmlns:pr="smNativeData" xmlns="smNativeData" val="SMDATA_15_DGc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/BkAAO8CAABfKgAAnQgAABAgAAAmAAAACAAAAP//////////"/>
              </a:ext>
            </a:extLst>
          </p:cNvSpPr>
          <p:nvPr/>
        </p:nvSpPr>
        <p:spPr>
          <a:xfrm>
            <a:off x="4224020" y="476885"/>
            <a:ext cx="2663825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sz="3600" cap="none"/>
              <a:t>AOC_07</a:t>
            </a:r>
            <a:endParaRPr lang="es-es" sz="3600" cap="none"/>
          </a:p>
          <a:p>
            <a:pPr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1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EgIAADiAAAAxUEAAOk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43510"/>
            <a:ext cx="9345295" cy="65068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:pr="smNativeData" xmlns="smNativeData" val="SMDATA_15_DGc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zdE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2x4AAFITAAAsMQAArRcAABAgAAAmAAAACAAAAP//////////"/>
              </a:ext>
            </a:extLst>
          </p:cNvSpPr>
          <p:nvPr/>
        </p:nvSpPr>
        <p:spPr>
          <a:xfrm>
            <a:off x="5015865" y="3140710"/>
            <a:ext cx="297751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4000" cap="none"/>
              <a:t>Fin AOC_07</a:t>
            </a:r>
            <a:endParaRPr lang="es-es"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rPr lang="es-cl" cap="none"/>
              <a:t>El LM 555 es uno de los CI mas utilizados, ya que funciona como un </a:t>
            </a:r>
            <a:endParaRPr lang="es-cl" cap="none"/>
          </a:p>
          <a:p>
            <a:pPr marL="0" indent="0">
              <a:buNone/>
              <a:defRPr lang="es-es"/>
            </a:pPr>
            <a:r>
              <a:rPr lang="es-cl" cap="none"/>
              <a:t>   Temporizador muy estable frente a variaciones de tensión.</a:t>
            </a:r>
            <a:endParaRPr lang="es-cl" cap="none"/>
          </a:p>
          <a:p>
            <a:pPr>
              <a:defRPr lang="es-es"/>
            </a:pPr>
            <a:r>
              <a:rPr lang="es-cl" cap="none"/>
              <a:t>Permite alimentación des 4,5 a 18 Volt..</a:t>
            </a:r>
            <a:endParaRPr lang="es-cl" cap="none"/>
          </a:p>
          <a:p>
            <a:pPr>
              <a:defRPr lang="es-es"/>
            </a:pPr>
            <a:r>
              <a:rPr lang="es-cl" cap="none"/>
              <a:t>Si el voltaje de alimentación es 5Volt , sus señales son compatibles con la lógica TTL.</a:t>
            </a:r>
            <a:endParaRPr lang="es-cl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LEBAADQPgAAJgUAABAAAAAmAAAACAAAAAEgAAAAAAAA"/>
              </a:ext>
            </a:extLst>
          </p:cNvSpPr>
          <p:nvPr>
            <p:ph type="title"/>
          </p:nvPr>
        </p:nvSpPr>
        <p:spPr>
          <a:xfrm>
            <a:off x="1981200" y="274955"/>
            <a:ext cx="822960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240" cap="none"/>
              <a:t>Circuito integrado y sus componentes internos</a:t>
            </a:r>
            <a:endParaRPr lang="es-es" sz="3240" cap="none"/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uBh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HAWAACBBgAAbzAAADE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1057275"/>
            <a:ext cx="4225925" cy="563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QcAACYFAADzRAAARSMAABAAAAAmAAAACAAAAAEgAAAAAAAA"/>
              </a:ext>
            </a:extLst>
          </p:cNvSpPr>
          <p:nvPr>
            <p:ph type="body" idx="1"/>
          </p:nvPr>
        </p:nvSpPr>
        <p:spPr>
          <a:xfrm>
            <a:off x="1199515" y="836930"/>
            <a:ext cx="10008870" cy="48964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r>
              <a:rPr lang="es-cl" b="1" cap="none"/>
              <a:t>Disparo</a:t>
            </a:r>
            <a:r>
              <a:rPr lang="es-cl" cap="none"/>
              <a:t> (TRIG): Esta señal establece el inicio del tiempo de retardo para la configuración monoestable del LM555. Para que ocurra este proceso el pulso disparador disminuye el voltaje (1/3)Vcc, donde Vcc corresponde al voltaje de alimentación.</a:t>
            </a:r>
            <a:endParaRPr lang="es-cl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r>
              <a:rPr lang="es-cl" b="1" cap="none"/>
              <a:t>Salida</a:t>
            </a:r>
            <a:r>
              <a:rPr lang="es-cl" cap="none"/>
              <a:t> (OUT): Se observa el resultado de la configuración del temporizador ya sea como monoestable, estable u otra opción.</a:t>
            </a:r>
            <a:endParaRPr lang="es-cl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r>
              <a:rPr lang="es-cl" b="1" cap="none"/>
              <a:t>Reinicio</a:t>
            </a:r>
            <a:r>
              <a:rPr lang="es-cl" cap="none"/>
              <a:t> (RESET): Para un nivel de voltaje por debajo de 0.7 V, tiene la función de poner el pin de salida a nivel bajo. Para evitar el reinicio se deberá conectar este pin a  Vcc.</a:t>
            </a:r>
            <a:endParaRPr lang="es-cl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r>
              <a:rPr lang="es-cl" b="1" cap="none"/>
              <a:t>Control de voltaje</a:t>
            </a:r>
            <a:r>
              <a:rPr lang="es-cl" cap="none"/>
              <a:t> (CTRL o CONT): Señal utilizada para operación como controlador de voltaje.</a:t>
            </a:r>
            <a:endParaRPr lang="es-cl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r>
              <a:rPr lang="es-cl" b="1" cap="none"/>
              <a:t>Umbral </a:t>
            </a:r>
            <a:r>
              <a:rPr lang="es-cl" cap="none"/>
              <a:t>(THR o THRES): Corresponde a la entrada de un comparador interno de umbral el cual se emplea para poner la señal de salida a un nivel bajo.</a:t>
            </a:r>
            <a:endParaRPr lang="es-cl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r>
              <a:rPr lang="es-cl" b="1" cap="none"/>
              <a:t>Descarga</a:t>
            </a:r>
            <a:r>
              <a:rPr lang="es-cl" cap="none"/>
              <a:t> (DIS o DISCH): Permite descargar el condensador externo.</a:t>
            </a:r>
            <a:endParaRPr lang="es-cl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endParaRPr lang="es-cl" cap="none"/>
          </a:p>
        </p:txBody>
      </p:sp>
      <p:sp>
        <p:nvSpPr>
          <p:cNvPr id="3" name="CuadroTexto 3"/>
          <p:cNvSpPr>
            <a:extLst>
              <a:ext uri="smNativeData">
                <pr:smNativeData xmlns:pr="smNativeData" xmlns="smNativeData" val="SMDATA_15_DGc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Wzw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1BUAAAAAAAAXNQAAmQMAABAgAAAmAAAACAAAAP//////////"/>
              </a:ext>
            </a:extLst>
          </p:cNvSpPr>
          <p:nvPr/>
        </p:nvSpPr>
        <p:spPr>
          <a:xfrm>
            <a:off x="3548380" y="0"/>
            <a:ext cx="508190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3200" cap="none"/>
              <a:t>Pines y señales del LM555</a:t>
            </a:r>
            <a:endParaRPr lang="es-es" sz="3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6woAAJoBAABbQAAAlgUAABAAAAAmAAAACAAAAAEgAAAAAAAA"/>
              </a:ext>
            </a:extLst>
          </p:cNvSpPr>
          <p:nvPr>
            <p:ph type="title"/>
          </p:nvPr>
        </p:nvSpPr>
        <p:spPr>
          <a:xfrm>
            <a:off x="1774825" y="260350"/>
            <a:ext cx="8686800" cy="6477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600" cap="none"/>
              <a:t>Operación como multivibrador Monoestable</a:t>
            </a:r>
            <a:endParaRPr lang="es-es" sz="3600" cap="none"/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cMAACWBQAAFz4AAF8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97405" y="908050"/>
            <a:ext cx="7995920" cy="53295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>
            <a:spLocks noGrp="1" noChangeArrowheads="1"/>
            <a:extLst>
              <a:ext uri="smNativeData">
                <pr:smNativeData xmlns:pr="smNativeData" xmlns="smNativeData" val="SMDATA_15_DGc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1gMAAO8CAADWRQAATyMAABAAAAAmAAAACAAAAAEgAAAAAAAA"/>
              </a:ext>
            </a:extLst>
          </p:cNvSpPr>
          <p:nvPr>
            <p:ph type="body" idx="1"/>
          </p:nvPr>
        </p:nvSpPr>
        <p:spPr>
          <a:xfrm>
            <a:off x="623570" y="476885"/>
            <a:ext cx="10728960" cy="52628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rPr lang="es-cl" cap="none"/>
              <a:t>La salida permanece en estado bajo , salvo en el momento que reciba una señal en Trigger, en cuyo caso la salida pasa a un nivel alto durante un tiempo T , determinado por los valores de R  y C  de acuerdo  a  la formula donde T se expresa en segundos.</a:t>
            </a:r>
            <a:endParaRPr lang="es-cl" cap="none"/>
          </a:p>
          <a:p>
            <a:pPr>
              <a:defRPr lang="es-es"/>
            </a:pPr>
            <a:r>
              <a:rPr lang="es-cl" cap="none"/>
              <a:t>Cualquier actividad en Trigger es ignorada mientras no transcurra el tiempo T, esto es  mientras la salida este en alto.</a:t>
            </a:r>
            <a:endParaRPr lang="es-cl" cap="none"/>
          </a:p>
          <a:p>
            <a:pPr>
              <a:defRPr lang="es-es"/>
            </a:pPr>
            <a:r>
              <a:rPr lang="es-cl" cap="none"/>
              <a:t>La señal de disparo debe ser de nivel bajo y muy corta duración.</a:t>
            </a:r>
            <a:endParaRPr lang="es-cl" cap="none"/>
          </a:p>
          <a:p>
            <a:pPr>
              <a:defRPr lang="es-es"/>
            </a:pPr>
            <a:endParaRPr lang="es-cl" cap="none"/>
          </a:p>
          <a:p>
            <a:pPr>
              <a:defRPr lang="es-es"/>
            </a:pPr>
            <a:r>
              <a:rPr lang="es-cl" cap="none"/>
              <a:t>Ecuación de diseño:</a:t>
            </a:r>
            <a:endParaRPr lang="es-cl" cap="none"/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ceT4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B4ZAAAVGQAAjjAAAIg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4077335"/>
            <a:ext cx="3810000" cy="560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xmlns="smNativeData" val="SMDATA_15_DGc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7AoAAE8AAABcQAAASwQAABAAAAAmAAAACAAAAP//////////"/>
              </a:ext>
            </a:extLst>
          </p:cNvSpPr>
          <p:nvPr/>
        </p:nvSpPr>
        <p:spPr>
          <a:xfrm>
            <a:off x="1775460" y="50165"/>
            <a:ext cx="8686800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es-es" sz="4400" kern="1" cap="none">
                <a:solidFill>
                  <a:schemeClr val="tx1"/>
                </a:solidFill>
                <a:latin typeface="Calibri Light" pitchFamily="2" charset="0"/>
                <a:ea typeface="Arial" pitchFamily="2" charset="0"/>
                <a:cs typeface="Arial" pitchFamily="2" charset="0"/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 lang="es-es" sz="4270" cap="none"/>
            </a:pPr>
            <a:r>
              <a:rPr lang="es-es" sz="3880" cap="none"/>
              <a:t>Operación como multivibrador Astable</a:t>
            </a:r>
            <a:endParaRPr lang="es-es" sz="3880" cap="none"/>
          </a:p>
        </p:txBody>
      </p:sp>
      <p:pic>
        <p:nvPicPr>
          <p:cNvPr id="3" name="Imagen 4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8VAACFBAAAdjEAALM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734695"/>
            <a:ext cx="4464685" cy="34429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5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Yu/A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DcTAAD4GQAAyjIAALM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123565" y="4221480"/>
            <a:ext cx="5132705" cy="2232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NYDAACYDAAAcUEAAG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047240"/>
            <a:ext cx="10014585" cy="4032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adroTexto 4"/>
          <p:cNvSpPr>
            <a:extLst>
              <a:ext uri="smNativeData">
                <pr:smNativeData xmlns:pr="smNativeData" xmlns="smNativeData" val="SMDATA_15_DGc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yRMAACkBAADMMwAAhAUAABAgAAAmAAAACAAAAP//////////"/>
              </a:ext>
            </a:extLst>
          </p:cNvSpPr>
          <p:nvPr/>
        </p:nvSpPr>
        <p:spPr>
          <a:xfrm>
            <a:off x="3216275" y="188595"/>
            <a:ext cx="520382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4000" cap="none"/>
              <a:t>Ecuaciones de diseño</a:t>
            </a:r>
            <a:endParaRPr lang="es-es" sz="4000" cap="none"/>
          </a:p>
        </p:txBody>
      </p:sp>
      <p:pic>
        <p:nvPicPr>
          <p:cNvPr id="4" name="Imagen 5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ElAABdBwAAaD8AANM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167755" y="1196975"/>
            <a:ext cx="4139565" cy="1700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extLst>
              <a:ext uri="smNativeData">
                <pr:smNativeData xmlns:pr="smNativeData" xmlns="smNativeData" val="SMDATA_15_DGcr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hIAACkBAAAROAAAIwUAABAgAAAmAAAACAAAAP//////////"/>
              </a:ext>
            </a:extLst>
          </p:cNvSpPr>
          <p:nvPr/>
        </p:nvSpPr>
        <p:spPr>
          <a:xfrm>
            <a:off x="2927350" y="188595"/>
            <a:ext cx="618680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3600" cap="none"/>
              <a:t>Duty Cycle ( Ciclo de trabajo)</a:t>
            </a:r>
            <a:endParaRPr lang="es-es" sz="3600" cap="none"/>
          </a:p>
        </p:txBody>
      </p:sp>
      <p:sp>
        <p:nvSpPr>
          <p:cNvPr id="3" name="CuadroTexto 6"/>
          <p:cNvSpPr>
            <a:extLst>
              <a:ext uri="smNativeData">
                <pr:smNativeData xmlns:pr="smNativeData" xmlns="smNativeData" val="SMDATA_15_DGc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nwEAAOUEAAAILQAA/hsAABAgAAAmAAAACAAAAP//////////"/>
              </a:ext>
            </a:extLst>
          </p:cNvSpPr>
          <p:nvPr/>
        </p:nvSpPr>
        <p:spPr>
          <a:xfrm>
            <a:off x="263525" y="795655"/>
            <a:ext cx="7056755" cy="3754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cl" sz="2000" cap="none">
                <a:latin typeface="Calibri Light" pitchFamily="2" charset="0"/>
                <a:ea typeface="Arial" pitchFamily="2" charset="0"/>
                <a:cs typeface="Calibri Light" pitchFamily="2" charset="0"/>
              </a:rPr>
              <a:t>El periodo de tiempo T es el tiempo que dura la señal hasta que se vuelve a repetir. </a:t>
            </a:r>
            <a:endParaRPr lang="es-cl" sz="2000" cap="none">
              <a:latin typeface="Calibri Light" pitchFamily="2" charset="0"/>
              <a:ea typeface="Arial" pitchFamily="2" charset="0"/>
              <a:cs typeface="Calibri Light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s-es"/>
            </a:pPr>
            <a:endParaRPr lang="es-cl" sz="2000" cap="none">
              <a:latin typeface="Calibri Light" pitchFamily="2" charset="0"/>
              <a:ea typeface="Arial" pitchFamily="2" charset="0"/>
              <a:cs typeface="Calibri Light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cl" sz="2000" cap="none">
                <a:latin typeface="Calibri Light" pitchFamily="2" charset="0"/>
                <a:ea typeface="Arial" pitchFamily="2" charset="0"/>
                <a:cs typeface="Calibri Light" pitchFamily="2" charset="0"/>
              </a:rPr>
              <a:t>Si se requiere una señal cuadrada ,donde el ciclo de  trabajo sea  del 50%, es decir T1 igual a T2 , es necesario </a:t>
            </a:r>
            <a:endParaRPr lang="es-cl" sz="2000" cap="none">
              <a:latin typeface="Calibri Light" pitchFamily="2" charset="0"/>
              <a:ea typeface="Arial" pitchFamily="2" charset="0"/>
              <a:cs typeface="Calibri Light" pitchFamily="2" charset="0"/>
            </a:endParaRPr>
          </a:p>
          <a:p>
            <a:pPr>
              <a:defRPr lang="es-es"/>
            </a:pPr>
            <a:r>
              <a:rPr lang="es-cl" sz="2000" cap="none">
                <a:latin typeface="Calibri Light" pitchFamily="2" charset="0"/>
                <a:ea typeface="Arial" pitchFamily="2" charset="0"/>
                <a:cs typeface="Calibri Light" pitchFamily="2" charset="0"/>
              </a:rPr>
              <a:t>     añadir un diodo en paralelo con R1 , ya que según las                                formulas, para hacer T1=T2 es necesario que R1 sea cero, lo cual en la practica no funciona.</a:t>
            </a:r>
            <a:endParaRPr lang="es-cl" sz="2000" cap="none">
              <a:latin typeface="Calibri Light" pitchFamily="2" charset="0"/>
              <a:ea typeface="Arial" pitchFamily="2" charset="0"/>
              <a:cs typeface="Calibri Light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s-es"/>
            </a:pPr>
            <a:endParaRPr lang="es-cl" sz="2000" cap="none">
              <a:latin typeface="Calibri Light" pitchFamily="2" charset="0"/>
              <a:ea typeface="Arial" pitchFamily="2" charset="0"/>
              <a:cs typeface="Calibri Light" pitchFamily="2" charset="0"/>
            </a:endParaRP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cl" sz="2000" cap="none">
                <a:latin typeface="Calibri Light" pitchFamily="2" charset="0"/>
                <a:ea typeface="Arial" pitchFamily="2" charset="0"/>
                <a:cs typeface="Calibri Light" pitchFamily="2" charset="0"/>
              </a:rPr>
              <a:t>Para que un ciclo de trabajo D sea de un 60%, el T1 (on)  debe ser del 60%del tiempo total y T2 de un 40%.</a:t>
            </a:r>
            <a:endParaRPr lang="es-cl" sz="2000" cap="none">
              <a:latin typeface="Calibri Light" pitchFamily="2" charset="0"/>
              <a:ea typeface="Arial" pitchFamily="2" charset="0"/>
              <a:cs typeface="Calibri Light" pitchFamily="2" charset="0"/>
            </a:endParaRPr>
          </a:p>
          <a:p>
            <a:pPr>
              <a:defRPr lang="es-es"/>
            </a:pPr>
            <a:endParaRPr lang="es-cl" cap="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7"/>
              <p:cNvSpPr>
                <a:extLst>
                  <a:ext uri="smNativeData">
                    <pr:smNativeData xmlns:pr="smNativeData" xmlns="smNativeData" val="SMDATA_15_DGcrZRMAAAAlAAAAZA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Dr/v//RP///1r///95+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qAEAAL8aAACkHAAAtR4AABAAAAAmAAAACAAAAP//////////"/>
                  </a:ext>
                </a:extLst>
              </p:cNvSpPr>
              <p:nvPr/>
            </p:nvSpPr>
            <p:spPr>
              <a:xfrm>
                <a:off x="269240" y="4347845"/>
                <a:ext cx="4386580" cy="6438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marL="0" indent="0">
                  <a:buNone/>
                </a:pPr>
                <a:r>
                  <a:rPr lang="es-CL" dirty="0" smtClean="0"/>
                  <a:t>Ecuación de diseño:  D </a:t>
                </a:r>
                <a:r>
                  <a:rPr lang="es-CL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CL" dirty="0"/>
                  <a:t> =</a:t>
                </a:r>
              </a:p>
            </p:txBody>
          </p:sp>
        </mc:Choice>
        <mc:Fallback>
          <p:sp>
            <p:nvSpPr>
              <p:cNvPr id="4" name="Marcador de contenido 7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GcrZRMAAAAlAAAAZAAAAK8AAAAAkAAAAEgAAACQAAAASAAAAAAAAAAAAAAAAAAAAAEAAABQAAAAAAAAAAAA4D8AAAAAAADgPwAAAAAAAOA/AAAAAAAA4D8AAAAAAADgPwAAAAAAAOA/AAAAAAAA4D8AAAAAAADgPwAAAAAAAOA/AAAAAAAA4D8CAAAAjAAAAAEAAAACAAAAW5vVDP///wgAAAAAAAAAAOreLTYV8NpCi80hMm5ewOc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Dr/v//RP///1r///95+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W5vVBf///wEAAAAAAAAAAAAAAAAAAAAAAAAAAAAAAAAAAAAAAAAAAAAAAAB/f38A5+bmA8zMzADAwP8Af39/AAAAAAAAAAAAAAAAAAAAAAAAAAAAIQAAABgAAAAUAAAAqAEAAL8aAACkHAAAtR4AABAAAAAmAAAACAAAAP//////////"/>
                  </a:ext>
                </a:extLst>
              </p:cNvSpPr>
              <p:nvPr/>
            </p:nvSpPr>
            <p:spPr>
              <a:xfrm>
                <a:off x="269240" y="4347845"/>
                <a:ext cx="4386580" cy="643890"/>
              </a:xfrm>
              <a:prstGeom prst="rect">
                <a:avLst/>
              </a:prstGeom>
              <a:blipFill>
                <a:blip r:embed="rId2"/>
                <a:srcRect/>
                <a:stretch>
                  <a:fillRect l="-2770" t="-1880" r="-1660" b="-14150"/>
                </a:stretch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10"/>
              <p:cNvSpPr>
                <a:extLst>
                  <a:ext uri="smNativeData">
                    <pr:smNativeData xmlns:pr="smNativeData" xmlns="smNativeData" val="SMDATA_15_DGcrZRMAAAAlAAAAZA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jxwAACYbAADVIgAAYR4AABAAAAAmAAAACAAAAP//////////"/>
                  </a:ext>
                </a:extLst>
              </p:cNvSpPr>
              <p:nvPr/>
            </p:nvSpPr>
            <p:spPr>
              <a:xfrm>
                <a:off x="4642485" y="4413250"/>
                <a:ext cx="1019810" cy="525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CuadroTexto 10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GcrZRMAAAAlAAAAZAAAAK8AAAAAkAAAAEgAAACQAAAASAAAAAAAAAAAAAAAAAAAAAEAAABQAAAAAAAAAAAA4D8AAAAAAADgPwAAAAAAAOA/AAAAAAAA4D8AAAAAAADgPwAAAAAAAOA/AAAAAAAA4D8AAAAAAADgPwAAAAAAAOA/AAAAAAAA4D8CAAAAjAAAAAEAAAACAAAAW5vVDP///wgAAAAAAAAAAOfiu077LvdBgH3svLcJcpM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W5vVBf///wEAAAAAAAAAAAAAAAAAAAAAAAAAAAAAAAAAAAAAAAAAAAAAAAB/f38A5+bmA8zMzADAwP8Af39/AAAAAAAAAAAAAAAAAAAAAAAAAAAAIQAAABgAAAAUAAAAjxwAACYbAADVIgAAYR4AABAAAAAmAAAACAAAAP//////////"/>
                  </a:ext>
                </a:extLst>
              </p:cNvSpPr>
              <p:nvPr/>
            </p:nvSpPr>
            <p:spPr>
              <a:xfrm>
                <a:off x="4642485" y="4413250"/>
                <a:ext cx="1019810" cy="525145"/>
              </a:xfrm>
              <a:prstGeom prst="rect">
                <a:avLst/>
              </a:prstGeom>
              <a:blipFill>
                <a:blip r:embed="rId3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pic>
        <p:nvPicPr>
          <p:cNvPr id="6" name="Imagen 5"/>
          <p:cNvPicPr>
            <a:picLocks noChangeAspect="1"/>
            <a:extLst>
              <a:ext uri="smNativeData">
                <pr:smNativeData xmlns:pr="smNativeData" xmlns="smNativeData" val="SMDATA_17_DGc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wtAADrBgAALEUAAHMm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1124585"/>
            <a:ext cx="3840480" cy="51257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 computadores</dc:title>
  <dc:subject/>
  <dc:creator>JOSE ESTAY</dc:creator>
  <cp:keywords/>
  <dc:description/>
  <cp:lastModifiedBy>jiies</cp:lastModifiedBy>
  <cp:revision>0</cp:revision>
  <dcterms:created xsi:type="dcterms:W3CDTF">2006-08-10T02:03:09Z</dcterms:created>
  <dcterms:modified xsi:type="dcterms:W3CDTF">2023-10-15T04:14:04Z</dcterms:modified>
</cp:coreProperties>
</file>