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76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cl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1943575" val="1066" revOS="4"/>
      <pr:smFileRevision xmlns:pr="smNativeData" xmlns="smNativeData" dt="1691943575" val="101"/>
      <pr:guideOptions xmlns:pr="smNativeData" xmlns="smNativeData" dt="169194357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58" d="100"/>
          <a:sy n="58" d="100"/>
        </p:scale>
        <p:origin x="3420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" d="100"/>
        <a:sy n="1" d="100"/>
      </p:scale>
      <p:origin x="0" y="0"/>
    </p:cViewPr>
  </p:sorterViewPr>
  <p:notesViewPr>
    <p:cSldViewPr>
      <p:cViewPr>
        <p:scale>
          <a:sx n="58" d="100"/>
          <a:sy n="58" d="100"/>
        </p:scale>
        <p:origin x="3420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Sub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s-cl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s-cl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s-cl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s-cl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s-cl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s-cl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s-cl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s-cl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s-cl" cap="none">
                <a:solidFill>
                  <a:srgbClr val="8C8C8C"/>
                </a:solidFill>
              </a:defRPr>
            </a:lvl9pPr>
          </a:lstStyle>
          <a:p>
            <a:pPr>
              <a:defRPr lang="es-cl"/>
            </a:pPr>
            <a:r>
              <a:rPr lang="es-es" cap="none"/>
              <a:t>Haga clic para modificar el estilo de subtítulo del patrón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S1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5521-6FD5-A1A3-9B4C-99F61B026DCC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0D3C-72D5-A1FB-9B4C-84AE43026DD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texto vertical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2D9C-D2D5-A1DB-9B4C-248E63026D71}" type="datetime1">
              <a:t>29-05-2023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7C2D-63D5-A18A-9B4C-95DF32026DC0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texto vertical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530C-42D5-A1A5-9B4C-B4F01D026DE1}" type="datetime1">
              <a:t>29-05-2023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5727-69D5-A1A1-9B4C-9FF419026DC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9tp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g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160B-45D5-A1E0-9B4C-B3B558026DE6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9D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49CB-85D5-A1BF-9B4C-73EA07026D2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Cu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s-cl" sz="4000" b="1" cap="all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all"/>
              <a:t>Haga clic para modificar el estilo de título del patrón</a:t>
            </a:r>
            <a:endParaRPr lang="es-es" cap="all"/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cl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cl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cl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cl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cl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cl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cl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cl" sz="1400" cap="none">
                <a:solidFill>
                  <a:srgbClr val="8C8C8C"/>
                </a:solidFill>
              </a:defRPr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3FD8-96D5-A1C9-9B4C-609C71026D35}" type="datetime1">
              <a:t>29-05-2023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2BD8-96D5-A1DD-9B4C-608865026D3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cCg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s-cl" sz="2800" cap="none"/>
            </a:lvl1pPr>
            <a:lvl2pPr>
              <a:defRPr lang="es-cl" sz="2400" cap="none"/>
            </a:lvl2pPr>
            <a:lvl3pPr>
              <a:defRPr lang="es-cl" sz="2000" cap="none"/>
            </a:lvl3pPr>
            <a:lvl4pPr>
              <a:defRPr lang="es-cl" sz="1800" cap="none"/>
            </a:lvl4pPr>
            <a:lvl5pPr>
              <a:defRPr lang="es-cl" sz="1800" cap="none"/>
            </a:lvl5pPr>
            <a:lvl6pPr>
              <a:defRPr lang="es-cl" sz="1800" cap="none"/>
            </a:lvl6pPr>
            <a:lvl7pPr>
              <a:defRPr lang="es-cl" sz="1800" cap="none"/>
            </a:lvl7pPr>
            <a:lvl8pPr>
              <a:defRPr lang="es-cl" sz="1800" cap="none"/>
            </a:lvl8pPr>
            <a:lvl9pPr>
              <a:defRPr lang="es-cl" sz="18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5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7033-7DD5-A186-9B4C-8BD33E026DDE}" type="datetime1">
              <a:t>29-05-2023</a:t>
            </a:fld>
          </a:p>
        </p:txBody>
      </p:sp>
      <p:sp>
        <p:nvSpPr>
          <p:cNvPr id="6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2521-6FD5-A1D3-9B4C-99866B026DCC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4" name="3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MW3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5" name="4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cl" sz="2400" b="1" cap="none"/>
            </a:lvl1pPr>
            <a:lvl2pPr marL="457200" indent="0">
              <a:buNone/>
              <a:defRPr lang="es-cl" sz="2000" b="1" cap="none"/>
            </a:lvl2pPr>
            <a:lvl3pPr marL="914400" indent="0">
              <a:buNone/>
              <a:defRPr lang="es-cl" sz="1800" b="1" cap="none"/>
            </a:lvl3pPr>
            <a:lvl4pPr marL="1371600" indent="0">
              <a:buNone/>
              <a:defRPr lang="es-cl" sz="1600" b="1" cap="none"/>
            </a:lvl4pPr>
            <a:lvl5pPr marL="1828800" indent="0">
              <a:buNone/>
              <a:defRPr lang="es-cl" sz="1600" b="1" cap="none"/>
            </a:lvl5pPr>
            <a:lvl6pPr marL="2286000" indent="0">
              <a:buNone/>
              <a:defRPr lang="es-cl" sz="1600" b="1" cap="none"/>
            </a:lvl6pPr>
            <a:lvl7pPr marL="2743200" indent="0">
              <a:buNone/>
              <a:defRPr lang="es-cl" sz="1600" b="1" cap="none"/>
            </a:lvl7pPr>
            <a:lvl8pPr marL="3200400" indent="0">
              <a:buNone/>
              <a:defRPr lang="es-cl" sz="1600" b="1" cap="none"/>
            </a:lvl8pPr>
            <a:lvl9pPr marL="3657600" indent="0">
              <a:buNone/>
              <a:defRPr lang="es-cl" sz="1600" b="1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6" name="5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s-cl" sz="2400" cap="none"/>
            </a:lvl1pPr>
            <a:lvl2pPr>
              <a:defRPr lang="es-cl" sz="2000" cap="none"/>
            </a:lvl2pPr>
            <a:lvl3pPr>
              <a:defRPr lang="es-cl" sz="1800" cap="none"/>
            </a:lvl3pPr>
            <a:lvl4pPr>
              <a:defRPr lang="es-cl" sz="1600" cap="none"/>
            </a:lvl4pPr>
            <a:lvl5pPr>
              <a:defRPr lang="es-cl" sz="1600" cap="none"/>
            </a:lvl5pPr>
            <a:lvl6pPr>
              <a:defRPr lang="es-cl" sz="1600" cap="none"/>
            </a:lvl6pPr>
            <a:lvl7pPr>
              <a:defRPr lang="es-cl" sz="1600" cap="none"/>
            </a:lvl7pPr>
            <a:lvl8pPr>
              <a:defRPr lang="es-cl" sz="1600" cap="none"/>
            </a:lvl8pPr>
            <a:lvl9pPr>
              <a:defRPr lang="es-cl" sz="16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7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+e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4DA9-E7D5-A1BB-9B4C-11EE03026D44}" type="datetime1">
              <a:t>29-05-2023</a:t>
            </a:fld>
          </a:p>
        </p:txBody>
      </p:sp>
      <p:sp>
        <p:nvSpPr>
          <p:cNvPr id="8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9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3EAF-E1D5-A1C8-9B4C-179D70026D4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C/j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0614-5AD5-A1F0-9B4C-ACA548026DF9}" type="datetime1">
              <a:t>29-05-2023</a:t>
            </a:fld>
          </a:p>
        </p:txBody>
      </p:sp>
      <p:sp>
        <p:nvSpPr>
          <p:cNvPr id="4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g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5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3D8B-C5D5-A1CB-9B4C-339E73026D66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Taj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2B6F-21D5-A1DD-9B4C-D78865026D82}" type="datetime1">
              <a:t>29-05-2023</a:t>
            </a:fld>
          </a:p>
        </p:txBody>
      </p:sp>
      <p:sp>
        <p:nvSpPr>
          <p:cNvPr id="3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4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44BA-F4D5-A1B2-9B4C-02E70A026D57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s-cl" sz="3200" cap="none"/>
            </a:lvl1pPr>
            <a:lvl2pPr>
              <a:defRPr lang="es-cl" sz="2800" cap="none"/>
            </a:lvl2pPr>
            <a:lvl3pPr>
              <a:defRPr lang="es-cl" sz="2400" cap="none"/>
            </a:lvl3pPr>
            <a:lvl4pPr>
              <a:defRPr lang="es-cl" sz="2000" cap="none"/>
            </a:lvl4pPr>
            <a:lvl5pPr>
              <a:defRPr lang="es-cl" sz="2000" cap="none"/>
            </a:lvl5pPr>
            <a:lvl6pPr>
              <a:defRPr lang="es-cl" sz="2000" cap="none"/>
            </a:lvl6pPr>
            <a:lvl7pPr>
              <a:defRPr lang="es-cl" sz="2000" cap="none"/>
            </a:lvl7pPr>
            <a:lvl8pPr>
              <a:defRPr lang="es-cl" sz="2000" cap="none"/>
            </a:lvl8pPr>
            <a:lvl9pPr>
              <a:defRPr lang="es-cl" sz="20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5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4F72-3CD5-A1B9-9B4C-CAEC01026D9F}" type="datetime1">
              <a:t>29-05-2023</a:t>
            </a:fld>
          </a:p>
        </p:txBody>
      </p:sp>
      <p:sp>
        <p:nvSpPr>
          <p:cNvPr id="6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6CB0-FED5-A19A-9B4C-08CF22026D5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cl" sz="2000" b="1" cap="none"/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posición de imagen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g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s-cl" sz="3200" cap="none"/>
            </a:lvl1pPr>
            <a:lvl2pPr marL="457200" indent="0">
              <a:buNone/>
              <a:defRPr lang="es-cl" sz="2800" cap="none"/>
            </a:lvl2pPr>
            <a:lvl3pPr marL="914400" indent="0">
              <a:buNone/>
              <a:defRPr lang="es-cl" sz="2400" cap="none"/>
            </a:lvl3pPr>
            <a:lvl4pPr marL="1371600" indent="0">
              <a:buNone/>
              <a:defRPr lang="es-cl" sz="2000" cap="none"/>
            </a:lvl4pPr>
            <a:lvl5pPr marL="1828800" indent="0">
              <a:buNone/>
              <a:defRPr lang="es-cl" sz="2000" cap="none"/>
            </a:lvl5pPr>
            <a:lvl6pPr marL="2286000" indent="0">
              <a:buNone/>
              <a:defRPr lang="es-cl" sz="2000" cap="none"/>
            </a:lvl6pPr>
            <a:lvl7pPr marL="2743200" indent="0">
              <a:buNone/>
              <a:defRPr lang="es-cl" sz="2000" cap="none"/>
            </a:lvl7pPr>
            <a:lvl8pPr marL="3200400" indent="0">
              <a:buNone/>
              <a:defRPr lang="es-cl" sz="2000" cap="none"/>
            </a:lvl8pPr>
            <a:lvl9pPr marL="3657600" indent="0">
              <a:buNone/>
              <a:defRPr lang="es-cl" sz="2000" cap="none"/>
            </a:lvl9pPr>
          </a:lstStyle>
          <a:p>
            <a:pPr>
              <a:defRPr lang="es-cl"/>
            </a:pPr>
            <a:endParaRPr cap="none" noProof="1"/>
          </a:p>
        </p:txBody>
      </p:sp>
      <p:sp>
        <p:nvSpPr>
          <p:cNvPr id="4" name="3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s-cl" sz="1400" cap="none"/>
            </a:lvl1pPr>
            <a:lvl2pPr marL="457200" indent="0">
              <a:buNone/>
              <a:defRPr lang="es-cl" sz="1200" cap="none"/>
            </a:lvl2pPr>
            <a:lvl3pPr marL="914400" indent="0">
              <a:buNone/>
              <a:defRPr lang="es-cl" sz="1000" cap="none"/>
            </a:lvl3pPr>
            <a:lvl4pPr marL="1371600" indent="0">
              <a:buNone/>
              <a:defRPr lang="es-cl" sz="900" cap="none"/>
            </a:lvl4pPr>
            <a:lvl5pPr marL="1828800" indent="0">
              <a:buNone/>
              <a:defRPr lang="es-cl" sz="900" cap="none"/>
            </a:lvl5pPr>
            <a:lvl6pPr marL="2286000" indent="0">
              <a:buNone/>
              <a:defRPr lang="es-cl" sz="900" cap="none"/>
            </a:lvl6pPr>
            <a:lvl7pPr marL="2743200" indent="0">
              <a:buNone/>
              <a:defRPr lang="es-cl" sz="900" cap="none"/>
            </a:lvl7pPr>
            <a:lvl8pPr marL="3200400" indent="0">
              <a:buNone/>
              <a:defRPr lang="es-cl" sz="900" cap="none"/>
            </a:lvl8pPr>
            <a:lvl9pPr marL="3657600" indent="0">
              <a:buNone/>
              <a:defRPr lang="es-cl" sz="900" cap="none"/>
            </a:lvl9pPr>
          </a:lstStyle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</p:txBody>
      </p:sp>
      <p:sp>
        <p:nvSpPr>
          <p:cNvPr id="5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cl"/>
            </a:pPr>
            <a:fld id="{38F43E18-56D5-A1C8-9B4C-A09D70026DF5}" type="datetime1">
              <a:t>29-05-2023</a:t>
            </a:fld>
          </a:p>
        </p:txBody>
      </p:sp>
      <p:sp>
        <p:nvSpPr>
          <p:cNvPr id="6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cl"/>
            </a:pPr>
          </a:p>
        </p:txBody>
      </p:sp>
      <p:sp>
        <p:nvSpPr>
          <p:cNvPr id="7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cl"/>
            </a:pPr>
            <a:fld id="{38F422E6-A8D5-A1D4-9B4C-5E816C026D0B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L8fAAD/Hw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título del patrón</a:t>
            </a:r>
            <a:endParaRPr lang="es-es" cap="none"/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SN+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L8fAAD/Hw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cl"/>
            </a:pPr>
            <a:r>
              <a:rPr lang="es-es" cap="none"/>
              <a:t>Haga clic para modificar el estilo de texto del patrón</a:t>
            </a:r>
            <a:endParaRPr lang="es-es" cap="none"/>
          </a:p>
          <a:p>
            <a:pPr lvl="1">
              <a:defRPr lang="es-cl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s-cl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s-cl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s-cl"/>
            </a:pPr>
            <a:r>
              <a:rPr lang="es-es" cap="none"/>
              <a:t>Quinto nivel</a:t>
            </a:r>
            <a:endParaRPr lang="es-es" cap="none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CWr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D/Hw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s-cl" sz="1200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8F4409A-D4D5-A1B6-9B4C-22E30E026D77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D/Hw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es-cl" sz="1200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D/Hw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s-cl" sz="1200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s-cl" cap="none"/>
            </a:lvl2pPr>
            <a:lvl3pPr>
              <a:defRPr lang="es-cl" cap="none"/>
            </a:lvl3pPr>
            <a:lvl4pPr>
              <a:defRPr lang="es-cl" cap="none"/>
            </a:lvl4pPr>
            <a:lvl5pPr>
              <a:defRPr lang="es-cl" cap="none"/>
            </a:lvl5pPr>
            <a:lvl6pPr>
              <a:defRPr lang="es-cl" cap="none"/>
            </a:lvl6pPr>
            <a:lvl7pPr>
              <a:defRPr lang="es-cl" cap="none"/>
            </a:lvl7pPr>
            <a:lvl8pPr>
              <a:defRPr lang="es-cl" cap="none"/>
            </a:lvl8pPr>
            <a:lvl9pPr>
              <a:defRPr lang="es-cl" cap="none"/>
            </a:lvl9pPr>
          </a:lstStyle>
          <a:p>
            <a:pPr>
              <a:defRPr lang="es-cl"/>
            </a:pPr>
            <a:fld id="{38F418DD-93D5-A1EE-9B4C-65BB56026D3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s-cl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s-cl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cl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ggAALsfAAACMAAAACgAABAAAAAmAAAACAAAAP//////////"/>
              </a:ext>
            </a:extLst>
          </p:cNvSpPr>
          <p:nvPr/>
        </p:nvSpPr>
        <p:spPr>
          <a:xfrm>
            <a:off x="1403350" y="5158105"/>
            <a:ext cx="6400800" cy="1344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  <a:defRPr lang="es-cl"/>
            </a:pPr>
            <a:endParaRPr lang="es-es" sz="2000" cap="none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  <a:defRPr lang="es-cl"/>
            </a:pPr>
            <a:endParaRPr lang="es-es" sz="2000" cap="none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14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NgQAAJoBAAAGNAAAygsAABAAAAAmAAAACAAAAAEAAAAAAAAA"/>
              </a:ext>
            </a:extLst>
          </p:cNvSpPr>
          <p:nvPr>
            <p:ph type="ctrTitle"/>
          </p:nvPr>
        </p:nvSpPr>
        <p:spPr>
          <a:xfrm>
            <a:off x="684530" y="260350"/>
            <a:ext cx="7772400" cy="1656080"/>
          </a:xfrm>
        </p:spPr>
        <p:txBody>
          <a:bodyPr/>
          <a:lstStyle/>
          <a:p>
            <a:pPr>
              <a:defRPr lang="es-cl"/>
            </a:pPr>
            <a:r>
              <a:rPr lang="es-es" cap="none"/>
              <a:t>Elementos de Estructura de computadores</a:t>
            </a:r>
            <a:endParaRPr lang="es-es" cap="none"/>
          </a:p>
        </p:txBody>
      </p:sp>
      <p:sp>
        <p:nvSpPr>
          <p:cNvPr id="4" name="Rectangle 15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gcAAHASAADQLwAAPx4AABAAAAAmAAAACAAAAAEgAAAAAAAA"/>
              </a:ext>
            </a:extLst>
          </p:cNvSpPr>
          <p:nvPr>
            <p:ph type="subTitle" idx="1"/>
          </p:nvPr>
        </p:nvSpPr>
        <p:spPr>
          <a:xfrm>
            <a:off x="1187450" y="2997200"/>
            <a:ext cx="6584950" cy="19196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  <a:defRPr lang="es-cl"/>
            </a:pPr>
          </a:p>
          <a:p>
            <a:pPr>
              <a:spcAft>
                <a:spcPts val="0"/>
              </a:spcAft>
              <a:defRPr lang="es-cl"/>
            </a:pPr>
            <a:endParaRPr lang="es-e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H4CAABwNQAAsCUAABAAAAAmAAAACAAAAAEAAAAAAAAA"/>
              </a:ext>
            </a:extLst>
          </p:cNvSpPr>
          <p:nvPr>
            <p:ph type="body" idx="1"/>
          </p:nvPr>
        </p:nvSpPr>
        <p:spPr>
          <a:xfrm>
            <a:off x="457200" y="405130"/>
            <a:ext cx="8229600" cy="5721350"/>
          </a:xfrm>
        </p:spPr>
        <p:txBody>
          <a:bodyPr/>
          <a:lstStyle/>
          <a:p>
            <a:pPr>
              <a:defRPr lang="es-cl"/>
            </a:pPr>
            <a:r>
              <a:t>Sin embargo, el acceso directo a los puertos en Windows NT, XP, 2000, Vista, 7 y 8, 10, 11, no pueden ser accedidos.</a:t>
            </a:r>
          </a:p>
          <a:p>
            <a:pPr>
              <a:defRPr lang="es-cl"/>
            </a:pPr>
            <a:r>
              <a:t>Para liberar los puertos y llevarlos al nivel de privilegio del usuario, se debe escribir o usar un DRIVER, que se puede bajar desde Internet</a:t>
            </a:r>
          </a:p>
          <a:p>
            <a:pPr>
              <a:defRPr lang="es-cl"/>
            </a:pPr>
            <a:r>
              <a:t>Un driver sugerido para un desarrollo practico de laboratorio:  UserPort (ver en Google)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  <a:r>
              <a:t>Desarrollando aplicaciones Visual C++ para Windows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cl"/>
            </a:pPr>
            <a:r>
              <a:t>A continuación se muestra como usar Visual C++ Express aplicaciones basadas en dialogo, usando la biblioteca MFC (Microsoft Foundation Classes )</a:t>
            </a:r>
          </a:p>
          <a:p>
            <a:pPr>
              <a:defRPr lang="es-cl"/>
            </a:pPr>
            <a:r>
              <a:t>La biblioteca MFC ha sido renombrada en Visual C++ Express como COMMON LANGUAGE RUNTIME (CLR)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Grp="1" noChangeArrowheads="1"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CgoO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UBAAB6BgAAUDcAALcjAAAQAAAAJgAAAAgAAAABgQAAfw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87655" y="1052830"/>
            <a:ext cx="8703945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gEAAJoBAABCNgAABykAABAAAAAmAAAACAAAAAEAAAAAAAAA"/>
              </a:ext>
            </a:extLst>
          </p:cNvSpPr>
          <p:nvPr>
            <p:ph type="body" idx="1"/>
          </p:nvPr>
        </p:nvSpPr>
        <p:spPr>
          <a:xfrm>
            <a:off x="323850" y="260350"/>
            <a:ext cx="8496300" cy="6409055"/>
          </a:xfrm>
        </p:spPr>
        <p:txBody>
          <a:bodyPr/>
          <a:lstStyle/>
          <a:p>
            <a:pPr>
              <a:defRPr lang="es-cl"/>
            </a:p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W3OHW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4AAABoAQAAQjYAAMs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228600"/>
            <a:ext cx="8669020" cy="6402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Wn2P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QQg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066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  <a:r>
              <a:t>Assembly in_line en modo administrado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G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CIJAABwNQAAyCgAABAAAAAmAAAACAAAAAEAAAAAAAAA"/>
              </a:ext>
            </a:extLst>
          </p:cNvSpPr>
          <p:nvPr>
            <p:ph type="body" idx="1"/>
          </p:nvPr>
        </p:nvSpPr>
        <p:spPr>
          <a:xfrm>
            <a:off x="457200" y="1484630"/>
            <a:ext cx="8229600" cy="5144770"/>
          </a:xfrm>
        </p:spPr>
        <p:txBody>
          <a:bodyPr/>
          <a:lstStyle/>
          <a:p>
            <a:pPr>
              <a:defRPr lang="es-cl"/>
            </a:pPr>
            <a:r>
              <a:t>El problema principal con usar código Assembly Iinline, es que dicho código no puede ser posicionado en una clase administrada en una aplicación de ventana Windows</a:t>
            </a:r>
          </a:p>
          <a:p>
            <a:pPr>
              <a:defRPr lang="es-cl"/>
            </a:pPr>
            <a:r>
              <a:t>Para usar el Assembler, la función debe ser posicionada dentro del programa fuente antes de la clase administrada, para ser compilada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5GiB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4gIAAJoBAACCNQAAligAABAAAAAmAAAACAAAAAEAAAAAAAAA"/>
              </a:ext>
            </a:extLst>
          </p:cNvSpPr>
          <p:nvPr>
            <p:ph type="body" idx="1"/>
          </p:nvPr>
        </p:nvSpPr>
        <p:spPr>
          <a:xfrm>
            <a:off x="468630" y="260350"/>
            <a:ext cx="8229600" cy="6337300"/>
          </a:xfrm>
        </p:spPr>
        <p:txBody>
          <a:bodyPr/>
          <a:lstStyle/>
          <a:p>
            <a:pPr>
              <a:defRPr lang="es-cl"/>
            </a:pPr>
            <a:r>
              <a:t>Un programa administrado corre bajo una maquina virtual llamada .NET y una aplicación no-administrada opera en el modo nativo del computador</a:t>
            </a:r>
          </a:p>
          <a:p>
            <a:pPr>
              <a:defRPr lang="es-cl"/>
            </a:pPr>
            <a:r>
              <a:t>El ensamblador INLINE genera código nativo para el microprocesador y así debe ser no-administrado(unmanaged) y residir antes de las clases administradas en un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1rZ9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CoBAAAmNwAAIygAABAAAAAmAAAACAAAAAEAAAAAAAAA"/>
              </a:ext>
            </a:extLst>
          </p:cNvSpPr>
          <p:nvPr>
            <p:ph type="body" idx="1"/>
          </p:nvPr>
        </p:nvSpPr>
        <p:spPr>
          <a:xfrm>
            <a:off x="179705" y="189230"/>
            <a:ext cx="8785225" cy="6335395"/>
          </a:xfrm>
        </p:spPr>
        <p:txBody>
          <a:bodyPr/>
          <a:lstStyle/>
          <a:p>
            <a:pPr>
              <a:defRPr lang="es-cl"/>
            </a:pPr>
            <a:r>
              <a:t>Crear el proyecto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80wY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kBAADtBgAA5zYAAJY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25855"/>
            <a:ext cx="8705850" cy="54717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16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JoBAABwNQAAIygAABAAAAAmAAAACAAAAAEAAAAAAAAA"/>
              </a:ext>
            </a:extLst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>
              <a:defRPr lang="es-cl"/>
            </a:pPr>
            <a:r>
              <a:t>Elegir Propiedades del Proyecto</a:t>
            </a: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z8/P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MDAADOBwAAfjQAAAc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268730"/>
            <a:ext cx="7921625" cy="5400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EDq1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CoBAAAmNwAABykAABAAAAAmAAAACAAAAAEAAAAAAAAA"/>
              </a:ext>
            </a:extLst>
          </p:cNvSpPr>
          <p:nvPr>
            <p:ph type="body" idx="1"/>
          </p:nvPr>
        </p:nvSpPr>
        <p:spPr>
          <a:xfrm>
            <a:off x="179705" y="189230"/>
            <a:ext cx="8785225" cy="6480175"/>
          </a:xfrm>
        </p:spPr>
        <p:txBody>
          <a:bodyPr/>
          <a:lstStyle/>
          <a:p>
            <a:pPr>
              <a:defRPr lang="es-cl"/>
            </a:pPr>
            <a:r>
              <a:t>Configurar opciones como se indica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8CAAC1BAAAtTYAAHo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765175"/>
            <a:ext cx="8497570" cy="59772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ys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lgU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6330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  <a:r>
              <a:t>Compilador C en 16 bits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MHUV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kGAABwNQAAIygAABAAAAAmAAAACAAAAAEAAAAAAAAA"/>
              </a:ext>
            </a:extLst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>
              <a:defRPr lang="es-cl"/>
            </a:pPr>
            <a:r>
              <a:rPr lang="es-cl" sz="4000" cap="none"/>
              <a:t>No se usará para computadores Pentium o superior durante el desarrollo de la asignatura</a:t>
            </a:r>
            <a:endParaRPr lang="es-cl" sz="4000" cap="none"/>
          </a:p>
          <a:p>
            <a:pPr>
              <a:defRPr lang="es-cl"/>
            </a:pPr>
            <a:endParaRPr lang="es-cl"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  <a:r>
              <a:t>Microsoft Visual C/C++ Express Edition 2008 o superior (Suite Visual Studio)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cl"/>
            </a:pPr>
            <a:r>
              <a:t>El  lenguaje C, se puede usar para acceder a los registros asociados a la arquitectura del computador</a:t>
            </a:r>
          </a:p>
          <a:p>
            <a:pPr>
              <a:defRPr lang="es-cl"/>
            </a:pPr>
            <a:r>
              <a:t>Se puede usar, entre otros,  el compilador  32 bits, versión estudiante, liberado por la empresa Microsoft</a:t>
            </a:r>
          </a:p>
          <a:p>
            <a:pPr>
              <a:defRPr lang="es-cl"/>
            </a:pPr>
            <a:r>
              <a:t>Este compilador se puede obtener, desde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DK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lgU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6330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1sT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kGAABwNQAAIygAABAAAAAmAAAACAAAAAEAAAAAAAAA"/>
              </a:ext>
            </a:extLst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>
              <a:defRPr lang="es-cl"/>
            </a:pPr>
            <a:endParaRPr lang="es-cl" sz="4000" cap="none"/>
          </a:p>
          <a:p>
            <a:pPr>
              <a:defRPr lang="es-cl"/>
            </a:pPr>
            <a:endParaRPr lang="es-cl" sz="4000" cap="none"/>
          </a:p>
          <a:p>
            <a:pPr>
              <a:defRPr lang="es-cl"/>
            </a:pPr>
            <a:endParaRPr lang="es-cl" sz="4000" cap="none"/>
          </a:p>
          <a:p>
            <a:pPr marL="0" indent="0" algn="ctr">
              <a:buNone/>
              <a:defRPr lang="es-cl"/>
            </a:pPr>
            <a:r>
              <a:rPr lang="es-cl" sz="4000" cap="none"/>
              <a:t>Fin AOC_08</a:t>
            </a:r>
            <a:endParaRPr lang="es-cl"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JoBAABwNQAAIygAABAAAAAmAAAACAAAAAEAAAAAAAAA"/>
              </a:ext>
            </a:extLst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>
              <a:defRPr lang="es-cl"/>
            </a:pPr>
            <a:r>
              <a:t>Existe una diferencia significativa entre las aplicaciones de 16 bits y las de 32 bits</a:t>
            </a:r>
          </a:p>
          <a:p>
            <a:pPr>
              <a:defRPr lang="es-cl"/>
            </a:pPr>
            <a:r>
              <a:t>Las aplicaciones de 32 bits son escritas usando Microsoft Visual C/C++ Express para Windows </a:t>
            </a:r>
          </a:p>
          <a:p>
            <a:pPr>
              <a:defRPr lang="es-cl"/>
            </a:pPr>
            <a:r>
              <a:t>Las aplicaciones de 16 bits son escritas usando Microsoft C++ para DOS,  o entre otros, el compilador BorlandC, de la empresa Borland</a:t>
            </a:r>
          </a:p>
          <a:p>
            <a:pPr>
              <a:defRPr lang="es-cl"/>
            </a:pPr>
            <a:r>
              <a:t>Se sugiere que aplicaciones integradas en firmware (“embedded applications) que no requieren una interfaz visual sean escritas en C de 16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0CAABwNQAAsCUAABAAAAAmAAAACAAAAAEAAAAAAAAA"/>
              </a:ext>
            </a:extLst>
          </p:cNvSpPr>
          <p:nvPr>
            <p:ph type="body" idx="1"/>
          </p:nvPr>
        </p:nvSpPr>
        <p:spPr>
          <a:xfrm>
            <a:off x="457200" y="333375"/>
            <a:ext cx="8229600" cy="5793105"/>
          </a:xfrm>
        </p:spPr>
        <p:txBody>
          <a:bodyPr/>
          <a:lstStyle/>
          <a:p>
            <a:pPr>
              <a:defRPr lang="es-cl"/>
            </a:pPr>
            <a:r>
              <a:t>Aplicaciones que incorporen Microsoft Windows o Windows CE, disponible para firmware (dispositivos FLASH o ROM ) con presentación gráfica usen 32 bits Visual C/C++ Express para Windows</a:t>
            </a:r>
          </a:p>
          <a:p>
            <a:pPr>
              <a:defRPr lang="es-cl"/>
            </a:pPr>
            <a:r>
              <a:t>Una aplicación de 32 bits es escrita usando cualquier de los registros de 32 bits</a:t>
            </a:r>
          </a:p>
          <a:p>
            <a:pPr>
              <a:defRPr lang="es-cl"/>
            </a:pPr>
            <a:r>
              <a:t>El espacio de memoria es esencialmente limitado a 2 GBytes para Windows </a:t>
            </a:r>
          </a:p>
          <a:p>
            <a:pPr>
              <a:defRPr lang="es-cl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JoBAABwNQAAIygAABAAAAAmAAAACAAAAAEgAAAAAAAA"/>
              </a:ext>
            </a:extLst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 lang="es-cl"/>
            </a:pPr>
            <a:r>
              <a:t>La versión liberada de Visual C++ Express no soporta aplicaciones de 64 bits escritas en Assembly en estos momentos</a:t>
            </a:r>
          </a:p>
          <a:p>
            <a:pPr>
              <a:lnSpc>
                <a:spcPct val="90000"/>
              </a:lnSpc>
              <a:spcAft>
                <a:spcPts val="0"/>
              </a:spcAft>
              <a:defRPr lang="es-cl"/>
            </a:pPr>
            <a:r>
              <a:t>No se puede usar funciones de llamados a interrupciones de software, tales como la INT 21</a:t>
            </a:r>
          </a:p>
          <a:p>
            <a:pPr>
              <a:lnSpc>
                <a:spcPct val="90000"/>
              </a:lnSpc>
              <a:spcAft>
                <a:spcPts val="0"/>
              </a:spcAft>
              <a:defRPr lang="es-cl"/>
            </a:pPr>
            <a:r>
              <a:t>Aplicaciones integradas en firmware usan instrucciones en lenguaje Assembly directamente para acceder a dispositivos de Entrada/Salida (I/O = Input/Output en inglés)</a:t>
            </a:r>
          </a:p>
          <a:p>
            <a:pPr>
              <a:lnSpc>
                <a:spcPct val="90000"/>
              </a:lnSpc>
              <a:spcAft>
                <a:spcPts val="0"/>
              </a:spcAft>
              <a:defRPr lang="es-cl"/>
            </a:pPr>
            <a:r>
              <a:t>En las interfaces visuales, el acceso I/O es manejado por el “framework” del sistema operativo Windows</a:t>
            </a:r>
          </a:p>
          <a:p>
            <a:pPr>
              <a:lnSpc>
                <a:spcPct val="90000"/>
              </a:lnSpc>
              <a:spcAft>
                <a:spcPts val="0"/>
              </a:spcAft>
              <a:defRPr lang="es-cl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JoBAABwNQAAIygAABAAAAAmAAAACAAAAAEAAAAAAAAA"/>
              </a:ext>
            </a:extLst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>
              <a:defRPr lang="es-cl"/>
            </a:pPr>
            <a:r>
              <a:t>Las aplicaciones de consola en Windows32 corren en modo nativo, lo cual permite incorporar lenguaje Assembly, con solo la directiva </a:t>
            </a:r>
            <a:r>
              <a:rPr lang="es-cl" sz="4000" b="1" cap="none"/>
              <a:t>_asm</a:t>
            </a:r>
            <a:endParaRPr lang="es-cl" sz="4000" cap="none"/>
          </a:p>
          <a:p>
            <a:pPr>
              <a:defRPr lang="es-cl"/>
            </a:pPr>
            <a:r>
              <a:t>Las aplicaciones con ventanas (“form”) de Windows son mas laboriosas ya que ellas operan en el modo administrado (“managed mode”), el cual no corre en el modo nativo del microprocesador</a:t>
            </a:r>
            <a:endParaRPr lang="es-cl"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bwIAALcAAAAPNQAAEQYAABAAAAAmAAAACAAAAAEAAAAAAAAA"/>
              </a:ext>
            </a:extLst>
          </p:cNvSpPr>
          <p:nvPr>
            <p:ph type="title"/>
          </p:nvPr>
        </p:nvSpPr>
        <p:spPr>
          <a:xfrm>
            <a:off x="395605" y="116205"/>
            <a:ext cx="8229600" cy="869950"/>
          </a:xfrm>
        </p:spPr>
        <p:txBody>
          <a:bodyPr/>
          <a:lstStyle/>
          <a:p>
            <a:pPr>
              <a:defRPr lang="es-cl"/>
            </a:pPr>
            <a:r>
              <a:t>Modo de consola de 32 bit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bwIAAF0HAAAmNwAAIygAABAAAAAmAAAACAAAAAEAAAAAAAAA"/>
              </a:ext>
            </a:extLst>
          </p:cNvSpPr>
          <p:nvPr>
            <p:ph type="body" idx="1"/>
          </p:nvPr>
        </p:nvSpPr>
        <p:spPr>
          <a:xfrm>
            <a:off x="395605" y="1196975"/>
            <a:ext cx="8569325" cy="5327650"/>
          </a:xfrm>
        </p:spPr>
        <p:txBody>
          <a:bodyPr/>
          <a:lstStyle/>
          <a:p>
            <a:pPr>
              <a:defRPr lang="es-cl"/>
            </a:pP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AEAAAPCAAA/jMAACI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10005"/>
            <a:ext cx="7760970" cy="4238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rrowheads="1"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ACAACVCQAAcDUAALcjAAAQAAAAJgAAAAgAAAABgQAAfw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7200" y="1557655"/>
            <a:ext cx="8229600" cy="424815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/>
            <a:extLst>
              <a:ext uri="smNativeData">
                <pr:smNativeData xmlns:pr="smNativeData" xmlns="smNativeData" val="SMDATA_17_lwLZZ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4+Pj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sBAADQAgAAvzYAALM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457200"/>
            <a:ext cx="8648700" cy="59963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cl" sz="3960" cap="none"/>
            </a:pPr>
            <a:r>
              <a:t>Direccionamiento directo a puertos E/S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xmlns="smNativeData" val="SMDATA_15_lwLZ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cl"/>
            </a:pPr>
            <a:r>
              <a:t>Se pueden usar: _inp(port) para leer un byte de datos</a:t>
            </a:r>
          </a:p>
          <a:p>
            <a:pPr>
              <a:defRPr lang="es-cl"/>
            </a:pPr>
            <a:r>
              <a:t>Se pueden usar: _outp(port, byte_data) para escribir un byte de datos</a:t>
            </a:r>
          </a:p>
          <a:p>
            <a:pPr>
              <a:defRPr lang="es-cl"/>
            </a:pPr>
            <a:r>
              <a:t>Una alternativa al uso de _inp y _outp es el lenguaje Assembly, el cual es mas eficiente en la mayoría de los casos</a:t>
            </a:r>
          </a:p>
          <a:p>
            <a:pPr>
              <a:defRPr lang="es-cl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Asignatura: Lenguaje de Programación de Sistema 2013</dc:title>
  <dc:subject/>
  <dc:creator>Jose Estay Araya</dc:creator>
  <cp:keywords/>
  <dc:description/>
  <cp:lastModifiedBy>jiies</cp:lastModifiedBy>
  <cp:revision>0</cp:revision>
  <dcterms:created xsi:type="dcterms:W3CDTF">2013-04-22T17:26:18Z</dcterms:created>
  <dcterms:modified xsi:type="dcterms:W3CDTF">2023-08-13T16:19:35Z</dcterms:modified>
</cp:coreProperties>
</file>