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Ubuntu Light"/>
      <p:regular r:id="rId16"/>
      <p:bold r:id="rId17"/>
      <p:italic r:id="rId18"/>
      <p:boldItalic r:id="rId19"/>
    </p:embeddedFon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UDPssprKZJfKhB+CmNvz8T+K9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7.xml"/><Relationship Id="rId22" Type="http://schemas.openxmlformats.org/officeDocument/2006/relationships/font" Target="fonts/Ubuntu-italic.fntdata"/><Relationship Id="rId10" Type="http://schemas.openxmlformats.org/officeDocument/2006/relationships/slide" Target="slides/slide6.xml"/><Relationship Id="rId21" Type="http://schemas.openxmlformats.org/officeDocument/2006/relationships/font" Target="fonts/Ubuntu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Light-bold.fntdata"/><Relationship Id="rId16" Type="http://schemas.openxmlformats.org/officeDocument/2006/relationships/font" Target="fonts/UbuntuLight-regular.fntdata"/><Relationship Id="rId5" Type="http://schemas.openxmlformats.org/officeDocument/2006/relationships/slide" Target="slides/slide1.xml"/><Relationship Id="rId19" Type="http://schemas.openxmlformats.org/officeDocument/2006/relationships/font" Target="fonts/UbuntuLight-boldItalic.fntdata"/><Relationship Id="rId6" Type="http://schemas.openxmlformats.org/officeDocument/2006/relationships/slide" Target="slides/slide2.xml"/><Relationship Id="rId18" Type="http://schemas.openxmlformats.org/officeDocument/2006/relationships/font" Target="fonts/Ubuntu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5dee8c3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g285dee8c395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5dee8c395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g285dee8c395_6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5dee8c39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g285dee8c395_6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5dee8c395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g285dee8c395_3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24.png"/><Relationship Id="rId8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24.png"/><Relationship Id="rId8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25.jpg"/><Relationship Id="rId7" Type="http://schemas.openxmlformats.org/officeDocument/2006/relationships/image" Target="../media/image18.png"/><Relationship Id="rId8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9.jpg"/><Relationship Id="rId8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8.jp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6.jpg"/><Relationship Id="rId8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7.jp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4.png"/><Relationship Id="rId7" Type="http://schemas.openxmlformats.org/officeDocument/2006/relationships/image" Target="../media/image28.jp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701039" y="-287346"/>
            <a:ext cx="13517880" cy="7434906"/>
          </a:xfrm>
          <a:prstGeom prst="roundRect">
            <a:avLst>
              <a:gd fmla="val 16667" name="adj"/>
            </a:avLst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334" y="238723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354025" y="426527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b="0" i="0" lang="es-CO" sz="18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b="0" i="0" sz="18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85dee8c395_3_0"/>
          <p:cNvPicPr preferRelativeResize="0"/>
          <p:nvPr/>
        </p:nvPicPr>
        <p:blipFill rotWithShape="1">
          <a:blip r:embed="rId3">
            <a:alphaModFix/>
          </a:blip>
          <a:srcRect b="0" l="0" r="60561" t="754"/>
          <a:stretch/>
        </p:blipFill>
        <p:spPr>
          <a:xfrm rot="10800000">
            <a:off x="2" y="1"/>
            <a:ext cx="61451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85dee8c395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85dee8c395_3_0"/>
          <p:cNvSpPr txBox="1"/>
          <p:nvPr/>
        </p:nvSpPr>
        <p:spPr>
          <a:xfrm>
            <a:off x="571100" y="618800"/>
            <a:ext cx="432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Características de un buen algoritmo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217" name="Google Shape;217;g285dee8c395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3770" y="5211616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85dee8c395_3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423164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85dee8c395_3_0"/>
          <p:cNvSpPr txBox="1"/>
          <p:nvPr/>
        </p:nvSpPr>
        <p:spPr>
          <a:xfrm>
            <a:off x="6594574" y="283000"/>
            <a:ext cx="4179000" cy="6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Claridad y Precisión</a:t>
            </a:r>
            <a:endParaRPr>
              <a:solidFill>
                <a:srgbClr val="31538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Definición de Entradas y Salidas</a:t>
            </a:r>
            <a:endParaRPr>
              <a:solidFill>
                <a:srgbClr val="31538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Finitud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Efectividad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Eficiencia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Generalidad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No Ambigüedad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División en Subproblemas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Ordenamiento Lógico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Facilidad de Implementación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Dependencia de Plataforma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1538F"/>
                </a:solidFill>
                <a:latin typeface="Ubuntu"/>
                <a:ea typeface="Ubuntu"/>
                <a:cs typeface="Ubuntu"/>
                <a:sym typeface="Ubuntu"/>
              </a:rPr>
              <a:t>Documentación</a:t>
            </a:r>
            <a:endParaRPr sz="1800">
              <a:solidFill>
                <a:srgbClr val="31538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0" name="Google Shape;220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2830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8164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14260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19594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24928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30262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36358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41692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47026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52360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58456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85dee8c395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513" y="6379012"/>
            <a:ext cx="328650" cy="3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85dee8c395_3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213" y="27285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1" r="60561" t="753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7"/>
          <p:cNvSpPr txBox="1"/>
          <p:nvPr/>
        </p:nvSpPr>
        <p:spPr>
          <a:xfrm>
            <a:off x="571100" y="618799"/>
            <a:ext cx="3225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Hacer un a</a:t>
            </a: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lgoritmo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240" name="Google Shape;24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3770" y="5211616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 txBox="1"/>
          <p:nvPr/>
        </p:nvSpPr>
        <p:spPr>
          <a:xfrm>
            <a:off x="1372803" y="2561244"/>
            <a:ext cx="29993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Pasos o Instrucciones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Orden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Objetivo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3" name="Google Shape;24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1994" y="2471889"/>
            <a:ext cx="550516" cy="55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6546" y="3018444"/>
            <a:ext cx="550516" cy="55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960" y="3554303"/>
            <a:ext cx="550516" cy="550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/>
          <p:nvPr/>
        </p:nvSpPr>
        <p:spPr>
          <a:xfrm>
            <a:off x="6397502" y="1026718"/>
            <a:ext cx="5004619" cy="1317523"/>
          </a:xfrm>
          <a:prstGeom prst="verticalScroll">
            <a:avLst>
              <a:gd fmla="val 12500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Hacer el algoritmo para tomar medicamento cada 8 horas, durante 3 días.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97460" y="2609537"/>
            <a:ext cx="4473202" cy="251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5dee8c395_6_18"/>
          <p:cNvSpPr/>
          <p:nvPr/>
        </p:nvSpPr>
        <p:spPr>
          <a:xfrm>
            <a:off x="-701039" y="-287346"/>
            <a:ext cx="13518000" cy="7434900"/>
          </a:xfrm>
          <a:prstGeom prst="roundRect">
            <a:avLst>
              <a:gd fmla="val 16667" name="adj"/>
            </a:avLst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285dee8c395_6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334" y="238723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85dee8c395_6_18"/>
          <p:cNvSpPr txBox="1"/>
          <p:nvPr/>
        </p:nvSpPr>
        <p:spPr>
          <a:xfrm>
            <a:off x="3354025" y="4265272"/>
            <a:ext cx="56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Conocernos !!</a:t>
            </a:r>
            <a:endParaRPr b="0" i="0" sz="18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5904" t="0"/>
          <a:stretch/>
        </p:blipFill>
        <p:spPr>
          <a:xfrm>
            <a:off x="7039133" y="4342948"/>
            <a:ext cx="5152867" cy="25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701040" y="719330"/>
            <a:ext cx="4435736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¿programación?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267510" y="6153162"/>
            <a:ext cx="380739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Programando el día</a:t>
            </a:r>
            <a:endParaRPr b="1" i="0" sz="28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37710" y="3643117"/>
            <a:ext cx="380739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b="0" i="0" sz="1800" u="none" cap="none" strike="noStrik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3807" y="0"/>
            <a:ext cx="4652647" cy="43331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1554511" y="1888592"/>
            <a:ext cx="3807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Despertar</a:t>
            </a:r>
            <a:endParaRPr>
              <a:solidFill>
                <a:srgbClr val="1F3864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Levantarse</a:t>
            </a:r>
            <a:endParaRPr>
              <a:solidFill>
                <a:srgbClr val="1F3864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Organizarse</a:t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Preparar el desayuno</a:t>
            </a:r>
            <a:endParaRPr>
              <a:solidFill>
                <a:srgbClr val="1F386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>
              <a:solidFill>
                <a:srgbClr val="1F3864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Estudiar</a:t>
            </a:r>
            <a:endParaRPr>
              <a:solidFill>
                <a:srgbClr val="1F3864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Almorzar</a:t>
            </a:r>
            <a:endParaRPr>
              <a:solidFill>
                <a:srgbClr val="1F3864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Dormir</a:t>
            </a:r>
            <a:endParaRPr>
              <a:solidFill>
                <a:srgbClr val="1F3864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Repasar</a:t>
            </a:r>
            <a:endParaRPr>
              <a:solidFill>
                <a:srgbClr val="1F3864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Llamar compañeros para reunirnos</a:t>
            </a:r>
            <a:endParaRPr>
              <a:solidFill>
                <a:srgbClr val="1F3864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Descansar</a:t>
            </a:r>
            <a:endParaRPr>
              <a:solidFill>
                <a:srgbClr val="1F3864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F3864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Noto Sans Symbols"/>
              <a:buChar char="⮚"/>
            </a:pPr>
            <a:r>
              <a:rPr b="0" i="0" lang="es-CO" sz="1400" u="none" cap="none" strike="noStrike">
                <a:solidFill>
                  <a:srgbClr val="1F3864"/>
                </a:solidFill>
                <a:latin typeface="Ubuntu Light"/>
                <a:ea typeface="Ubuntu Light"/>
                <a:cs typeface="Ubuntu Light"/>
                <a:sym typeface="Ubuntu Light"/>
              </a:rPr>
              <a:t>Dormirse</a:t>
            </a:r>
            <a:endParaRPr>
              <a:solidFill>
                <a:srgbClr val="1F386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0" y="0"/>
            <a:ext cx="79679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542007" y="1771607"/>
            <a:ext cx="6883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Len</a:t>
            </a: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</a:t>
            </a: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ua</a:t>
            </a: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</a:t>
            </a: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 de programación por niveles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70299" y="4239632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2808" y="5154798"/>
            <a:ext cx="2330246" cy="913735"/>
          </a:xfrm>
          <a:prstGeom prst="rect">
            <a:avLst/>
          </a:prstGeom>
          <a:solidFill>
            <a:srgbClr val="1F3864"/>
          </a:solidFill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3150083" y="6048869"/>
            <a:ext cx="2969341" cy="795103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Assembly (lenguaje ensamblador)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3462808" y="4524864"/>
            <a:ext cx="2330246" cy="619439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Bajo nivel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490743" y="2949388"/>
            <a:ext cx="2330246" cy="2194917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Mediano nivel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156456" y="6053789"/>
            <a:ext cx="2969341" cy="795103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C, C++, JAVA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85815" y="4787879"/>
            <a:ext cx="2359753" cy="1280655"/>
          </a:xfrm>
          <a:prstGeom prst="rect">
            <a:avLst/>
          </a:prstGeom>
          <a:solidFill>
            <a:srgbClr val="1F3864"/>
          </a:solidFill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9496827" y="1854827"/>
            <a:ext cx="2330246" cy="32064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Alto nivel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9177279" y="6053966"/>
            <a:ext cx="2969341" cy="7951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PYTHON, </a:t>
            </a: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C#, JAVASCRIPT, JAVA, GO, DART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9496827" y="1066800"/>
            <a:ext cx="2330246" cy="4003442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Alto nivel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9177279" y="6062931"/>
            <a:ext cx="2969341" cy="795103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PYTHON, </a:t>
            </a: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C#, JAVASCRIPT, 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01758" y="4503293"/>
            <a:ext cx="2330246" cy="155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60561" t="754"/>
          <a:stretch/>
        </p:blipFill>
        <p:spPr>
          <a:xfrm rot="10800000">
            <a:off x="33202" y="128051"/>
            <a:ext cx="61451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851025" y="276350"/>
            <a:ext cx="4160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Aplicaciones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9187" y="53055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7675" y="2048364"/>
            <a:ext cx="10417900" cy="30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85dee8c395_6_1"/>
          <p:cNvPicPr preferRelativeResize="0"/>
          <p:nvPr/>
        </p:nvPicPr>
        <p:blipFill rotWithShape="1">
          <a:blip r:embed="rId3">
            <a:alphaModFix/>
          </a:blip>
          <a:srcRect b="0" l="0" r="60561" t="754"/>
          <a:stretch/>
        </p:blipFill>
        <p:spPr>
          <a:xfrm rot="10800000">
            <a:off x="2" y="1"/>
            <a:ext cx="61451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85dee8c395_6_1"/>
          <p:cNvSpPr/>
          <p:nvPr/>
        </p:nvSpPr>
        <p:spPr>
          <a:xfrm>
            <a:off x="6096000" y="1812135"/>
            <a:ext cx="2509800" cy="615900"/>
          </a:xfrm>
          <a:prstGeom prst="rect">
            <a:avLst/>
          </a:prstGeom>
          <a:solidFill>
            <a:srgbClr val="5ACC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85dee8c395_6_1"/>
          <p:cNvSpPr/>
          <p:nvPr/>
        </p:nvSpPr>
        <p:spPr>
          <a:xfrm>
            <a:off x="9109788" y="1812135"/>
            <a:ext cx="2509800" cy="6159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85dee8c395_6_1"/>
          <p:cNvSpPr txBox="1"/>
          <p:nvPr/>
        </p:nvSpPr>
        <p:spPr>
          <a:xfrm>
            <a:off x="6096000" y="1889212"/>
            <a:ext cx="25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Interpretado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85dee8c395_6_1"/>
          <p:cNvSpPr txBox="1"/>
          <p:nvPr/>
        </p:nvSpPr>
        <p:spPr>
          <a:xfrm>
            <a:off x="9109788" y="1889212"/>
            <a:ext cx="25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Compilado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85dee8c395_6_1"/>
          <p:cNvSpPr txBox="1"/>
          <p:nvPr/>
        </p:nvSpPr>
        <p:spPr>
          <a:xfrm>
            <a:off x="6378408" y="2640125"/>
            <a:ext cx="19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Leer partituras y tocar el piano en vivo. </a:t>
            </a:r>
            <a:endParaRPr b="0" i="0" sz="1000" u="none" cap="none" strike="noStrike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g285dee8c395_6_1"/>
          <p:cNvSpPr txBox="1"/>
          <p:nvPr/>
        </p:nvSpPr>
        <p:spPr>
          <a:xfrm>
            <a:off x="9388529" y="2640125"/>
            <a:ext cx="195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Pregrabar y mezclar efectos para escuchar luego. </a:t>
            </a:r>
            <a:endParaRPr sz="12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3" name="Google Shape;153;g285dee8c395_6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85dee8c395_6_1"/>
          <p:cNvSpPr txBox="1"/>
          <p:nvPr/>
        </p:nvSpPr>
        <p:spPr>
          <a:xfrm>
            <a:off x="851019" y="2592019"/>
            <a:ext cx="322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Lenguajes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285dee8c395_6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937" y="3498572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85dee8c395_6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423164"/>
            <a:ext cx="724831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85dee8c395_6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8077" y="3498579"/>
            <a:ext cx="2333056" cy="155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85dee8c395_6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47485" y="3575860"/>
            <a:ext cx="2234439" cy="154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1" r="60561" t="753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6096000" y="1812135"/>
            <a:ext cx="2509934" cy="615820"/>
          </a:xfrm>
          <a:prstGeom prst="rect">
            <a:avLst/>
          </a:prstGeom>
          <a:solidFill>
            <a:srgbClr val="5ACC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9109788" y="1812135"/>
            <a:ext cx="2509934" cy="61582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6096000" y="1889212"/>
            <a:ext cx="250993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Fuerte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9109788" y="1889212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Débil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9388529" y="2640125"/>
            <a:ext cx="1952452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Guardar cualquier cosa</a:t>
            </a:r>
            <a:endParaRPr b="0" i="0" sz="1000" u="none" cap="none" strike="noStrike">
              <a:solidFill>
                <a:srgbClr val="75707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851019" y="2592019"/>
            <a:ext cx="3225341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Tipado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8529" y="3528670"/>
            <a:ext cx="2027853" cy="129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35012" y="2591992"/>
            <a:ext cx="2597840" cy="259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28100" y="4342370"/>
            <a:ext cx="1667867" cy="119582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6378408" y="2640125"/>
            <a:ext cx="1952452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rgbClr val="757070"/>
                </a:solidFill>
                <a:latin typeface="Ubuntu"/>
                <a:ea typeface="Ubuntu"/>
                <a:cs typeface="Ubuntu"/>
                <a:sym typeface="Ubuntu"/>
              </a:rPr>
              <a:t>Guardar solo un tipo de cosa</a:t>
            </a:r>
            <a:endParaRPr b="0" i="0" sz="1200" u="none" cap="none" strike="noStrike">
              <a:solidFill>
                <a:srgbClr val="75707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6358" y="475862"/>
            <a:ext cx="5473747" cy="500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5">
            <a:alphaModFix/>
          </a:blip>
          <a:srcRect b="0" l="0" r="79423" t="75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8981" y="536956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5">
            <a:alphaModFix/>
          </a:blip>
          <a:srcRect b="0" l="0" r="79423" t="753"/>
          <a:stretch/>
        </p:blipFill>
        <p:spPr>
          <a:xfrm rot="10800000">
            <a:off x="3072" y="0"/>
            <a:ext cx="50914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-11" y="442527"/>
            <a:ext cx="38400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buntu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Algoritmo</a:t>
            </a:r>
            <a:r>
              <a:rPr b="0" i="0" lang="es-CO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1270165" y="2225340"/>
            <a:ext cx="264869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Pasos o Instrucciones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Orden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Objetivo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321" y="2127020"/>
            <a:ext cx="550516" cy="55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3908" y="2682540"/>
            <a:ext cx="550516" cy="55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7322" y="3227730"/>
            <a:ext cx="550516" cy="55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85dee8c395_3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85dee8c395_3_46"/>
          <p:cNvPicPr preferRelativeResize="0"/>
          <p:nvPr/>
        </p:nvPicPr>
        <p:blipFill rotWithShape="1">
          <a:blip r:embed="rId4">
            <a:alphaModFix/>
          </a:blip>
          <a:srcRect b="0" l="0" r="79423" t="754"/>
          <a:stretch/>
        </p:blipFill>
        <p:spPr>
          <a:xfrm rot="10800000">
            <a:off x="3070" y="1"/>
            <a:ext cx="50914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85dee8c395_3_46"/>
          <p:cNvSpPr txBox="1"/>
          <p:nvPr/>
        </p:nvSpPr>
        <p:spPr>
          <a:xfrm>
            <a:off x="298539" y="423177"/>
            <a:ext cx="38400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504"/>
              <a:buFont typeface="Ubuntu"/>
              <a:buNone/>
            </a:pPr>
            <a:r>
              <a:rPr b="1" lang="es-CO" sz="51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Importancia de los a</a:t>
            </a:r>
            <a:r>
              <a:rPr b="1" i="0" lang="es-CO" sz="515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lgoritmos</a:t>
            </a:r>
            <a:r>
              <a:rPr b="0" i="0" lang="es-CO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8" name="Google Shape;198;g285dee8c395_3_46"/>
          <p:cNvSpPr txBox="1"/>
          <p:nvPr/>
        </p:nvSpPr>
        <p:spPr>
          <a:xfrm>
            <a:off x="6075325" y="1480525"/>
            <a:ext cx="3552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1F3864"/>
                </a:solidFill>
                <a:latin typeface="Ubuntu"/>
                <a:ea typeface="Ubuntu"/>
                <a:cs typeface="Ubuntu"/>
                <a:sym typeface="Ubuntu"/>
              </a:rPr>
              <a:t>Resolución de Problemas</a:t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1F3864"/>
                </a:solidFill>
                <a:latin typeface="Ubuntu"/>
                <a:ea typeface="Ubuntu"/>
                <a:cs typeface="Ubuntu"/>
                <a:sym typeface="Ubuntu"/>
              </a:rPr>
              <a:t>Eficiencia</a:t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1F3864"/>
                </a:solidFill>
                <a:latin typeface="Ubuntu"/>
                <a:ea typeface="Ubuntu"/>
                <a:cs typeface="Ubuntu"/>
                <a:sym typeface="Ubuntu"/>
              </a:rPr>
              <a:t>Reutilización</a:t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1F3864"/>
                </a:solidFill>
                <a:latin typeface="Ubuntu"/>
                <a:ea typeface="Ubuntu"/>
                <a:cs typeface="Ubuntu"/>
                <a:sym typeface="Ubuntu"/>
              </a:rPr>
              <a:t>Automatización</a:t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1F3864"/>
                </a:solidFill>
                <a:latin typeface="Ubuntu"/>
                <a:ea typeface="Ubuntu"/>
                <a:cs typeface="Ubuntu"/>
                <a:sym typeface="Ubuntu"/>
              </a:rPr>
              <a:t>Toma de Decisiones</a:t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1F3864"/>
                </a:solidFill>
                <a:latin typeface="Ubuntu"/>
                <a:ea typeface="Ubuntu"/>
                <a:cs typeface="Ubuntu"/>
                <a:sym typeface="Ubuntu"/>
              </a:rPr>
              <a:t>Desarrollo de Software</a:t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1F3864"/>
                </a:solidFill>
                <a:latin typeface="Ubuntu"/>
                <a:ea typeface="Ubuntu"/>
                <a:cs typeface="Ubuntu"/>
                <a:sym typeface="Ubuntu"/>
              </a:rPr>
              <a:t>Ciencia de Datos</a:t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1F3864"/>
                </a:solidFill>
                <a:latin typeface="Ubuntu"/>
                <a:ea typeface="Ubuntu"/>
                <a:cs typeface="Ubuntu"/>
                <a:sym typeface="Ubuntu"/>
              </a:rPr>
              <a:t>Innovación Tecnológica</a:t>
            </a:r>
            <a:endParaRPr sz="1800">
              <a:solidFill>
                <a:srgbClr val="1F386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9" name="Google Shape;199;g285dee8c395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6599" y="148052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85dee8c395_3_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8356" y="553806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85dee8c395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6599" y="201392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85dee8c395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6599" y="254732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85dee8c395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6599" y="308072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85dee8c395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6599" y="369032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85dee8c395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6599" y="422372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85dee8c395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6599" y="475712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85dee8c395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6599" y="5290528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85dee8c395_3_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274" y="2547324"/>
            <a:ext cx="2272582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85dee8c395_3_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39707" y="423164"/>
            <a:ext cx="724831" cy="20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2023-09-26T15:28:39Z</dcterms:created>
  <dc:creator>User</dc:creator>
</cp:coreProperties>
</file>