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Ubuntu Light"/>
      <p:regular r:id="rId15"/>
      <p:bold r:id="rId16"/>
      <p:italic r:id="rId17"/>
      <p:boldItalic r:id="rId18"/>
    </p:embeddedFont>
    <p:embeddedFont>
      <p:font typeface="Ubuntu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j6K0wG+Rz7/arG8xBbk5sqBAnP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bold.fntdata"/><Relationship Id="rId11" Type="http://schemas.openxmlformats.org/officeDocument/2006/relationships/slide" Target="slides/slide6.xml"/><Relationship Id="rId22" Type="http://schemas.openxmlformats.org/officeDocument/2006/relationships/font" Target="fonts/Ubuntu-boldItalic.fntdata"/><Relationship Id="rId10" Type="http://schemas.openxmlformats.org/officeDocument/2006/relationships/slide" Target="slides/slide5.xml"/><Relationship Id="rId21" Type="http://schemas.openxmlformats.org/officeDocument/2006/relationships/font" Target="fonts/Ubuntu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UbuntuLight-regular.fntdata"/><Relationship Id="rId14" Type="http://schemas.openxmlformats.org/officeDocument/2006/relationships/slide" Target="slides/slide9.xml"/><Relationship Id="rId17" Type="http://schemas.openxmlformats.org/officeDocument/2006/relationships/font" Target="fonts/UbuntuLight-italic.fntdata"/><Relationship Id="rId16" Type="http://schemas.openxmlformats.org/officeDocument/2006/relationships/font" Target="fonts/Ubuntu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Ubuntu-regular.fntdata"/><Relationship Id="rId6" Type="http://schemas.openxmlformats.org/officeDocument/2006/relationships/slide" Target="slides/slide1.xml"/><Relationship Id="rId18" Type="http://schemas.openxmlformats.org/officeDocument/2006/relationships/font" Target="fonts/Ubuntu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5d3a0ce5d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g285d3a0ce5d_5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4.png"/><Relationship Id="rId5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E4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5214" y="2250076"/>
            <a:ext cx="4333940" cy="187804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3282905" y="4128116"/>
            <a:ext cx="56261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Somos un </a:t>
            </a:r>
            <a:r>
              <a:rPr b="0" i="0" lang="es-CO" sz="1800" u="none" cap="none" strike="noStrike">
                <a:solidFill>
                  <a:schemeClr val="lt1"/>
                </a:solidFill>
                <a:highlight>
                  <a:srgbClr val="6B5CFF"/>
                </a:highlight>
                <a:latin typeface="Ubuntu Light"/>
                <a:ea typeface="Ubuntu Light"/>
                <a:cs typeface="Ubuntu Light"/>
                <a:sym typeface="Ubuntu Light"/>
              </a:rPr>
              <a:t>ecosistema</a:t>
            </a:r>
            <a:r>
              <a:rPr b="0" i="0" lang="es-CO" sz="18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 de desarrolladores de software</a:t>
            </a:r>
            <a:endParaRPr b="0" i="0" sz="1800" u="none" cap="none" strike="noStrike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7310" t="0"/>
          <a:stretch/>
        </p:blipFill>
        <p:spPr>
          <a:xfrm>
            <a:off x="3921156" y="0"/>
            <a:ext cx="831897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56027" y="5117699"/>
            <a:ext cx="3330258" cy="14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6868162" y="3035810"/>
            <a:ext cx="283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>
            <p:ph type="title"/>
          </p:nvPr>
        </p:nvSpPr>
        <p:spPr>
          <a:xfrm>
            <a:off x="195767" y="1936161"/>
            <a:ext cx="1180046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s-CO" sz="7200">
                <a:solidFill>
                  <a:schemeClr val="lt1"/>
                </a:solidFill>
                <a:highlight>
                  <a:srgbClr val="6B5CFF"/>
                </a:highlight>
                <a:latin typeface="Ubuntu"/>
                <a:ea typeface="Ubuntu"/>
                <a:cs typeface="Ubuntu"/>
                <a:sym typeface="Ubuntu"/>
              </a:rPr>
              <a:t>Tipos </a:t>
            </a:r>
            <a:r>
              <a:rPr b="1" lang="es-CO" sz="7200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de datos y variables</a:t>
            </a:r>
            <a:endParaRPr b="1" sz="7200">
              <a:solidFill>
                <a:srgbClr val="181E4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AF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29251" t="0"/>
          <a:stretch/>
        </p:blipFill>
        <p:spPr>
          <a:xfrm>
            <a:off x="4204688" y="0"/>
            <a:ext cx="79679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90705" y="5010019"/>
            <a:ext cx="3330258" cy="14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/>
          <p:nvPr/>
        </p:nvSpPr>
        <p:spPr>
          <a:xfrm>
            <a:off x="0" y="2804160"/>
            <a:ext cx="254000" cy="624840"/>
          </a:xfrm>
          <a:prstGeom prst="rect">
            <a:avLst/>
          </a:prstGeom>
          <a:solidFill>
            <a:srgbClr val="6B5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0" y="3728720"/>
            <a:ext cx="254000" cy="1219200"/>
          </a:xfrm>
          <a:prstGeom prst="rect">
            <a:avLst/>
          </a:prstGeom>
          <a:solidFill>
            <a:srgbClr val="EAA2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0" y="5334000"/>
            <a:ext cx="254000" cy="762000"/>
          </a:xfrm>
          <a:prstGeom prst="rect">
            <a:avLst/>
          </a:prstGeom>
          <a:solidFill>
            <a:srgbClr val="E6CA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/>
          <p:nvPr/>
        </p:nvSpPr>
        <p:spPr>
          <a:xfrm>
            <a:off x="885411" y="2096274"/>
            <a:ext cx="521058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4000" u="none" cap="none" strike="noStrike">
                <a:solidFill>
                  <a:schemeClr val="lt1"/>
                </a:solidFill>
                <a:highlight>
                  <a:srgbClr val="6B5CFF"/>
                </a:highlight>
                <a:latin typeface="Ubuntu"/>
                <a:ea typeface="Ubuntu"/>
                <a:cs typeface="Ubuntu"/>
                <a:sym typeface="Ubuntu"/>
              </a:rPr>
              <a:t>Números</a:t>
            </a:r>
            <a:r>
              <a:rPr b="1" i="0" lang="es-CO" sz="4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i="0" lang="es-CO" sz="4000" u="none" cap="none" strike="noStrike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enteros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6344552" y="2106497"/>
            <a:ext cx="521058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4000" u="none" cap="none" strike="noStrike">
                <a:solidFill>
                  <a:schemeClr val="lt1"/>
                </a:solidFill>
                <a:highlight>
                  <a:srgbClr val="6B5CFF"/>
                </a:highlight>
                <a:latin typeface="Ubuntu"/>
                <a:ea typeface="Ubuntu"/>
                <a:cs typeface="Ubuntu"/>
                <a:sym typeface="Ubuntu"/>
              </a:rPr>
              <a:t>Números</a:t>
            </a:r>
            <a:r>
              <a:rPr b="1" i="0" lang="es-CO" sz="4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i="0" lang="es-CO" sz="4000" u="none" cap="none" strike="noStrike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flotantes</a:t>
            </a:r>
            <a:endParaRPr b="0" i="0" sz="4000" u="none" cap="none" strike="noStrike">
              <a:solidFill>
                <a:srgbClr val="181E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6">
            <a:alphaModFix/>
          </a:blip>
          <a:srcRect b="0" l="19515" r="7440" t="0"/>
          <a:stretch/>
        </p:blipFill>
        <p:spPr>
          <a:xfrm>
            <a:off x="1560444" y="3515134"/>
            <a:ext cx="3359426" cy="1039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23017" y="3530709"/>
            <a:ext cx="5087962" cy="100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AFC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 b="0" l="0" r="29251" t="0"/>
          <a:stretch/>
        </p:blipFill>
        <p:spPr>
          <a:xfrm rot="10800000">
            <a:off x="-160422" y="0"/>
            <a:ext cx="79679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de la pantalla de un celular con la imagen de una caricatura&#10;&#10;Descripción generada automáticamente con confianza baja" id="115" name="Google Shape;11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1226" y="1655871"/>
            <a:ext cx="5053608" cy="433333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 txBox="1"/>
          <p:nvPr/>
        </p:nvSpPr>
        <p:spPr>
          <a:xfrm>
            <a:off x="427464" y="605925"/>
            <a:ext cx="793278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4000" u="none" cap="none" strike="noStrike">
                <a:solidFill>
                  <a:schemeClr val="lt1"/>
                </a:solidFill>
                <a:highlight>
                  <a:srgbClr val="6B5CFF"/>
                </a:highlight>
                <a:latin typeface="Ubuntu"/>
                <a:ea typeface="Ubuntu"/>
                <a:cs typeface="Ubuntu"/>
                <a:sym typeface="Ubuntu"/>
              </a:rPr>
              <a:t>Cadena</a:t>
            </a:r>
            <a:r>
              <a:rPr b="1" i="0" lang="es-CO" sz="4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i="0" lang="es-CO" sz="4000" u="none" cap="none" strike="noStrike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de strings o caracteres </a:t>
            </a:r>
            <a:endParaRPr b="1" i="0" sz="4000" u="none" cap="none" strike="noStrike">
              <a:solidFill>
                <a:srgbClr val="181E4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17" name="Google Shape;117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9430" y="2737087"/>
            <a:ext cx="5507238" cy="2170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AFC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285d3a0ce5d_5_0"/>
          <p:cNvPicPr preferRelativeResize="0"/>
          <p:nvPr/>
        </p:nvPicPr>
        <p:blipFill rotWithShape="1">
          <a:blip r:embed="rId3">
            <a:alphaModFix/>
          </a:blip>
          <a:srcRect b="0" l="0" r="29248" t="0"/>
          <a:stretch/>
        </p:blipFill>
        <p:spPr>
          <a:xfrm rot="10800000">
            <a:off x="-160424" y="1"/>
            <a:ext cx="7967944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285d3a0ce5d_5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39707" y="397102"/>
            <a:ext cx="724831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285d3a0ce5d_5_0"/>
          <p:cNvSpPr txBox="1"/>
          <p:nvPr/>
        </p:nvSpPr>
        <p:spPr>
          <a:xfrm>
            <a:off x="427464" y="605925"/>
            <a:ext cx="793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chemeClr val="lt1"/>
                </a:solidFill>
                <a:highlight>
                  <a:srgbClr val="6B5CFF"/>
                </a:highlight>
                <a:latin typeface="Ubuntu"/>
                <a:ea typeface="Ubuntu"/>
                <a:cs typeface="Ubuntu"/>
                <a:sym typeface="Ubuntu"/>
              </a:rPr>
              <a:t>Tipos de datos</a:t>
            </a:r>
            <a:r>
              <a:rPr b="1" i="0" lang="es-CO" sz="4000" u="none" cap="none" strike="noStrike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b="1" i="0" sz="4000" u="none" cap="none" strike="noStrike">
              <a:solidFill>
                <a:srgbClr val="181E4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25" name="Google Shape;125;g285d3a0ce5d_5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6350" y="1357313"/>
            <a:ext cx="9639300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AFC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9183" t="0"/>
          <a:stretch/>
        </p:blipFill>
        <p:spPr>
          <a:xfrm>
            <a:off x="4041195" y="0"/>
            <a:ext cx="815080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678608" y="4441294"/>
            <a:ext cx="3330258" cy="14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5"/>
          <p:cNvSpPr txBox="1"/>
          <p:nvPr/>
        </p:nvSpPr>
        <p:spPr>
          <a:xfrm>
            <a:off x="4267379" y="1219432"/>
            <a:ext cx="282305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4000" u="none" cap="none" strike="noStrike">
                <a:solidFill>
                  <a:schemeClr val="lt1"/>
                </a:solidFill>
                <a:highlight>
                  <a:srgbClr val="6B5CFF"/>
                </a:highlight>
                <a:latin typeface="Ubuntu"/>
                <a:ea typeface="Ubuntu"/>
                <a:cs typeface="Ubuntu"/>
                <a:sym typeface="Ubuntu"/>
              </a:rPr>
              <a:t>Bool</a:t>
            </a:r>
            <a:r>
              <a:rPr b="1" i="0" lang="es-CO" sz="4000" u="none" cap="none" strike="noStrike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eanos </a:t>
            </a:r>
            <a:endParaRPr b="1" i="0" sz="4000" u="none" cap="none" strike="noStrike">
              <a:solidFill>
                <a:srgbClr val="181E4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34" name="Google Shape;13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35785" y="4303028"/>
            <a:ext cx="3330258" cy="14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39529" y="2685980"/>
            <a:ext cx="2954135" cy="245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13554" y="2774471"/>
            <a:ext cx="2954135" cy="2537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AFC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32"/>
          <p:cNvPicPr preferRelativeResize="0"/>
          <p:nvPr/>
        </p:nvPicPr>
        <p:blipFill rotWithShape="1">
          <a:blip r:embed="rId3">
            <a:alphaModFix/>
          </a:blip>
          <a:srcRect b="0" l="0" r="9183" t="0"/>
          <a:stretch/>
        </p:blipFill>
        <p:spPr>
          <a:xfrm rot="10800000">
            <a:off x="0" y="0"/>
            <a:ext cx="815080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026" y="4295079"/>
            <a:ext cx="3330258" cy="14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35785" y="4303028"/>
            <a:ext cx="3330258" cy="14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2"/>
          <p:cNvSpPr txBox="1"/>
          <p:nvPr/>
        </p:nvSpPr>
        <p:spPr>
          <a:xfrm>
            <a:off x="1944914" y="1443628"/>
            <a:ext cx="83021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4000" u="none" cap="none" strike="noStrike">
                <a:solidFill>
                  <a:schemeClr val="lt1"/>
                </a:solidFill>
                <a:highlight>
                  <a:srgbClr val="6B5CFF"/>
                </a:highlight>
                <a:latin typeface="Ubuntu"/>
                <a:ea typeface="Ubuntu"/>
                <a:cs typeface="Ubuntu"/>
                <a:sym typeface="Ubuntu"/>
              </a:rPr>
              <a:t>Variables</a:t>
            </a:r>
            <a:r>
              <a:rPr b="1" i="0" lang="es-CO" sz="4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i="0" lang="es-CO" sz="4000" u="none" cap="none" strike="noStrike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y asignación de valores </a:t>
            </a:r>
            <a:endParaRPr b="1" i="0" sz="4000" u="none" cap="none" strike="noStrike">
              <a:solidFill>
                <a:srgbClr val="181E4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6" name="Google Shape;146;p32"/>
          <p:cNvSpPr/>
          <p:nvPr/>
        </p:nvSpPr>
        <p:spPr>
          <a:xfrm>
            <a:off x="3004869" y="4217276"/>
            <a:ext cx="5849007" cy="185790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44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name  = 'brayan' </a:t>
            </a:r>
            <a:endParaRPr b="0" i="0" sz="4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7" name="Google Shape;147;p32"/>
          <p:cNvCxnSpPr/>
          <p:nvPr/>
        </p:nvCxnSpPr>
        <p:spPr>
          <a:xfrm flipH="1">
            <a:off x="3884264" y="3470787"/>
            <a:ext cx="29496" cy="1068140"/>
          </a:xfrm>
          <a:prstGeom prst="straightConnector1">
            <a:avLst/>
          </a:prstGeom>
          <a:noFill/>
          <a:ln cap="flat" cmpd="sng" w="76200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8" name="Google Shape;148;p32"/>
          <p:cNvCxnSpPr/>
          <p:nvPr/>
        </p:nvCxnSpPr>
        <p:spPr>
          <a:xfrm>
            <a:off x="5491836" y="3408217"/>
            <a:ext cx="0" cy="1130710"/>
          </a:xfrm>
          <a:prstGeom prst="straightConnector1">
            <a:avLst/>
          </a:prstGeom>
          <a:noFill/>
          <a:ln cap="flat" cmpd="sng" w="76200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9" name="Google Shape;149;p32"/>
          <p:cNvCxnSpPr/>
          <p:nvPr/>
        </p:nvCxnSpPr>
        <p:spPr>
          <a:xfrm>
            <a:off x="7163318" y="3470787"/>
            <a:ext cx="0" cy="1129905"/>
          </a:xfrm>
          <a:prstGeom prst="straightConnector1">
            <a:avLst/>
          </a:prstGeom>
          <a:noFill/>
          <a:ln cap="flat" cmpd="sng" w="76200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0" name="Google Shape;150;p32"/>
          <p:cNvSpPr txBox="1"/>
          <p:nvPr/>
        </p:nvSpPr>
        <p:spPr>
          <a:xfrm>
            <a:off x="3373387" y="3017881"/>
            <a:ext cx="10807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400" u="none" cap="none" strike="noStrike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VARIABLE</a:t>
            </a:r>
            <a:endParaRPr b="1" i="0" sz="1400" u="none" cap="none" strike="noStrike">
              <a:solidFill>
                <a:srgbClr val="181E4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1" name="Google Shape;151;p32"/>
          <p:cNvSpPr txBox="1"/>
          <p:nvPr/>
        </p:nvSpPr>
        <p:spPr>
          <a:xfrm>
            <a:off x="4894557" y="3034681"/>
            <a:ext cx="11945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400" u="none" cap="none" strike="noStrike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OPERADOR</a:t>
            </a:r>
            <a:endParaRPr b="1" i="0" sz="1400" u="none" cap="none" strike="noStrike">
              <a:solidFill>
                <a:srgbClr val="181E4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2" name="Google Shape;152;p32"/>
          <p:cNvSpPr txBox="1"/>
          <p:nvPr/>
        </p:nvSpPr>
        <p:spPr>
          <a:xfrm>
            <a:off x="6760002" y="3044513"/>
            <a:ext cx="8066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400" u="none" cap="none" strike="noStrike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VALOR</a:t>
            </a:r>
            <a:endParaRPr b="1" i="0" sz="1400" u="none" cap="none" strike="noStrike">
              <a:solidFill>
                <a:srgbClr val="181E4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AFC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3"/>
          <p:cNvPicPr preferRelativeResize="0"/>
          <p:nvPr/>
        </p:nvPicPr>
        <p:blipFill rotWithShape="1">
          <a:blip r:embed="rId3">
            <a:alphaModFix/>
          </a:blip>
          <a:srcRect b="0" l="0" r="29251" t="0"/>
          <a:stretch/>
        </p:blipFill>
        <p:spPr>
          <a:xfrm rot="10800000">
            <a:off x="-160422" y="0"/>
            <a:ext cx="79679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de la pantalla de un celular con la imagen de una caricatura&#10;&#10;Descripción generada automáticamente con confianza baja" id="159" name="Google Shape;159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1226" y="1655871"/>
            <a:ext cx="5053608" cy="433333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3"/>
          <p:cNvSpPr txBox="1"/>
          <p:nvPr/>
        </p:nvSpPr>
        <p:spPr>
          <a:xfrm>
            <a:off x="427464" y="605925"/>
            <a:ext cx="943091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4000" u="none" cap="none" strike="noStrike">
                <a:solidFill>
                  <a:schemeClr val="lt1"/>
                </a:solidFill>
                <a:highlight>
                  <a:srgbClr val="6B5CFF"/>
                </a:highlight>
                <a:latin typeface="Ubuntu"/>
                <a:ea typeface="Ubuntu"/>
                <a:cs typeface="Ubuntu"/>
                <a:sym typeface="Ubuntu"/>
              </a:rPr>
              <a:t>Python </a:t>
            </a:r>
            <a:r>
              <a:rPr b="1" i="0" lang="es-CO" sz="4000" u="none" cap="none" strike="noStrike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identifica el tipo de variables</a:t>
            </a:r>
            <a:endParaRPr/>
          </a:p>
        </p:txBody>
      </p:sp>
      <p:pic>
        <p:nvPicPr>
          <p:cNvPr id="161" name="Google Shape;161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1122" y="1313811"/>
            <a:ext cx="3988559" cy="5228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E4B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8167" y="2494344"/>
            <a:ext cx="5675666" cy="1869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Riwi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B5CFF"/>
      </a:accent1>
      <a:accent2>
        <a:srgbClr val="5ACBA3"/>
      </a:accent2>
      <a:accent3>
        <a:srgbClr val="E5CA51"/>
      </a:accent3>
      <a:accent4>
        <a:srgbClr val="E9A1FC"/>
      </a:accent4>
      <a:accent5>
        <a:srgbClr val="FE654F"/>
      </a:accent5>
      <a:accent6>
        <a:srgbClr val="171E4A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2023-04-19T20:56:41Z</dcterms:created>
  <dc:creator>Alejandra Maria Martinez Ocampo</dc:creator>
</cp:coreProperties>
</file>