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7" r:id="rId6"/>
    <p:sldId id="268" r:id="rId7"/>
    <p:sldId id="269" r:id="rId8"/>
    <p:sldId id="270" r:id="rId9"/>
    <p:sldId id="263" r:id="rId10"/>
    <p:sldId id="266" r:id="rId11"/>
    <p:sldId id="259" r:id="rId12"/>
    <p:sldId id="260" r:id="rId13"/>
    <p:sldId id="261" r:id="rId14"/>
    <p:sldId id="262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Ubuntu" panose="020B0504030602030204" pitchFamily="34" charset="0"/>
      <p:regular r:id="rId21"/>
      <p:bold r:id="rId22"/>
      <p:italic r:id="rId23"/>
      <p:boldItalic r:id="rId24"/>
    </p:embeddedFont>
    <p:embeddedFont>
      <p:font typeface="Ubuntu Light" panose="020B03040306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ufU8NeMEuyeeml1unz2PTwZa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66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3244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807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53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590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86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540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701039" y="-287346"/>
            <a:ext cx="13517880" cy="7434906"/>
          </a:xfrm>
          <a:prstGeom prst="roundRect">
            <a:avLst>
              <a:gd name="adj" fmla="val 16667"/>
            </a:avLst>
          </a:prstGeom>
          <a:solidFill>
            <a:srgbClr val="181E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6334" y="2387236"/>
            <a:ext cx="4333940" cy="18780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354025" y="4265276"/>
            <a:ext cx="5626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Somos un </a:t>
            </a:r>
            <a:r>
              <a:rPr lang="es-CO" sz="1800" b="0" i="0" u="none" strike="noStrike" cap="none">
                <a:solidFill>
                  <a:schemeClr val="lt1"/>
                </a:solidFill>
                <a:highlight>
                  <a:srgbClr val="6B5CFF"/>
                </a:highlight>
                <a:latin typeface="Ubuntu Light"/>
                <a:ea typeface="Ubuntu Light"/>
                <a:cs typeface="Ubuntu Light"/>
                <a:sym typeface="Ubuntu Light"/>
              </a:rPr>
              <a:t>ecosistema</a:t>
            </a:r>
            <a:r>
              <a:rPr lang="es-CO" sz="18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de desarrolladores de software</a:t>
            </a:r>
            <a:endParaRPr sz="1800" b="0" i="0" u="none" strike="noStrike" cap="none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263781" y="0"/>
            <a:ext cx="443469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Funciones preconstruidas integradas en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50404" y="2191759"/>
            <a:ext cx="8041835" cy="4523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9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6096000" y="1812134"/>
            <a:ext cx="1532965" cy="1899254"/>
          </a:xfrm>
          <a:prstGeom prst="rect">
            <a:avLst/>
          </a:prstGeom>
          <a:solidFill>
            <a:srgbClr val="5ACC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096000" y="1889212"/>
            <a:ext cx="134470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len()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max()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min()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abs()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540717" y="966705"/>
            <a:ext cx="443469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Funciones preconstruidas integradas en python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5907742" y="4973750"/>
            <a:ext cx="628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built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s-C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 https://docs.python.org/3/library/functions.html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8749552" y="1812134"/>
            <a:ext cx="1674000" cy="19236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8749575" y="1888937"/>
            <a:ext cx="1344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open()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str()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close()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O" sz="2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bool()</a:t>
            </a:r>
            <a:endParaRPr sz="2400" b="1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701040" y="719330"/>
            <a:ext cx="4435736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Definir una función</a:t>
            </a:r>
            <a:r>
              <a:rPr lang="es-CO" sz="4400" b="1" i="0" u="none" strike="noStrike" cap="non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37710" y="3643117"/>
            <a:ext cx="38073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1345473" y="3728720"/>
            <a:ext cx="50401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endParaRPr sz="140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Es necesario invocar a la función 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endParaRPr sz="140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⮚"/>
            </a:pPr>
            <a:r>
              <a:rPr lang="es-CO" sz="2800" b="1">
                <a:solidFill>
                  <a:srgbClr val="323F4F"/>
                </a:solidFill>
                <a:latin typeface="Ubuntu Light"/>
                <a:ea typeface="Ubuntu Light"/>
                <a:cs typeface="Ubuntu Light"/>
                <a:sym typeface="Ubuntu Light"/>
              </a:rPr>
              <a:t>duplicado = doble(1200)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endParaRPr sz="18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r="5904"/>
          <a:stretch/>
        </p:blipFill>
        <p:spPr>
          <a:xfrm>
            <a:off x="7039133" y="4342948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21100" y="605925"/>
            <a:ext cx="7189026" cy="41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r="29251"/>
          <a:stretch/>
        </p:blipFill>
        <p:spPr>
          <a:xfrm rot="10800000">
            <a:off x="0" y="0"/>
            <a:ext cx="79679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542007" y="1771607"/>
            <a:ext cx="6883926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Ventajas de usar funciones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70299" y="4239632"/>
            <a:ext cx="3330258" cy="14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>
            <a:off x="8604146" y="1398496"/>
            <a:ext cx="2969341" cy="4252636"/>
          </a:xfrm>
          <a:prstGeom prst="roundRect">
            <a:avLst>
              <a:gd name="adj" fmla="val 16667"/>
            </a:avLst>
          </a:prstGeom>
          <a:solidFill>
            <a:srgbClr val="6B5C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CO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Reutilización de Código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CO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Organización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CO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CO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Modularidad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CO" sz="1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Depuración Simplificada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>
            <a:off x="8604145" y="4921624"/>
            <a:ext cx="2969341" cy="1644715"/>
          </a:xfrm>
          <a:prstGeom prst="roundRect">
            <a:avLst>
              <a:gd name="adj" fmla="val 16667"/>
            </a:avLst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00854" y="4968644"/>
            <a:ext cx="2330246" cy="155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540717" y="966705"/>
            <a:ext cx="376580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de funciones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3399" y="1075765"/>
            <a:ext cx="6026634" cy="288119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65" name="Google Shape;165;p7"/>
          <p:cNvSpPr/>
          <p:nvPr/>
        </p:nvSpPr>
        <p:spPr>
          <a:xfrm>
            <a:off x="5154706" y="3956956"/>
            <a:ext cx="7037294" cy="7988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63399" y="4865802"/>
            <a:ext cx="3926060" cy="177495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>
            <a:off x="6096000" y="350885"/>
            <a:ext cx="2509934" cy="615820"/>
          </a:xfrm>
          <a:prstGeom prst="rect">
            <a:avLst/>
          </a:prstGeom>
          <a:solidFill>
            <a:srgbClr val="5ACC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6115573" y="4140006"/>
            <a:ext cx="2509934" cy="61582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6096000" y="427962"/>
            <a:ext cx="250993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6115573" y="4246930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701040" y="719330"/>
            <a:ext cx="443573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¿Listas?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53803" y="3692259"/>
            <a:ext cx="38073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042818" y="2282211"/>
            <a:ext cx="3807395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lvl="0" indent="-285750"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MX" sz="28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Las listas en Python son estructuras de datos que permiten almacenar múltiples elementos en un único contenedor. </a:t>
            </a:r>
            <a:endParaRPr sz="2800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579" y="142947"/>
            <a:ext cx="6622354" cy="445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r="5904"/>
          <a:stretch/>
        </p:blipFill>
        <p:spPr>
          <a:xfrm>
            <a:off x="7039133" y="4342948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727422" y="605925"/>
            <a:ext cx="443573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CO" sz="28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</a:t>
            </a:r>
            <a:r>
              <a:rPr lang="en-US" sz="2800" b="1" dirty="0" err="1">
                <a:solidFill>
                  <a:srgbClr val="181E4B"/>
                </a:solidFill>
                <a:latin typeface="Ubuntu"/>
                <a:ea typeface="Ubuntu"/>
                <a:cs typeface="Ubuntu"/>
              </a:rPr>
              <a:t>Características</a:t>
            </a:r>
            <a:r>
              <a:rPr lang="en-US" sz="2800" b="1" dirty="0">
                <a:solidFill>
                  <a:srgbClr val="181E4B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2800" b="1" dirty="0" err="1">
                <a:solidFill>
                  <a:srgbClr val="181E4B"/>
                </a:solidFill>
                <a:latin typeface="Ubuntu"/>
                <a:ea typeface="Ubuntu"/>
                <a:cs typeface="Ubuntu"/>
              </a:rPr>
              <a:t>principales</a:t>
            </a:r>
            <a:r>
              <a:rPr lang="en-US" sz="2800" b="1" dirty="0">
                <a:solidFill>
                  <a:srgbClr val="181E4B"/>
                </a:solidFill>
                <a:latin typeface="Ubuntu"/>
                <a:ea typeface="Ubuntu"/>
                <a:cs typeface="Ubuntu"/>
              </a:rPr>
              <a:t> de las </a:t>
            </a:r>
            <a:r>
              <a:rPr lang="en-US" sz="2800" b="1" dirty="0" err="1">
                <a:solidFill>
                  <a:srgbClr val="181E4B"/>
                </a:solidFill>
                <a:latin typeface="Ubuntu"/>
                <a:ea typeface="Ubuntu"/>
                <a:cs typeface="Ubuntu"/>
              </a:rPr>
              <a:t>listas</a:t>
            </a:r>
            <a:r>
              <a:rPr lang="en-US" sz="2800" b="1" dirty="0">
                <a:solidFill>
                  <a:srgbClr val="181E4B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2800" b="1" dirty="0" err="1">
                <a:solidFill>
                  <a:srgbClr val="181E4B"/>
                </a:solidFill>
                <a:latin typeface="Ubuntu"/>
                <a:ea typeface="Ubuntu"/>
                <a:cs typeface="Ubuntu"/>
              </a:rPr>
              <a:t>en</a:t>
            </a:r>
            <a:r>
              <a:rPr lang="en-US" sz="2800" b="1" dirty="0">
                <a:solidFill>
                  <a:srgbClr val="181E4B"/>
                </a:solidFill>
                <a:latin typeface="Ubuntu"/>
                <a:ea typeface="Ubuntu"/>
                <a:cs typeface="Ubuntu"/>
              </a:rPr>
              <a:t> Python</a:t>
            </a:r>
            <a:r>
              <a:rPr lang="es-CO" sz="2800" b="1" i="0" u="none" strike="noStrike" cap="none" dirty="0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41726" y="3639505"/>
            <a:ext cx="38073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841726" y="2109418"/>
            <a:ext cx="3807395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indent="-285750"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MX" sz="1600" b="1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Ordenadas: </a:t>
            </a:r>
            <a:r>
              <a:rPr lang="es-MX" sz="16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Los elementos en una lista tienen un orden definido.</a:t>
            </a:r>
          </a:p>
          <a:p>
            <a:pPr marL="285750" indent="-285750">
              <a:buClr>
                <a:srgbClr val="7F7F7F"/>
              </a:buClr>
              <a:buSzPts val="1400"/>
              <a:buFont typeface="Noto Sans Symbols"/>
              <a:buChar char="❖"/>
            </a:pPr>
            <a:endParaRPr lang="es-MX" sz="1600" dirty="0">
              <a:solidFill>
                <a:srgbClr val="7F7F7F"/>
              </a:solidFill>
              <a:latin typeface="Ubuntu Light"/>
              <a:ea typeface="Ubuntu Light"/>
              <a:cs typeface="Ubuntu Light"/>
            </a:endParaRPr>
          </a:p>
          <a:p>
            <a:pPr marL="285750" indent="-285750"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MX" sz="1600" b="1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Mutables: </a:t>
            </a:r>
            <a:r>
              <a:rPr lang="es-MX" sz="16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Puedes cambiar, añadir o eliminar elementos después de que la lista ha sido creada.</a:t>
            </a:r>
          </a:p>
          <a:p>
            <a:pPr marL="285750" indent="-285750">
              <a:buClr>
                <a:srgbClr val="7F7F7F"/>
              </a:buClr>
              <a:buSzPts val="1400"/>
              <a:buFont typeface="Noto Sans Symbols"/>
              <a:buChar char="❖"/>
            </a:pPr>
            <a:endParaRPr lang="es-MX" sz="1600" dirty="0">
              <a:solidFill>
                <a:srgbClr val="7F7F7F"/>
              </a:solidFill>
              <a:latin typeface="Ubuntu Light"/>
              <a:ea typeface="Ubuntu Light"/>
              <a:cs typeface="Ubuntu Light"/>
            </a:endParaRPr>
          </a:p>
          <a:p>
            <a:pPr marL="285750" indent="-285750"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MX" sz="1600" b="1" dirty="0" err="1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Indexables</a:t>
            </a:r>
            <a:r>
              <a:rPr lang="es-MX" sz="1600" b="1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: </a:t>
            </a:r>
            <a:r>
              <a:rPr lang="es-MX" sz="16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Puedes acceder a los elementos de la lista mediante su índice.</a:t>
            </a:r>
          </a:p>
          <a:p>
            <a:pPr marL="285750" indent="-285750">
              <a:buClr>
                <a:srgbClr val="7F7F7F"/>
              </a:buClr>
              <a:buSzPts val="1400"/>
              <a:buFont typeface="Noto Sans Symbols"/>
              <a:buChar char="❖"/>
            </a:pPr>
            <a:endParaRPr lang="es-MX" sz="1600" dirty="0">
              <a:solidFill>
                <a:srgbClr val="7F7F7F"/>
              </a:solidFill>
              <a:latin typeface="Ubuntu Light"/>
              <a:ea typeface="Ubuntu Light"/>
              <a:cs typeface="Ubuntu Light"/>
            </a:endParaRPr>
          </a:p>
          <a:p>
            <a:pPr marL="285750" indent="-285750"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MX" sz="1600" b="1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Versátiles: </a:t>
            </a:r>
            <a:r>
              <a:rPr lang="es-MX" sz="1600" dirty="0">
                <a:solidFill>
                  <a:srgbClr val="7F7F7F"/>
                </a:solidFill>
                <a:latin typeface="Ubuntu Light"/>
                <a:ea typeface="Ubuntu Light"/>
                <a:cs typeface="Ubuntu Light"/>
              </a:rPr>
              <a:t>Pueden almacenar diferentes tipos de datos, incluidas otras listas.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579" y="142947"/>
            <a:ext cx="6622354" cy="445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r="5904"/>
          <a:stretch/>
        </p:blipFill>
        <p:spPr>
          <a:xfrm>
            <a:off x="7039133" y="4342948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45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263781" y="300017"/>
            <a:ext cx="4434695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Crear listas en </a:t>
            </a:r>
            <a:r>
              <a:rPr lang="es-CO" sz="4400" b="1" i="0" u="none" strike="noStrike" cap="none" dirty="0" err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476" y="2241003"/>
            <a:ext cx="6985658" cy="3086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263781" y="221224"/>
            <a:ext cx="556551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Acceso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a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elementos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476" y="2482572"/>
            <a:ext cx="6572090" cy="29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55345" y="423164"/>
            <a:ext cx="419694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Modificación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de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una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lista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br>
              <a:rPr lang="en-US" sz="4400" dirty="0"/>
            </a:b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117" y="2526833"/>
            <a:ext cx="4975713" cy="317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974076" y="423164"/>
            <a:ext cx="419694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Operaciones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comunes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br>
              <a:rPr lang="en-US" sz="4400" dirty="0"/>
            </a:b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8284" y="2191759"/>
            <a:ext cx="5494141" cy="355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l="1" t="753" r="60561"/>
          <a:stretch/>
        </p:blipFill>
        <p:spPr>
          <a:xfrm rot="10800000">
            <a:off x="0" y="0"/>
            <a:ext cx="614510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75763" y="5032847"/>
            <a:ext cx="2999308" cy="127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9707" y="423164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123891" y="423164"/>
            <a:ext cx="4196947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Listas</a:t>
            </a:r>
            <a:r>
              <a:rPr lang="en-US" sz="4400" b="1" dirty="0">
                <a:solidFill>
                  <a:schemeClr val="lt1"/>
                </a:solidFill>
                <a:latin typeface="Ubuntu"/>
                <a:ea typeface="Ubuntu"/>
                <a:cs typeface="Ubuntu"/>
              </a:rPr>
              <a:t> </a:t>
            </a:r>
            <a:r>
              <a:rPr lang="en-US" sz="4400" b="1" dirty="0" err="1">
                <a:solidFill>
                  <a:schemeClr val="lt1"/>
                </a:solidFill>
                <a:latin typeface="Ubuntu"/>
                <a:ea typeface="Ubuntu"/>
                <a:cs typeface="Ubuntu"/>
              </a:rPr>
              <a:t>anidadas</a:t>
            </a: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  <a:p>
            <a:br>
              <a:rPr lang="en-US" sz="4400" dirty="0"/>
            </a:br>
            <a:br>
              <a:rPr lang="en-US" sz="4400" dirty="0"/>
            </a:br>
            <a:endParaRPr lang="en-US" sz="4400" b="1" dirty="0">
              <a:solidFill>
                <a:schemeClr val="lt1"/>
              </a:solidFill>
              <a:latin typeface="Ubuntu"/>
              <a:ea typeface="Ubuntu"/>
              <a:cs typeface="Ubuntu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8141597" y="1960927"/>
            <a:ext cx="2509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24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Ejemplo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1A6B06-DC7B-F879-E1E0-ACF599936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3561" y="2658966"/>
            <a:ext cx="8373534" cy="28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701040" y="719330"/>
            <a:ext cx="443573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CO" sz="4400" b="1" i="0" u="none" strike="noStrike" cap="none">
                <a:solidFill>
                  <a:srgbClr val="181E4B"/>
                </a:solidFill>
                <a:latin typeface="Ubuntu"/>
                <a:ea typeface="Ubuntu"/>
                <a:cs typeface="Ubuntu"/>
                <a:sym typeface="Ubuntu"/>
              </a:rPr>
              <a:t>¿Funciones?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737710" y="3643117"/>
            <a:ext cx="38073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.</a:t>
            </a:r>
            <a:endParaRPr sz="18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2804160"/>
            <a:ext cx="254000" cy="624840"/>
          </a:xfrm>
          <a:prstGeom prst="rect">
            <a:avLst/>
          </a:prstGeom>
          <a:solidFill>
            <a:srgbClr val="6B5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0" y="3728720"/>
            <a:ext cx="254000" cy="1219200"/>
          </a:xfrm>
          <a:prstGeom prst="rect">
            <a:avLst/>
          </a:prstGeom>
          <a:solidFill>
            <a:srgbClr val="EAA2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0" y="5334000"/>
            <a:ext cx="254000" cy="762000"/>
          </a:xfrm>
          <a:prstGeom prst="rect">
            <a:avLst/>
          </a:prstGeom>
          <a:solidFill>
            <a:srgbClr val="E6CA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9707" y="397102"/>
            <a:ext cx="724829" cy="20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339351" y="2453373"/>
            <a:ext cx="3807395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⮚"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Entradas  </a:t>
            </a:r>
            <a:r>
              <a:rPr lang="es-CO" sz="1400" b="0" i="0" u="none" strike="noStrike" cap="none">
                <a:solidFill>
                  <a:srgbClr val="C55A11"/>
                </a:solidFill>
                <a:latin typeface="Ubuntu Light"/>
                <a:ea typeface="Ubuntu Light"/>
                <a:cs typeface="Ubuntu Light"/>
                <a:sym typeface="Ubuntu Light"/>
              </a:rPr>
              <a:t>01  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⮚"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Proceso    </a:t>
            </a:r>
            <a:r>
              <a:rPr lang="es-CO" sz="1400" b="0" i="0" u="none" strike="noStrike" cap="none">
                <a:solidFill>
                  <a:srgbClr val="C55A11"/>
                </a:solidFill>
                <a:latin typeface="Ubuntu Light"/>
                <a:ea typeface="Ubuntu Light"/>
                <a:cs typeface="Ubuntu Light"/>
                <a:sym typeface="Ubuntu Light"/>
              </a:rPr>
              <a:t>02  03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⮚"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Salida        </a:t>
            </a:r>
            <a:r>
              <a:rPr lang="es-CO" sz="1400" b="0" i="0" u="none" strike="noStrike" cap="none">
                <a:solidFill>
                  <a:srgbClr val="C55A11"/>
                </a:solidFill>
                <a:latin typeface="Ubuntu Light"/>
                <a:ea typeface="Ubuntu Light"/>
                <a:cs typeface="Ubuntu Light"/>
                <a:sym typeface="Ubuntu Light"/>
              </a:rPr>
              <a:t>04</a:t>
            </a:r>
            <a:endParaRPr sz="1400" b="0" i="0" u="none" strike="noStrike" cap="none">
              <a:solidFill>
                <a:srgbClr val="C55A1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Char char="❖"/>
            </a:pPr>
            <a:r>
              <a:rPr lang="es-CO" sz="1400" b="0" i="0" u="none" strike="noStrike" cap="none">
                <a:solidFill>
                  <a:srgbClr val="7F7F7F"/>
                </a:solidFill>
                <a:latin typeface="Ubuntu Light"/>
                <a:ea typeface="Ubuntu Light"/>
                <a:cs typeface="Ubuntu Light"/>
                <a:sym typeface="Ubuntu Light"/>
              </a:rPr>
              <a:t>Es necesario llamar a la “fábrica” para solicitar y luego recibir un producto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Ubuntu Light"/>
              <a:buNone/>
            </a:pPr>
            <a:endParaRPr sz="1800" b="0" i="0" u="none" strike="noStrike" cap="none">
              <a:solidFill>
                <a:srgbClr val="7F7F7F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6579" y="142947"/>
            <a:ext cx="6622354" cy="445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 r="5904"/>
          <a:stretch/>
        </p:blipFill>
        <p:spPr>
          <a:xfrm>
            <a:off x="7039133" y="4342948"/>
            <a:ext cx="5152867" cy="254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5422" y="4486010"/>
            <a:ext cx="3330258" cy="141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161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238</Words>
  <Application>Microsoft Office PowerPoint</Application>
  <PresentationFormat>Panorámica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Ubuntu</vt:lpstr>
      <vt:lpstr>Calibri</vt:lpstr>
      <vt:lpstr>Ubuntu Light</vt:lpstr>
      <vt:lpstr>Arial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</cp:revision>
  <dcterms:created xsi:type="dcterms:W3CDTF">2023-09-26T15:28:39Z</dcterms:created>
  <dcterms:modified xsi:type="dcterms:W3CDTF">2023-10-09T14:40:30Z</dcterms:modified>
</cp:coreProperties>
</file>