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5356" autoAdjust="0"/>
  </p:normalViewPr>
  <p:slideViewPr>
    <p:cSldViewPr snapToGrid="0" showGuides="1">
      <p:cViewPr varScale="1">
        <p:scale>
          <a:sx n="75" d="100"/>
          <a:sy n="75" d="100"/>
        </p:scale>
        <p:origin x="-34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2" d="100"/>
          <a:sy n="92" d="100"/>
        </p:scale>
        <p:origin x="3732" y="10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14-May-17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14-May-17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5551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680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6805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6805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6805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680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14-May-17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9756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14-May-17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769637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14-May-17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12076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14-May-17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45927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14-May-17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86876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73943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14-May-17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2678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14-May-17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27791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14-May-17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71016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14-May-17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58111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14-May-17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2416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14-May-17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69764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14-May-17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sq-AL" smtClean="0"/>
              <a:t>Problemi</a:t>
            </a:r>
            <a:r>
              <a:rPr lang="sq-AL" smtClean="0"/>
              <a:t> i tetË </a:t>
            </a:r>
            <a:r>
              <a:rPr lang="sq-AL" smtClean="0"/>
              <a:t>mbretËreshave</a:t>
            </a:r>
            <a:endParaRPr lang="sq-AL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q-AL" smtClean="0"/>
              <a:t>Dizajni</a:t>
            </a:r>
            <a:r>
              <a:rPr lang="sq-AL" smtClean="0"/>
              <a:t> dhe analiza e algoritmit për zgjidhjen e </a:t>
            </a:r>
            <a:r>
              <a:rPr lang="sq-AL" smtClean="0"/>
              <a:t>problemit</a:t>
            </a:r>
            <a:endParaRPr lang="sq-AL"/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/>
          <a:stretch>
            <a:fillRect/>
          </a:stretch>
        </p:blipFill>
        <p:spPr>
          <a:xfrm>
            <a:off x="8190540" y="1310656"/>
            <a:ext cx="2791982" cy="4208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092200" y="6108700"/>
            <a:ext cx="1046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q-AL" sz="2000" smtClean="0">
                <a:solidFill>
                  <a:schemeClr val="bg1"/>
                </a:solidFill>
                <a:latin typeface="+mj-lt"/>
              </a:rPr>
              <a:t>Florim</a:t>
            </a:r>
            <a:r>
              <a:rPr lang="sq-AL" sz="200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sq-AL" sz="2000" smtClean="0">
                <a:solidFill>
                  <a:schemeClr val="bg1"/>
                </a:solidFill>
                <a:latin typeface="+mj-lt"/>
              </a:rPr>
              <a:t>Hamiti</a:t>
            </a:r>
            <a:r>
              <a:rPr lang="sq-AL" sz="2000" smtClean="0">
                <a:solidFill>
                  <a:schemeClr val="bg1"/>
                </a:solidFill>
                <a:latin typeface="+mj-lt"/>
              </a:rPr>
              <a:t>	</a:t>
            </a:r>
            <a:r>
              <a:rPr lang="sq-AL" sz="2000" smtClean="0">
                <a:solidFill>
                  <a:schemeClr val="bg1"/>
                </a:solidFill>
                <a:latin typeface="+mj-lt"/>
              </a:rPr>
              <a:t>	Gresa </a:t>
            </a:r>
            <a:r>
              <a:rPr lang="sq-AL" sz="2000" smtClean="0">
                <a:solidFill>
                  <a:schemeClr val="bg1"/>
                </a:solidFill>
                <a:latin typeface="+mj-lt"/>
              </a:rPr>
              <a:t>Shala</a:t>
            </a:r>
            <a:r>
              <a:rPr lang="sq-AL" sz="2000" smtClean="0">
                <a:solidFill>
                  <a:schemeClr val="bg1"/>
                </a:solidFill>
                <a:latin typeface="+mj-lt"/>
              </a:rPr>
              <a:t>	</a:t>
            </a:r>
            <a:r>
              <a:rPr lang="sq-AL" sz="2000" smtClean="0">
                <a:solidFill>
                  <a:schemeClr val="bg1"/>
                </a:solidFill>
                <a:latin typeface="+mj-lt"/>
              </a:rPr>
              <a:t>	Valentina Shabani     </a:t>
            </a:r>
            <a:endParaRPr lang="sq-AL" sz="20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2133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q-AL" sz="3600" smtClean="0"/>
              <a:t>Përmbajtja</a:t>
            </a:r>
            <a:endParaRPr lang="sq-AL" sz="360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q-AL" sz="2800" smtClean="0"/>
              <a:t>Përshkrimi</a:t>
            </a:r>
            <a:r>
              <a:rPr lang="sq-AL" sz="2800" smtClean="0"/>
              <a:t> i </a:t>
            </a:r>
            <a:r>
              <a:rPr lang="sq-AL" sz="2800" smtClean="0"/>
              <a:t>problemit</a:t>
            </a:r>
            <a:endParaRPr lang="sq-AL" sz="2800" smtClean="0"/>
          </a:p>
          <a:p>
            <a:r>
              <a:rPr lang="sq-AL" sz="2800" smtClean="0"/>
              <a:t>Modeli </a:t>
            </a:r>
            <a:r>
              <a:rPr lang="sq-AL" sz="2800" smtClean="0"/>
              <a:t>matematik</a:t>
            </a:r>
            <a:endParaRPr lang="sq-AL" sz="2800" smtClean="0"/>
          </a:p>
          <a:p>
            <a:r>
              <a:rPr lang="sq-AL" sz="2800" smtClean="0"/>
              <a:t>Zgjidhja kompjuterike-Backtracking </a:t>
            </a:r>
            <a:r>
              <a:rPr lang="sq-AL" sz="2800" smtClean="0"/>
              <a:t>algoritmi</a:t>
            </a:r>
            <a:endParaRPr lang="sq-AL" sz="2800" smtClean="0"/>
          </a:p>
          <a:p>
            <a:r>
              <a:rPr lang="sq-AL" sz="2800" smtClean="0"/>
              <a:t>Pseudokodi</a:t>
            </a:r>
            <a:endParaRPr lang="sq-AL" sz="2800"/>
          </a:p>
        </p:txBody>
      </p:sp>
      <p:pic>
        <p:nvPicPr>
          <p:cNvPr id="4" name="Picture 3" descr="Queen-black_256x256_3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79596" y="0"/>
            <a:ext cx="1817204" cy="181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4255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q-AL" sz="3600" smtClean="0"/>
              <a:t>Përshkrimi</a:t>
            </a:r>
            <a:r>
              <a:rPr lang="sq-AL" sz="3600" smtClean="0"/>
              <a:t> i </a:t>
            </a:r>
            <a:r>
              <a:rPr lang="sq-AL" sz="3600" smtClean="0"/>
              <a:t>problemit</a:t>
            </a:r>
            <a:endParaRPr lang="sq-AL" sz="360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sz="32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Sfida</a:t>
            </a:r>
            <a:r>
              <a:rPr lang="sq-AL" sz="3200" smtClean="0"/>
              <a:t>: Vendosja e 8 mbretëreshave në një hapësirë 8x8 </a:t>
            </a:r>
            <a:r>
              <a:rPr lang="sq-AL" sz="3200" smtClean="0"/>
              <a:t>dimensionale</a:t>
            </a:r>
            <a:endParaRPr lang="sq-AL" sz="3200" smtClean="0"/>
          </a:p>
          <a:p>
            <a:r>
              <a:rPr lang="sq-AL" sz="3200" smtClean="0">
                <a:solidFill>
                  <a:srgbClr val="C00000"/>
                </a:solidFill>
              </a:rPr>
              <a:t>Kushti</a:t>
            </a:r>
            <a:r>
              <a:rPr lang="sq-AL" sz="3200" smtClean="0"/>
              <a:t>: </a:t>
            </a:r>
            <a:r>
              <a:rPr lang="sq-AL" sz="3200" smtClean="0"/>
              <a:t>M</a:t>
            </a:r>
            <a:r>
              <a:rPr lang="sq-AL" sz="3200" smtClean="0"/>
              <a:t>bretëreshat nuk duhet të qëndrojnë në hapësirën e lëvizjes së </a:t>
            </a:r>
            <a:r>
              <a:rPr lang="sq-AL" sz="3200" smtClean="0"/>
              <a:t>njëra-tjetrës</a:t>
            </a:r>
            <a:endParaRPr lang="sq-AL" sz="3200" smtClean="0"/>
          </a:p>
          <a:p>
            <a:r>
              <a:rPr lang="sq-AL" sz="3200" smtClean="0">
                <a:solidFill>
                  <a:srgbClr val="00B050"/>
                </a:solidFill>
              </a:rPr>
              <a:t>Zgjidhjet</a:t>
            </a:r>
            <a:r>
              <a:rPr lang="sq-AL" sz="3200" smtClean="0"/>
              <a:t>: 92 kombinime të </a:t>
            </a:r>
            <a:r>
              <a:rPr lang="sq-AL" sz="3200" smtClean="0"/>
              <a:t>mundshme</a:t>
            </a:r>
            <a:endParaRPr lang="sq-AL" sz="3200" smtClean="0"/>
          </a:p>
          <a:p>
            <a:endParaRPr lang="sq-AL"/>
          </a:p>
        </p:txBody>
      </p:sp>
      <p:pic>
        <p:nvPicPr>
          <p:cNvPr id="4" name="Picture 3" descr="Queen-black_256x256_3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79596" y="0"/>
            <a:ext cx="1817204" cy="181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4255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essboard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1031874" y="1497012"/>
            <a:ext cx="2143125" cy="2861182"/>
          </a:xfrm>
        </p:spPr>
      </p:pic>
      <p:sp>
        <p:nvSpPr>
          <p:cNvPr id="11" name="Rectangle 10"/>
          <p:cNvSpPr/>
          <p:nvPr/>
        </p:nvSpPr>
        <p:spPr>
          <a:xfrm>
            <a:off x="1041400" y="4279900"/>
            <a:ext cx="5067300" cy="2095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q-AL"/>
          </a:p>
        </p:txBody>
      </p:sp>
      <p:sp>
        <p:nvSpPr>
          <p:cNvPr id="10" name="Rectangle 9"/>
          <p:cNvSpPr/>
          <p:nvPr/>
        </p:nvSpPr>
        <p:spPr>
          <a:xfrm>
            <a:off x="3390900" y="1892300"/>
            <a:ext cx="8001000" cy="2095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q-AL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q-AL" sz="3600" smtClean="0"/>
              <a:t>Modeli</a:t>
            </a:r>
            <a:r>
              <a:rPr lang="sq-AL" sz="3600" smtClean="0"/>
              <a:t> </a:t>
            </a:r>
            <a:r>
              <a:rPr lang="sq-AL" sz="3600" smtClean="0"/>
              <a:t>matematik</a:t>
            </a:r>
            <a:endParaRPr lang="sq-AL" sz="360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409950" y="2392362"/>
          <a:ext cx="5340350" cy="1036638"/>
        </p:xfrm>
        <a:graphic>
          <a:graphicData uri="http://schemas.openxmlformats.org/presentationml/2006/ole">
            <p:oleObj spid="_x0000_s1026" name="Equation" r:id="rId5" imgW="2374560" imgH="41904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36000" y="267970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q-AL" smtClean="0"/>
              <a:t>kombinime</a:t>
            </a:r>
            <a:r>
              <a:rPr lang="sq-AL" smtClean="0"/>
              <a:t> të </a:t>
            </a:r>
            <a:r>
              <a:rPr lang="sq-AL" smtClean="0"/>
              <a:t>mundshme</a:t>
            </a:r>
            <a:endParaRPr lang="sq-AL"/>
          </a:p>
        </p:txBody>
      </p:sp>
      <p:sp>
        <p:nvSpPr>
          <p:cNvPr id="7" name="TextBox 6"/>
          <p:cNvSpPr txBox="1"/>
          <p:nvPr/>
        </p:nvSpPr>
        <p:spPr>
          <a:xfrm>
            <a:off x="1112364" y="4368800"/>
            <a:ext cx="4817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q-AL" smtClean="0"/>
              <a:t>Thjeshtim</a:t>
            </a:r>
            <a:r>
              <a:rPr lang="sq-AL" smtClean="0"/>
              <a:t> i problemit - kombinime të pozicioneve që nuk i takojnë të njëjtit rresht </a:t>
            </a:r>
            <a:endParaRPr lang="sq-AL" smtClean="0"/>
          </a:p>
          <a:p>
            <a:pPr algn="ctr"/>
            <a:r>
              <a:rPr lang="sq-AL" smtClean="0"/>
              <a:t>(</a:t>
            </a:r>
            <a:r>
              <a:rPr lang="sq-AL" smtClean="0"/>
              <a:t>ose </a:t>
            </a:r>
            <a:r>
              <a:rPr lang="sq-AL" smtClean="0"/>
              <a:t>kolonë</a:t>
            </a:r>
            <a:r>
              <a:rPr lang="sq-AL" smtClean="0"/>
              <a:t>): </a:t>
            </a:r>
            <a:endParaRPr lang="sq-AL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441450" y="5624514"/>
          <a:ext cx="2402961" cy="611186"/>
        </p:xfrm>
        <a:graphic>
          <a:graphicData uri="http://schemas.openxmlformats.org/presentationml/2006/ole">
            <p:oleObj spid="_x0000_s1027" name="Equation" r:id="rId6" imgW="1028520" imgH="2286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97300" y="5753100"/>
            <a:ext cx="1760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sz="2000" smtClean="0"/>
              <a:t>kombinime</a:t>
            </a:r>
            <a:endParaRPr lang="sq-AL" sz="2000"/>
          </a:p>
        </p:txBody>
      </p:sp>
      <p:sp>
        <p:nvSpPr>
          <p:cNvPr id="12" name="Rectangle 11"/>
          <p:cNvSpPr/>
          <p:nvPr/>
        </p:nvSpPr>
        <p:spPr>
          <a:xfrm>
            <a:off x="6451600" y="4305300"/>
            <a:ext cx="4953000" cy="207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q-AL"/>
          </a:p>
        </p:txBody>
      </p:sp>
      <p:sp>
        <p:nvSpPr>
          <p:cNvPr id="15" name="TextBox 14"/>
          <p:cNvSpPr txBox="1"/>
          <p:nvPr/>
        </p:nvSpPr>
        <p:spPr>
          <a:xfrm>
            <a:off x="6530703" y="4394200"/>
            <a:ext cx="4708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q-AL" smtClean="0"/>
              <a:t>Kombinime</a:t>
            </a:r>
            <a:r>
              <a:rPr lang="sq-AL" smtClean="0"/>
              <a:t> të pozicioneve që nuk i takojnë të njëjtit rresht </a:t>
            </a:r>
            <a:endParaRPr lang="sq-AL" smtClean="0"/>
          </a:p>
          <a:p>
            <a:pPr algn="ctr"/>
            <a:r>
              <a:rPr lang="sq-AL" smtClean="0"/>
              <a:t>as </a:t>
            </a:r>
            <a:r>
              <a:rPr lang="sq-AL" smtClean="0"/>
              <a:t>kolonë</a:t>
            </a:r>
            <a:r>
              <a:rPr lang="sq-AL" smtClean="0"/>
              <a:t>: </a:t>
            </a:r>
            <a:endParaRPr lang="sq-AL"/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7386638" y="5645150"/>
          <a:ext cx="1681162" cy="534988"/>
        </p:xfrm>
        <a:graphic>
          <a:graphicData uri="http://schemas.openxmlformats.org/presentationml/2006/ole">
            <p:oleObj spid="_x0000_s1028" name="Equation" r:id="rId7" imgW="736560" imgH="20304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073931" y="5715000"/>
            <a:ext cx="1721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sz="2000" smtClean="0"/>
              <a:t>kombinime</a:t>
            </a:r>
            <a:endParaRPr lang="sq-AL" sz="2000"/>
          </a:p>
        </p:txBody>
      </p:sp>
      <p:pic>
        <p:nvPicPr>
          <p:cNvPr id="18" name="Picture 17" descr="Queen-black_256x256_3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679596" y="0"/>
            <a:ext cx="1817204" cy="181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4255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q-AL" sz="3600" smtClean="0"/>
              <a:t>Zgjidhja</a:t>
            </a:r>
            <a:r>
              <a:rPr lang="sq-AL" sz="3600" smtClean="0"/>
              <a:t> kompjuterike- Backtracking </a:t>
            </a:r>
            <a:r>
              <a:rPr lang="sq-AL" sz="3600" smtClean="0"/>
              <a:t>Algoritmi</a:t>
            </a:r>
            <a:endParaRPr lang="sq-AL" sz="360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721100" y="1600200"/>
            <a:ext cx="7366000" cy="4572000"/>
          </a:xfrm>
        </p:spPr>
        <p:txBody>
          <a:bodyPr/>
          <a:lstStyle/>
          <a:p>
            <a:r>
              <a:rPr lang="sq-AL" sz="2800" smtClean="0"/>
              <a:t>Provon</a:t>
            </a:r>
            <a:r>
              <a:rPr lang="sq-AL" sz="2800" smtClean="0"/>
              <a:t> zgjidhjet e mundshme në mënyrë </a:t>
            </a:r>
            <a:r>
              <a:rPr lang="sq-AL" sz="2800" smtClean="0"/>
              <a:t>rekursive</a:t>
            </a:r>
            <a:endParaRPr lang="sq-AL" sz="2800" smtClean="0"/>
          </a:p>
          <a:p>
            <a:r>
              <a:rPr lang="sq-AL" sz="2800" smtClean="0"/>
              <a:t>Nëse pozicioni i caktuar plotëson </a:t>
            </a:r>
            <a:r>
              <a:rPr lang="sq-AL" sz="2800" smtClean="0"/>
              <a:t>kushtet</a:t>
            </a:r>
            <a:r>
              <a:rPr lang="sq-AL" sz="2800" smtClean="0"/>
              <a:t>, bëhet pjesë e </a:t>
            </a:r>
            <a:r>
              <a:rPr lang="sq-AL" sz="2800" smtClean="0"/>
              <a:t>zgjidhjes</a:t>
            </a:r>
            <a:endParaRPr lang="sq-AL" sz="2800" smtClean="0"/>
          </a:p>
          <a:p>
            <a:r>
              <a:rPr lang="sq-AL" sz="2800" smtClean="0"/>
              <a:t>Nëse kushtet nuk </a:t>
            </a:r>
            <a:r>
              <a:rPr lang="sq-AL" sz="2800" smtClean="0"/>
              <a:t>plotësohen</a:t>
            </a:r>
            <a:r>
              <a:rPr lang="sq-AL" sz="2800" smtClean="0"/>
              <a:t>, provojmë opsionet </a:t>
            </a:r>
            <a:r>
              <a:rPr lang="sq-AL" sz="2800" smtClean="0"/>
              <a:t>tjera</a:t>
            </a:r>
            <a:r>
              <a:rPr lang="sq-AL" sz="2800" smtClean="0"/>
              <a:t>, përndryshe kthehemi një hap mbrapa </a:t>
            </a:r>
            <a:r>
              <a:rPr lang="sq-AL" sz="2800" smtClean="0">
                <a:solidFill>
                  <a:srgbClr val="C00000"/>
                </a:solidFill>
              </a:rPr>
              <a:t>(</a:t>
            </a:r>
            <a:r>
              <a:rPr lang="sq-AL" sz="2800" smtClean="0">
                <a:solidFill>
                  <a:srgbClr val="C00000"/>
                </a:solidFill>
              </a:rPr>
              <a:t>nga edhe vjen </a:t>
            </a:r>
            <a:r>
              <a:rPr lang="sq-AL" sz="2800" smtClean="0">
                <a:solidFill>
                  <a:srgbClr val="C00000"/>
                </a:solidFill>
              </a:rPr>
              <a:t>emërtimi)</a:t>
            </a:r>
            <a:endParaRPr lang="sq-AL" sz="2800" smtClean="0">
              <a:solidFill>
                <a:srgbClr val="C00000"/>
              </a:solidFill>
            </a:endParaRPr>
          </a:p>
          <a:p>
            <a:r>
              <a:rPr lang="sq-AL" sz="2800" smtClean="0">
                <a:solidFill>
                  <a:srgbClr val="00B050"/>
                </a:solidFill>
              </a:rPr>
              <a:t>Tentimet për të gjetur </a:t>
            </a:r>
            <a:r>
              <a:rPr lang="sq-AL" sz="2800" smtClean="0">
                <a:solidFill>
                  <a:srgbClr val="00B050"/>
                </a:solidFill>
              </a:rPr>
              <a:t>zgjidhjen</a:t>
            </a:r>
            <a:r>
              <a:rPr lang="sq-AL" sz="2800" smtClean="0">
                <a:solidFill>
                  <a:srgbClr val="00B050"/>
                </a:solidFill>
              </a:rPr>
              <a:t>: </a:t>
            </a:r>
            <a:r>
              <a:rPr lang="sq-AL" sz="2800" smtClean="0">
                <a:solidFill>
                  <a:srgbClr val="00B050"/>
                </a:solidFill>
              </a:rPr>
              <a:t>15,720</a:t>
            </a:r>
            <a:endParaRPr lang="sq-AL" sz="2800" smtClean="0">
              <a:solidFill>
                <a:srgbClr val="00B050"/>
              </a:solidFill>
            </a:endParaRPr>
          </a:p>
          <a:p>
            <a:endParaRPr lang="sq-AL" sz="3200" smtClean="0">
              <a:solidFill>
                <a:srgbClr val="C00000"/>
              </a:solidFill>
            </a:endParaRPr>
          </a:p>
          <a:p>
            <a:endParaRPr lang="sq-AL"/>
          </a:p>
        </p:txBody>
      </p:sp>
      <p:pic>
        <p:nvPicPr>
          <p:cNvPr id="4" name="Picture 3" descr="8-queen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1737" y="1658937"/>
            <a:ext cx="2303463" cy="2303463"/>
          </a:xfrm>
          <a:prstGeom prst="rect">
            <a:avLst/>
          </a:prstGeom>
        </p:spPr>
      </p:pic>
      <p:pic>
        <p:nvPicPr>
          <p:cNvPr id="5" name="Picture 4" descr="Queen-black_256x256_3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79596" y="0"/>
            <a:ext cx="1817204" cy="181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4255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Pseudokodi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4900" y="1600200"/>
            <a:ext cx="9080500" cy="4572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latin typeface="Moire Light" pitchFamily="2" charset="0"/>
              </a:rPr>
              <a:t>Pick a starting point. </a:t>
            </a:r>
            <a:endParaRPr lang="en-US" dirty="0" smtClean="0">
              <a:latin typeface="Moire Light" pitchFamily="2" charset="0"/>
            </a:endParaRPr>
          </a:p>
          <a:p>
            <a:pPr>
              <a:buNone/>
            </a:pPr>
            <a:r>
              <a:rPr lang="en-US" dirty="0" smtClean="0">
                <a:latin typeface="Moire Light" pitchFamily="2" charset="0"/>
              </a:rPr>
              <a:t>w</a:t>
            </a:r>
            <a:r>
              <a:rPr lang="en-US" dirty="0" smtClean="0">
                <a:latin typeface="Moire Light" pitchFamily="2" charset="0"/>
              </a:rPr>
              <a:t>hile(Problem </a:t>
            </a:r>
            <a:r>
              <a:rPr lang="en-US" dirty="0" smtClean="0">
                <a:latin typeface="Moire Light" pitchFamily="2" charset="0"/>
              </a:rPr>
              <a:t>is not solved) </a:t>
            </a:r>
            <a:endParaRPr lang="en-US" dirty="0" smtClean="0">
              <a:latin typeface="Moire Light" pitchFamily="2" charset="0"/>
            </a:endParaRPr>
          </a:p>
          <a:p>
            <a:pPr>
              <a:buNone/>
            </a:pPr>
            <a:r>
              <a:rPr lang="en-US" dirty="0" smtClean="0">
                <a:latin typeface="Moire Light" pitchFamily="2" charset="0"/>
              </a:rPr>
              <a:t>	For </a:t>
            </a:r>
            <a:r>
              <a:rPr lang="en-US" dirty="0" smtClean="0">
                <a:latin typeface="Moire Light" pitchFamily="2" charset="0"/>
              </a:rPr>
              <a:t>each path from the starting point. </a:t>
            </a:r>
            <a:endParaRPr lang="en-US" dirty="0" smtClean="0">
              <a:latin typeface="Moire Light" pitchFamily="2" charset="0"/>
            </a:endParaRPr>
          </a:p>
          <a:p>
            <a:pPr>
              <a:buNone/>
            </a:pPr>
            <a:r>
              <a:rPr lang="en-US" dirty="0" smtClean="0">
                <a:latin typeface="Moire Light" pitchFamily="2" charset="0"/>
              </a:rPr>
              <a:t>	</a:t>
            </a:r>
            <a:r>
              <a:rPr lang="en-US" dirty="0" smtClean="0">
                <a:latin typeface="Moire Light" pitchFamily="2" charset="0"/>
              </a:rPr>
              <a:t>	check </a:t>
            </a:r>
            <a:r>
              <a:rPr lang="en-US" dirty="0" smtClean="0">
                <a:latin typeface="Moire Light" pitchFamily="2" charset="0"/>
              </a:rPr>
              <a:t>if selected path is safe, </a:t>
            </a:r>
            <a:endParaRPr lang="en-US" dirty="0" smtClean="0">
              <a:latin typeface="Moire Light" pitchFamily="2" charset="0"/>
            </a:endParaRPr>
          </a:p>
          <a:p>
            <a:pPr>
              <a:buNone/>
            </a:pPr>
            <a:r>
              <a:rPr lang="en-US" dirty="0" smtClean="0">
                <a:latin typeface="Moire Light" pitchFamily="2" charset="0"/>
              </a:rPr>
              <a:t>	</a:t>
            </a:r>
            <a:r>
              <a:rPr lang="en-US" dirty="0" smtClean="0">
                <a:latin typeface="Moire Light" pitchFamily="2" charset="0"/>
              </a:rPr>
              <a:t>		if </a:t>
            </a:r>
            <a:r>
              <a:rPr lang="en-US" dirty="0" smtClean="0">
                <a:latin typeface="Moire Light" pitchFamily="2" charset="0"/>
              </a:rPr>
              <a:t>yes select it and make recursive call to rest of the problem </a:t>
            </a:r>
            <a:endParaRPr lang="en-US" dirty="0" smtClean="0">
              <a:latin typeface="Moire Light" pitchFamily="2" charset="0"/>
            </a:endParaRPr>
          </a:p>
          <a:p>
            <a:pPr>
              <a:buNone/>
            </a:pPr>
            <a:r>
              <a:rPr lang="en-US" dirty="0" smtClean="0">
                <a:latin typeface="Moire Light" pitchFamily="2" charset="0"/>
              </a:rPr>
              <a:t>	</a:t>
            </a:r>
            <a:r>
              <a:rPr lang="en-US" dirty="0" smtClean="0">
                <a:latin typeface="Moire Light" pitchFamily="2" charset="0"/>
              </a:rPr>
              <a:t>			If </a:t>
            </a:r>
            <a:r>
              <a:rPr lang="en-US" dirty="0" smtClean="0">
                <a:latin typeface="Moire Light" pitchFamily="2" charset="0"/>
              </a:rPr>
              <a:t>recursive calls returns true, then return true</a:t>
            </a:r>
            <a:r>
              <a:rPr lang="en-US" dirty="0" smtClean="0">
                <a:latin typeface="Moire Light" pitchFamily="2" charset="0"/>
              </a:rPr>
              <a:t>.</a:t>
            </a:r>
          </a:p>
          <a:p>
            <a:pPr>
              <a:buNone/>
            </a:pPr>
            <a:r>
              <a:rPr lang="en-US" dirty="0" smtClean="0">
                <a:latin typeface="Moire Light" pitchFamily="2" charset="0"/>
              </a:rPr>
              <a:t>	</a:t>
            </a:r>
            <a:r>
              <a:rPr lang="en-US" dirty="0" smtClean="0">
                <a:latin typeface="Moire Light" pitchFamily="2" charset="0"/>
              </a:rPr>
              <a:t>			 </a:t>
            </a:r>
            <a:r>
              <a:rPr lang="en-US" dirty="0" smtClean="0">
                <a:latin typeface="Moire Light" pitchFamily="2" charset="0"/>
              </a:rPr>
              <a:t>else undo the current move and return false. </a:t>
            </a:r>
            <a:endParaRPr lang="en-US" dirty="0" smtClean="0">
              <a:latin typeface="Moire Light" pitchFamily="2" charset="0"/>
            </a:endParaRPr>
          </a:p>
          <a:p>
            <a:pPr>
              <a:buNone/>
            </a:pPr>
            <a:r>
              <a:rPr lang="en-US" dirty="0" smtClean="0">
                <a:latin typeface="Moire Light" pitchFamily="2" charset="0"/>
              </a:rPr>
              <a:t>	</a:t>
            </a:r>
            <a:r>
              <a:rPr lang="en-US" dirty="0" smtClean="0">
                <a:latin typeface="Moire Light" pitchFamily="2" charset="0"/>
              </a:rPr>
              <a:t>End </a:t>
            </a:r>
            <a:r>
              <a:rPr lang="en-US" dirty="0" smtClean="0">
                <a:latin typeface="Moire Light" pitchFamily="2" charset="0"/>
              </a:rPr>
              <a:t>For </a:t>
            </a:r>
            <a:endParaRPr lang="en-US" dirty="0" smtClean="0">
              <a:latin typeface="Moire Light" pitchFamily="2" charset="0"/>
            </a:endParaRPr>
          </a:p>
          <a:p>
            <a:pPr>
              <a:buNone/>
            </a:pPr>
            <a:r>
              <a:rPr lang="en-US" dirty="0" smtClean="0">
                <a:latin typeface="Moire Light" pitchFamily="2" charset="0"/>
              </a:rPr>
              <a:t>If </a:t>
            </a:r>
            <a:r>
              <a:rPr lang="en-US" dirty="0" smtClean="0">
                <a:latin typeface="Moire Light" pitchFamily="2" charset="0"/>
              </a:rPr>
              <a:t>none of the move w</a:t>
            </a:r>
            <a:r>
              <a:rPr lang="en-US" dirty="0" smtClean="0">
                <a:latin typeface="Moire Light" pitchFamily="2" charset="0"/>
              </a:rPr>
              <a:t>orks </a:t>
            </a:r>
            <a:r>
              <a:rPr lang="en-US" dirty="0" smtClean="0">
                <a:latin typeface="Moire Light" pitchFamily="2" charset="0"/>
              </a:rPr>
              <a:t>out, return false, NO SOLUTON. </a:t>
            </a:r>
            <a:br>
              <a:rPr lang="en-US" dirty="0" smtClean="0">
                <a:latin typeface="Moire Light" pitchFamily="2" charset="0"/>
              </a:rPr>
            </a:br>
            <a:endParaRPr lang="en-US" dirty="0">
              <a:latin typeface="Moire Light" pitchFamily="2" charset="0"/>
            </a:endParaRPr>
          </a:p>
        </p:txBody>
      </p:sp>
      <p:pic>
        <p:nvPicPr>
          <p:cNvPr id="5" name="Picture 4" descr="Queen-black_256x256_3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79596" y="0"/>
            <a:ext cx="1817204" cy="181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4255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E0F479-A72A-4310-AA64-690A596FA5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F22C80C-2A12-4ADF-A25C-A987BFB8D7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159749-484A-4444-8368-710F51146B8D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162</Words>
  <Application>Microsoft Office PowerPoint</Application>
  <PresentationFormat>Custom</PresentationFormat>
  <Paragraphs>41</Paragraphs>
  <Slides>6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Academic Literature 16x9</vt:lpstr>
      <vt:lpstr>MathType 6.0 Equation</vt:lpstr>
      <vt:lpstr>Problemi i tetË mbretËreshave</vt:lpstr>
      <vt:lpstr>Përmbajtja</vt:lpstr>
      <vt:lpstr>Përshkrimi i problemit</vt:lpstr>
      <vt:lpstr>Modeli matematik</vt:lpstr>
      <vt:lpstr>Zgjidhja kompjuterike- Backtracking Algoritmi</vt:lpstr>
      <vt:lpstr>Pseudokodi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Summer</dc:creator>
  <cp:lastModifiedBy>Ahmet</cp:lastModifiedBy>
  <cp:revision>8</cp:revision>
  <dcterms:created xsi:type="dcterms:W3CDTF">2013-04-05T19:49:59Z</dcterms:created>
  <dcterms:modified xsi:type="dcterms:W3CDTF">2017-05-13T23:25:38Z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