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0" r:id="rId17"/>
    <p:sldId id="277" r:id="rId18"/>
    <p:sldId id="278" r:id="rId19"/>
    <p:sldId id="279" r:id="rId20"/>
    <p:sldId id="281" r:id="rId21"/>
    <p:sldId id="274" r:id="rId22"/>
    <p:sldId id="275" r:id="rId23"/>
    <p:sldId id="276" r:id="rId24"/>
  </p:sldIdLst>
  <p:sldSz cx="12192000" cy="6858000"/>
  <p:notesSz cx="6858000" cy="9144000"/>
  <p:custShowLst>
    <p:custShow name="Para Instructores" id="0">
      <p:sldLst>
        <p:sld r:id="rId2"/>
        <p:sld r:id="rId3"/>
        <p:sld r:id="rId6"/>
        <p:sld r:id="rId8"/>
        <p:sld r:id="rId10"/>
        <p:sld r:id="rId12"/>
        <p:sld r:id="rId14"/>
        <p:sld r:id="rId16"/>
        <p:sld r:id="rId18"/>
        <p:sld r:id="rId20"/>
        <p:sld r:id="rId22"/>
        <p:sld r:id="rId24"/>
      </p:sldLst>
    </p:custShow>
  </p:custShowLst>
  <p:custDataLst>
    <p:tags r:id="rId25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D078"/>
    <a:srgbClr val="17B3B2"/>
    <a:srgbClr val="D62142"/>
    <a:srgbClr val="393939"/>
    <a:srgbClr val="BF201C"/>
    <a:srgbClr val="6091DD"/>
    <a:srgbClr val="368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700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976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559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0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149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512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972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1561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1112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9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99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69898" cy="1325563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98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265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36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8028" y="320675"/>
            <a:ext cx="4169898" cy="1325563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028" y="1825625"/>
            <a:ext cx="416989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88" y="0"/>
            <a:ext cx="3216811" cy="58099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 userDrawn="1"/>
        </p:nvSpPr>
        <p:spPr>
          <a:xfrm>
            <a:off x="-1" y="365126"/>
            <a:ext cx="956603" cy="591478"/>
          </a:xfrm>
          <a:prstGeom prst="rect">
            <a:avLst/>
          </a:prstGeom>
          <a:solidFill>
            <a:srgbClr val="609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932985" y="0"/>
            <a:ext cx="3259015" cy="5795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745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8028" y="320675"/>
            <a:ext cx="4169898" cy="1325563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028" y="1825625"/>
            <a:ext cx="416989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34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8028" y="320675"/>
            <a:ext cx="4169898" cy="1325563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028" y="1825625"/>
            <a:ext cx="416989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84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8028" y="320675"/>
            <a:ext cx="4169898" cy="1325563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028" y="1825625"/>
            <a:ext cx="416989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753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05803"/>
            <a:ext cx="828704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581400" y="2039938"/>
            <a:ext cx="8286750" cy="3727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2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977" y="1870471"/>
            <a:ext cx="28164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327531" y="1870471"/>
            <a:ext cx="28164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9333327" y="1870471"/>
            <a:ext cx="28164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3303588" y="688975"/>
            <a:ext cx="2816225" cy="98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327775" y="688975"/>
            <a:ext cx="2816225" cy="98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9333327" y="688975"/>
            <a:ext cx="2816225" cy="98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64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387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762F-06A4-48DE-897E-A29B101DDE35}" type="datetimeFigureOut">
              <a:rPr lang="es-PE" smtClean="0"/>
              <a:t>16/03/2017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2FB4-C109-4E28-9609-D715FF3B25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88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5" r:id="rId5"/>
    <p:sldLayoutId id="2147483666" r:id="rId6"/>
    <p:sldLayoutId id="2147483663" r:id="rId7"/>
    <p:sldLayoutId id="2147483662" r:id="rId8"/>
    <p:sldLayoutId id="2147483664" r:id="rId9"/>
    <p:sldLayoutId id="2147483667" r:id="rId10"/>
    <p:sldLayoutId id="2147483668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65" y="1723746"/>
            <a:ext cx="9144000" cy="2387600"/>
          </a:xfrm>
        </p:spPr>
        <p:txBody>
          <a:bodyPr/>
          <a:lstStyle/>
          <a:p>
            <a:r>
              <a:rPr lang="es-PE" b="1" dirty="0">
                <a:solidFill>
                  <a:srgbClr val="6091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Programas Técnicos </a:t>
            </a:r>
            <a:br>
              <a:rPr lang="es-PE" dirty="0"/>
            </a:br>
            <a:r>
              <a:rPr lang="es-PE" sz="4400" b="1" dirty="0">
                <a:solidFill>
                  <a:srgbClr val="39393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57081" y="2449860"/>
            <a:ext cx="9144000" cy="467686"/>
          </a:xfrm>
        </p:spPr>
        <p:txBody>
          <a:bodyPr>
            <a:normAutofit/>
          </a:bodyPr>
          <a:lstStyle/>
          <a:p>
            <a:r>
              <a:rPr lang="es-PE" sz="1800" b="1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Handz Valentin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51" y="6189784"/>
            <a:ext cx="814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programas técnicos ValentinBook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08565" y="6112840"/>
            <a:ext cx="13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ADAI</a:t>
            </a:r>
          </a:p>
        </p:txBody>
      </p:sp>
    </p:spTree>
    <p:extLst>
      <p:ext uri="{BB962C8B-B14F-4D97-AF65-F5344CB8AC3E}">
        <p14:creationId xmlns:p14="http://schemas.microsoft.com/office/powerpoint/2010/main" val="6098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Técnico en Diseño Publicitario y Administrador de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81400" y="2039937"/>
            <a:ext cx="8286750" cy="310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>
                <a:latin typeface="Segoe UI Light" panose="020B0502040204020203" pitchFamily="34" charset="0"/>
              </a:rPr>
              <a:t>El técnico en Diseño Gráfico Publicitario conoce y aplica herramientas, técnicas  y conceptos de diseño publicitario y medios sociales  preparando material impreso, digital y Web que sirvan para desarrollar e impulsar  la marca de una organización o empresa,  empleando software de última generación requerido en ambientes de trabajo.</a:t>
            </a:r>
          </a:p>
          <a:p>
            <a:endParaRPr lang="es-PE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86508" y="767505"/>
            <a:ext cx="2349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Diseño Gráfico</a:t>
            </a:r>
          </a:p>
          <a:p>
            <a:pPr algn="ctr"/>
            <a:r>
              <a:rPr lang="es-PE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&amp;</a:t>
            </a:r>
          </a:p>
          <a:p>
            <a:pPr algn="ctr"/>
            <a:r>
              <a:rPr lang="es-PE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736465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55074" y="224521"/>
            <a:ext cx="3487738" cy="985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b="1" dirty="0">
                <a:solidFill>
                  <a:schemeClr val="bg1"/>
                </a:solidFill>
              </a:rPr>
              <a:t>Técnico en Diseño Publicitario y Administrador de Social Media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562185" y="6017826"/>
            <a:ext cx="1702655" cy="591182"/>
          </a:xfrm>
          <a:prstGeom prst="rect">
            <a:avLst/>
          </a:prstGeom>
          <a:solidFill>
            <a:srgbClr val="5FD078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6 MESES</a:t>
            </a: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5653273" y="6017826"/>
            <a:ext cx="1702655" cy="591182"/>
          </a:xfrm>
          <a:prstGeom prst="rect">
            <a:avLst/>
          </a:prstGeom>
          <a:solidFill>
            <a:srgbClr val="5FD078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6 MESES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9849494" y="6017826"/>
            <a:ext cx="1702655" cy="591182"/>
          </a:xfrm>
          <a:prstGeom prst="rect">
            <a:avLst/>
          </a:prstGeom>
          <a:solidFill>
            <a:srgbClr val="5FD078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12 MESES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5074" y="2912013"/>
            <a:ext cx="2813539" cy="2321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/>
            <a:r>
              <a:rPr lang="es-PE" b="1" dirty="0" err="1">
                <a:latin typeface="Segoe UI Light" panose="020B0502040204020203" pitchFamily="34" charset="0"/>
              </a:rPr>
              <a:t>CorelDRAW</a:t>
            </a:r>
            <a:r>
              <a:rPr lang="es-PE" b="1" dirty="0">
                <a:latin typeface="Segoe UI Light" panose="020B0502040204020203" pitchFamily="34" charset="0"/>
              </a:rPr>
              <a:t> X7 Basic</a:t>
            </a:r>
          </a:p>
          <a:p>
            <a:pPr marL="363538"/>
            <a:r>
              <a:rPr lang="es-PE" b="1" dirty="0" err="1">
                <a:latin typeface="Segoe UI Light" panose="020B0502040204020203" pitchFamily="34" charset="0"/>
              </a:rPr>
              <a:t>CorelDRAW</a:t>
            </a:r>
            <a:r>
              <a:rPr lang="es-PE" b="1" dirty="0">
                <a:latin typeface="Segoe UI Light" panose="020B0502040204020203" pitchFamily="34" charset="0"/>
              </a:rPr>
              <a:t> X7 </a:t>
            </a:r>
            <a:r>
              <a:rPr lang="es-PE" b="1" dirty="0" err="1">
                <a:latin typeface="Segoe UI Light" panose="020B0502040204020203" pitchFamily="34" charset="0"/>
              </a:rPr>
              <a:t>Expert</a:t>
            </a:r>
            <a:endParaRPr lang="es-PE" b="1" dirty="0">
              <a:latin typeface="Segoe UI Light" panose="020B0502040204020203" pitchFamily="34" charset="0"/>
            </a:endParaRPr>
          </a:p>
          <a:p>
            <a:pPr marL="363538"/>
            <a:r>
              <a:rPr lang="es-PE" b="1" dirty="0">
                <a:latin typeface="Segoe UI Light" panose="020B0502040204020203" pitchFamily="34" charset="0"/>
              </a:rPr>
              <a:t>Photoshop CC Basic</a:t>
            </a:r>
          </a:p>
          <a:p>
            <a:pPr marL="363538"/>
            <a:r>
              <a:rPr lang="es-PE" b="1" dirty="0" err="1">
                <a:latin typeface="Segoe UI Light" panose="020B0502040204020203" pitchFamily="34" charset="0"/>
              </a:rPr>
              <a:t>Indesign</a:t>
            </a:r>
            <a:r>
              <a:rPr lang="es-PE" b="1" dirty="0">
                <a:latin typeface="Segoe UI Light" panose="020B0502040204020203" pitchFamily="34" charset="0"/>
              </a:rPr>
              <a:t> CC</a:t>
            </a:r>
          </a:p>
          <a:p>
            <a:pPr marL="363538"/>
            <a:r>
              <a:rPr lang="es-PE" b="1" dirty="0" err="1">
                <a:latin typeface="Segoe UI Light" panose="020B0502040204020203" pitchFamily="34" charset="0"/>
              </a:rPr>
              <a:t>Illustrator</a:t>
            </a:r>
            <a:r>
              <a:rPr lang="es-PE" b="1" dirty="0">
                <a:latin typeface="Segoe UI Light" panose="020B0502040204020203" pitchFamily="34" charset="0"/>
              </a:rPr>
              <a:t> CC</a:t>
            </a:r>
          </a:p>
          <a:p>
            <a:pPr marL="363538"/>
            <a:r>
              <a:rPr lang="es-PE" b="1" dirty="0">
                <a:latin typeface="Segoe UI Light" panose="020B0502040204020203" pitchFamily="34" charset="0"/>
              </a:rPr>
              <a:t>Photoshop CC </a:t>
            </a:r>
            <a:r>
              <a:rPr lang="es-PE" b="1" dirty="0" err="1">
                <a:latin typeface="Segoe UI Light" panose="020B0502040204020203" pitchFamily="34" charset="0"/>
              </a:rPr>
              <a:t>Expert</a:t>
            </a:r>
            <a:endParaRPr lang="es-PE" b="1" dirty="0">
              <a:latin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22" y="2455703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Diseñador Gráfico Publicitario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54104" y="2912013"/>
            <a:ext cx="2813539" cy="2321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s-PE" sz="1600" b="1" dirty="0">
              <a:latin typeface="Segoe UI Light" panose="020B0502040204020203" pitchFamily="34" charset="0"/>
            </a:endParaRPr>
          </a:p>
          <a:p>
            <a:pPr lvl="1"/>
            <a:endParaRPr lang="es-PE" sz="1600" b="1" dirty="0">
              <a:latin typeface="Segoe UI Light" panose="020B0502040204020203" pitchFamily="34" charset="0"/>
            </a:endParaRPr>
          </a:p>
          <a:p>
            <a:pPr lvl="1"/>
            <a:r>
              <a:rPr lang="es-PE" sz="1600" b="1" dirty="0">
                <a:latin typeface="Segoe UI Light" panose="020B0502040204020203" pitchFamily="34" charset="0"/>
              </a:rPr>
              <a:t>HTML 5 &amp; Dreamweaver</a:t>
            </a:r>
            <a:endParaRPr lang="es-PE" b="1" dirty="0">
              <a:latin typeface="Segoe UI Light" panose="020B0502040204020203" pitchFamily="34" charset="0"/>
            </a:endParaRPr>
          </a:p>
          <a:p>
            <a:pPr lvl="1"/>
            <a:r>
              <a:rPr lang="es-PE" b="1" dirty="0">
                <a:latin typeface="Segoe UI Light" panose="020B0502040204020203" pitchFamily="34" charset="0"/>
              </a:rPr>
              <a:t>HTML 5 &amp; CSS</a:t>
            </a:r>
          </a:p>
          <a:p>
            <a:pPr lvl="1"/>
            <a:r>
              <a:rPr lang="es-PE" b="1" dirty="0" err="1">
                <a:latin typeface="Segoe UI Light" panose="020B0502040204020203" pitchFamily="34" charset="0"/>
              </a:rPr>
              <a:t>WordPress</a:t>
            </a:r>
            <a:endParaRPr lang="es-PE" b="1" dirty="0">
              <a:latin typeface="Segoe UI Light" panose="020B0502040204020203" pitchFamily="34" charset="0"/>
            </a:endParaRPr>
          </a:p>
          <a:p>
            <a:pPr lvl="1"/>
            <a:r>
              <a:rPr lang="es-PE" b="1" dirty="0" err="1">
                <a:latin typeface="Segoe UI Light" panose="020B0502040204020203" pitchFamily="34" charset="0"/>
              </a:rPr>
              <a:t>Joomla</a:t>
            </a:r>
            <a:endParaRPr lang="es-PE" b="1" dirty="0">
              <a:latin typeface="Segoe UI Light" panose="020B0502040204020203" pitchFamily="34" charset="0"/>
            </a:endParaRPr>
          </a:p>
          <a:p>
            <a:pPr lvl="1"/>
            <a:r>
              <a:rPr lang="es-PE" b="1" dirty="0" err="1">
                <a:latin typeface="Segoe UI Light" panose="020B0502040204020203" pitchFamily="34" charset="0"/>
              </a:rPr>
              <a:t>Community</a:t>
            </a:r>
            <a:r>
              <a:rPr lang="es-PE" b="1" dirty="0">
                <a:latin typeface="Segoe UI Light" panose="020B0502040204020203" pitchFamily="34" charset="0"/>
              </a:rPr>
              <a:t> Manager I</a:t>
            </a:r>
          </a:p>
          <a:p>
            <a:pPr lvl="1"/>
            <a:r>
              <a:rPr lang="es-PE" sz="1600" b="1" dirty="0" err="1">
                <a:latin typeface="Segoe UI Light" panose="020B0502040204020203" pitchFamily="34" charset="0"/>
              </a:rPr>
              <a:t>Community</a:t>
            </a:r>
            <a:r>
              <a:rPr lang="es-PE" b="1" dirty="0">
                <a:latin typeface="Segoe UI Light" panose="020B0502040204020203" pitchFamily="34" charset="0"/>
              </a:rPr>
              <a:t> Manager II</a:t>
            </a:r>
          </a:p>
          <a:p>
            <a:pPr lvl="1"/>
            <a:endParaRPr lang="es-PE" b="1" dirty="0">
              <a:latin typeface="Segoe UI Light" panose="020B0502040204020203" pitchFamily="34" charset="0"/>
            </a:endParaRPr>
          </a:p>
          <a:p>
            <a:pPr lvl="1"/>
            <a:endParaRPr lang="es-PE" b="1" dirty="0">
              <a:latin typeface="Segoe UI Light" panose="020B0502040204020203" pitchFamily="34" charset="0"/>
            </a:endParaRPr>
          </a:p>
          <a:p>
            <a:pPr lvl="1"/>
            <a:endParaRPr lang="es-PE" sz="2000" b="1" dirty="0">
              <a:latin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69366" y="2368621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Community</a:t>
            </a:r>
            <a:r>
              <a:rPr lang="es-PE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Manager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65917" y="2912013"/>
            <a:ext cx="2813539" cy="2321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Diseñador Gráfico Publicitario</a:t>
            </a: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&amp;</a:t>
            </a:r>
          </a:p>
          <a:p>
            <a:pPr lvl="1"/>
            <a:r>
              <a:rPr lang="es-PE" sz="2000" b="1" dirty="0" err="1">
                <a:latin typeface="Segoe UI Light" panose="020B0502040204020203" pitchFamily="34" charset="0"/>
              </a:rPr>
              <a:t>Community</a:t>
            </a:r>
            <a:r>
              <a:rPr lang="es-PE" sz="2000" b="1" dirty="0">
                <a:latin typeface="Segoe UI Light" panose="020B0502040204020203" pitchFamily="34" charset="0"/>
              </a:rPr>
              <a:t> Manager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81179" y="2426677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DGP &amp; ASM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1221" y="55721"/>
            <a:ext cx="6971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Los participantes aplicarán  software de diseño, generando materiales impresos  y digitales (folletería diversa, diagramación de revistas, encartes y otros) . Administrará medios sociales como parte de la campaña publicitaria de una empresa.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378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794" y="333661"/>
            <a:ext cx="5421924" cy="745906"/>
          </a:xfrm>
        </p:spPr>
        <p:txBody>
          <a:bodyPr>
            <a:noAutofit/>
          </a:bodyPr>
          <a:lstStyle/>
          <a:p>
            <a:r>
              <a:rPr lang="es-PE" sz="4000" b="1" dirty="0">
                <a:latin typeface="Arial" panose="020B0604020202020204" pitchFamily="34" charset="0"/>
                <a:cs typeface="Arial" panose="020B0604020202020204" pitchFamily="34" charset="0"/>
              </a:rPr>
              <a:t>Ensamblaje y Redes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6315" y="1195218"/>
            <a:ext cx="3230845" cy="4535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 participantes instalarán y darán mantenimiento  a equipos de cómputo,  diagnosticarán fallas en los equipos. Conocerán y aplicarán  las normas  para implementar  redes LAN y </a:t>
            </a:r>
            <a:r>
              <a:rPr lang="es-PE" sz="2400" dirty="0" err="1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s-PE" sz="2400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Además podrán implementar servidores a nivel corporativo.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244949"/>
            <a:ext cx="125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08565" y="6112840"/>
            <a:ext cx="13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ADAI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07434" y="5910818"/>
            <a:ext cx="0" cy="8237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329376" y="5801992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Programas técnicos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273103" y="6131264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Handz Valentin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pic>
        <p:nvPicPr>
          <p:cNvPr id="1026" name="Picture 2" descr="http://3arproyectos.com/images/Servicios/Tecni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76" y="1316781"/>
            <a:ext cx="57150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9541412" y="126609"/>
            <a:ext cx="2650588" cy="745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PE" sz="3200" dirty="0"/>
              <a:t>Contenidos</a:t>
            </a:r>
          </a:p>
        </p:txBody>
      </p:sp>
      <p:sp>
        <p:nvSpPr>
          <p:cNvPr id="28" name="TextBox 7"/>
          <p:cNvSpPr txBox="1"/>
          <p:nvPr/>
        </p:nvSpPr>
        <p:spPr>
          <a:xfrm>
            <a:off x="9265922" y="942855"/>
            <a:ext cx="21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Ofimática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9251849" y="1773047"/>
            <a:ext cx="299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Gráfico</a:t>
            </a:r>
          </a:p>
        </p:txBody>
      </p:sp>
      <p:sp>
        <p:nvSpPr>
          <p:cNvPr id="30" name="TextBox 9"/>
          <p:cNvSpPr txBox="1"/>
          <p:nvPr/>
        </p:nvSpPr>
        <p:spPr>
          <a:xfrm>
            <a:off x="9279990" y="2511697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Web</a:t>
            </a:r>
          </a:p>
        </p:txBody>
      </p:sp>
      <p:sp>
        <p:nvSpPr>
          <p:cNvPr id="31" name="TextBox 10"/>
          <p:cNvSpPr txBox="1"/>
          <p:nvPr/>
        </p:nvSpPr>
        <p:spPr>
          <a:xfrm>
            <a:off x="9279991" y="3312465"/>
            <a:ext cx="299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Ensamblaje y Redes</a:t>
            </a:r>
          </a:p>
        </p:txBody>
      </p:sp>
      <p:sp>
        <p:nvSpPr>
          <p:cNvPr id="32" name="Rectangle 11"/>
          <p:cNvSpPr/>
          <p:nvPr/>
        </p:nvSpPr>
        <p:spPr>
          <a:xfrm>
            <a:off x="11948159" y="956923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3" name="Rectangle 12"/>
          <p:cNvSpPr/>
          <p:nvPr/>
        </p:nvSpPr>
        <p:spPr>
          <a:xfrm>
            <a:off x="11948159" y="1742978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4" name="Rectangle 13"/>
          <p:cNvSpPr/>
          <p:nvPr/>
        </p:nvSpPr>
        <p:spPr>
          <a:xfrm>
            <a:off x="11934092" y="2564103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Rectangle 14"/>
          <p:cNvSpPr/>
          <p:nvPr/>
        </p:nvSpPr>
        <p:spPr>
          <a:xfrm>
            <a:off x="11603866" y="3415504"/>
            <a:ext cx="620960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6" name="Straight Connector 16"/>
          <p:cNvCxnSpPr/>
          <p:nvPr/>
        </p:nvCxnSpPr>
        <p:spPr>
          <a:xfrm>
            <a:off x="9355015" y="1589650"/>
            <a:ext cx="2855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7"/>
          <p:cNvCxnSpPr/>
          <p:nvPr/>
        </p:nvCxnSpPr>
        <p:spPr>
          <a:xfrm>
            <a:off x="9355015" y="2375706"/>
            <a:ext cx="2836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8"/>
          <p:cNvCxnSpPr/>
          <p:nvPr/>
        </p:nvCxnSpPr>
        <p:spPr>
          <a:xfrm>
            <a:off x="9355015" y="3196830"/>
            <a:ext cx="2855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9"/>
          <p:cNvCxnSpPr/>
          <p:nvPr/>
        </p:nvCxnSpPr>
        <p:spPr>
          <a:xfrm>
            <a:off x="9355015" y="403029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"/>
          <p:cNvSpPr txBox="1"/>
          <p:nvPr/>
        </p:nvSpPr>
        <p:spPr>
          <a:xfrm>
            <a:off x="9292882" y="4324371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IT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Developers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14"/>
          <p:cNvSpPr/>
          <p:nvPr/>
        </p:nvSpPr>
        <p:spPr>
          <a:xfrm>
            <a:off x="11948159" y="4259954"/>
            <a:ext cx="276666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2" name="Straight Connector 19"/>
          <p:cNvCxnSpPr/>
          <p:nvPr/>
        </p:nvCxnSpPr>
        <p:spPr>
          <a:xfrm>
            <a:off x="9355014" y="487474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0"/>
          <p:cNvSpPr txBox="1"/>
          <p:nvPr/>
        </p:nvSpPr>
        <p:spPr>
          <a:xfrm>
            <a:off x="9292882" y="5184446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3D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Design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11948159" y="5120029"/>
            <a:ext cx="276665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5" name="Straight Connector 19"/>
          <p:cNvCxnSpPr/>
          <p:nvPr/>
        </p:nvCxnSpPr>
        <p:spPr>
          <a:xfrm>
            <a:off x="9355014" y="5734823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-156503" y="5910818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2400" b="1" dirty="0">
                <a:solidFill>
                  <a:schemeClr val="bg1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VALENTINBOOK</a:t>
            </a:r>
            <a:endParaRPr lang="es-PE" sz="2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64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0257" y="1612446"/>
            <a:ext cx="4169898" cy="1325563"/>
          </a:xfrm>
        </p:spPr>
        <p:txBody>
          <a:bodyPr>
            <a:noAutofit/>
          </a:bodyPr>
          <a:lstStyle/>
          <a:p>
            <a:pPr algn="ctr"/>
            <a: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Ensamblaje</a:t>
            </a:r>
            <a:b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&amp;</a:t>
            </a:r>
            <a:b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Redes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03600" y="3556001"/>
            <a:ext cx="4169898" cy="8502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4800" dirty="0">
                <a:solidFill>
                  <a:srgbClr val="17B3B2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9565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Técnico en Help Desk (Soporte Técnico)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81400" y="2039937"/>
            <a:ext cx="8286750" cy="310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>
                <a:latin typeface="Segoe UI Light" panose="020B0502040204020203" pitchFamily="34" charset="0"/>
              </a:rPr>
              <a:t>El técnico en Help Desk busca aplicar técnicas y procedimientos para dar mantenimiento preventivo y correctivo a equipos de cómputo, siguiendo normas  de seguridad. Implementará redes LAN,  WiFi e instalará  dispositivos y software para cámaras de seguridad.</a:t>
            </a:r>
          </a:p>
          <a:p>
            <a:endParaRPr lang="es-PE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86508" y="767505"/>
            <a:ext cx="2349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Técnico en HelpDesk</a:t>
            </a:r>
          </a:p>
        </p:txBody>
      </p:sp>
    </p:spTree>
    <p:extLst>
      <p:ext uri="{BB962C8B-B14F-4D97-AF65-F5344CB8AC3E}">
        <p14:creationId xmlns:p14="http://schemas.microsoft.com/office/powerpoint/2010/main" val="150749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55074" y="224521"/>
            <a:ext cx="3487738" cy="985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b="1" dirty="0">
                <a:solidFill>
                  <a:schemeClr val="bg1"/>
                </a:solidFill>
              </a:rPr>
              <a:t>Técnico en </a:t>
            </a:r>
            <a:r>
              <a:rPr lang="es-PE" sz="2400" b="1" dirty="0" err="1">
                <a:solidFill>
                  <a:schemeClr val="bg1"/>
                </a:solidFill>
              </a:rPr>
              <a:t>Help</a:t>
            </a:r>
            <a:r>
              <a:rPr lang="es-PE" sz="2400" b="1" dirty="0">
                <a:solidFill>
                  <a:schemeClr val="bg1"/>
                </a:solidFill>
              </a:rPr>
              <a:t> </a:t>
            </a:r>
            <a:r>
              <a:rPr lang="es-PE" sz="2400" b="1" dirty="0" err="1">
                <a:solidFill>
                  <a:schemeClr val="bg1"/>
                </a:solidFill>
              </a:rPr>
              <a:t>Desk</a:t>
            </a:r>
            <a:r>
              <a:rPr lang="es-PE" sz="2400" b="1" dirty="0">
                <a:solidFill>
                  <a:schemeClr val="bg1"/>
                </a:solidFill>
              </a:rPr>
              <a:t> y Administrador de Redes (Soporte Técnico)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562185" y="6017826"/>
            <a:ext cx="1702655" cy="591182"/>
          </a:xfrm>
          <a:prstGeom prst="rect">
            <a:avLst/>
          </a:prstGeom>
          <a:solidFill>
            <a:srgbClr val="17B3B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4 MESES</a:t>
            </a: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5653273" y="6017826"/>
            <a:ext cx="1702655" cy="591182"/>
          </a:xfrm>
          <a:prstGeom prst="rect">
            <a:avLst/>
          </a:prstGeom>
          <a:solidFill>
            <a:srgbClr val="17B3B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4 MESES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9849494" y="6017826"/>
            <a:ext cx="1702655" cy="591182"/>
          </a:xfrm>
          <a:prstGeom prst="rect">
            <a:avLst/>
          </a:prstGeom>
          <a:solidFill>
            <a:srgbClr val="17B3B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8 MESES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5074" y="2912013"/>
            <a:ext cx="2813539" cy="28336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9288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Ensamblaje y Diagnóstico de dispositivos I</a:t>
            </a:r>
          </a:p>
          <a:p>
            <a:pPr marL="649288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Instalación y Mantenimiento</a:t>
            </a:r>
          </a:p>
          <a:p>
            <a:pPr marL="649288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Ensamblaje y Diagnóstico de dispositivos II</a:t>
            </a:r>
          </a:p>
          <a:p>
            <a:pPr marL="649288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Windows </a:t>
            </a:r>
            <a:r>
              <a:rPr lang="es-PE" sz="1600" b="1" dirty="0" err="1">
                <a:latin typeface="Segoe UI Light" panose="020B0502040204020203" pitchFamily="34" charset="0"/>
              </a:rPr>
              <a:t>Client</a:t>
            </a:r>
            <a:r>
              <a:rPr lang="es-PE" sz="1600" b="1" dirty="0">
                <a:latin typeface="Segoe UI Light" panose="020B0502040204020203" pitchFamily="34" charset="0"/>
              </a:rPr>
              <a:t> Administrador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822" y="2455703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Help</a:t>
            </a:r>
            <a:r>
              <a:rPr lang="es-PE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Desk</a:t>
            </a:r>
            <a:endParaRPr lang="es-PE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54104" y="2912013"/>
            <a:ext cx="2813539" cy="28336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s-PE" sz="1600" b="1" dirty="0">
              <a:latin typeface="Segoe UI Light" panose="020B0502040204020203" pitchFamily="34" charset="0"/>
            </a:endParaRPr>
          </a:p>
          <a:p>
            <a:pPr lvl="1"/>
            <a:endParaRPr lang="es-PE" sz="1600" b="1" dirty="0">
              <a:latin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Instalación y Configuración de Redes LAN y </a:t>
            </a:r>
            <a:r>
              <a:rPr lang="es-PE" sz="1600" b="1" dirty="0" err="1">
                <a:latin typeface="Segoe UI Light" panose="020B0502040204020203" pitchFamily="34" charset="0"/>
              </a:rPr>
              <a:t>WiFi</a:t>
            </a:r>
            <a:endParaRPr lang="es-PE" sz="1600" b="1" dirty="0">
              <a:latin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Windows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SharePoint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Linux</a:t>
            </a:r>
            <a:endParaRPr lang="es-PE" b="1" dirty="0">
              <a:latin typeface="Segoe UI Light" panose="020B0502040204020203" pitchFamily="34" charset="0"/>
            </a:endParaRPr>
          </a:p>
          <a:p>
            <a:pPr lvl="1"/>
            <a:endParaRPr lang="es-PE" b="1" dirty="0">
              <a:latin typeface="Segoe UI Light" panose="020B0502040204020203" pitchFamily="34" charset="0"/>
            </a:endParaRPr>
          </a:p>
          <a:p>
            <a:pPr lvl="1"/>
            <a:endParaRPr lang="es-PE" b="1" dirty="0">
              <a:latin typeface="Segoe UI Light" panose="020B0502040204020203" pitchFamily="34" charset="0"/>
            </a:endParaRPr>
          </a:p>
          <a:p>
            <a:pPr lvl="1"/>
            <a:endParaRPr lang="es-PE" sz="2000" b="1" dirty="0">
              <a:latin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69366" y="2368621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Redes y Servidores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65917" y="2912013"/>
            <a:ext cx="2813539" cy="28336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PE" sz="2000" b="1" dirty="0" err="1">
                <a:latin typeface="Segoe UI Light" panose="020B0502040204020203" pitchFamily="34" charset="0"/>
              </a:rPr>
              <a:t>Help</a:t>
            </a:r>
            <a:r>
              <a:rPr lang="es-PE" sz="2000" b="1" dirty="0">
                <a:latin typeface="Segoe UI Light" panose="020B0502040204020203" pitchFamily="34" charset="0"/>
              </a:rPr>
              <a:t> </a:t>
            </a:r>
            <a:r>
              <a:rPr lang="es-PE" sz="2000" b="1" dirty="0" err="1">
                <a:latin typeface="Segoe UI Light" panose="020B0502040204020203" pitchFamily="34" charset="0"/>
              </a:rPr>
              <a:t>Desk</a:t>
            </a:r>
            <a:endParaRPr lang="es-PE" sz="2000" b="1" dirty="0">
              <a:latin typeface="Segoe UI Light" panose="020B0502040204020203" pitchFamily="34" charset="0"/>
            </a:endParaRP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&amp;</a:t>
            </a: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Redes y Servidores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81179" y="2426677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HD &amp; 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1221" y="55721"/>
            <a:ext cx="6971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Los participantes instalarán y darán mantenimiento  a equipos de cómputo,  diagnosticaran fallas en los equipos. Conocerán y aplicaran  las normas  para implementar  redes LAN y </a:t>
            </a:r>
            <a:r>
              <a:rPr lang="es-PE" sz="2000" dirty="0" err="1">
                <a:solidFill>
                  <a:schemeClr val="bg1">
                    <a:lumMod val="95000"/>
                  </a:schemeClr>
                </a:solidFill>
              </a:rPr>
              <a:t>WiFi</a:t>
            </a:r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. Además podrán implementar servidores a nivel corporativo.</a:t>
            </a:r>
          </a:p>
        </p:txBody>
      </p:sp>
    </p:spTree>
    <p:extLst>
      <p:ext uri="{BB962C8B-B14F-4D97-AF65-F5344CB8AC3E}">
        <p14:creationId xmlns:p14="http://schemas.microsoft.com/office/powerpoint/2010/main" val="47179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794" y="333661"/>
            <a:ext cx="5421924" cy="745906"/>
          </a:xfrm>
        </p:spPr>
        <p:txBody>
          <a:bodyPr>
            <a:noAutofit/>
          </a:bodyPr>
          <a:lstStyle/>
          <a:p>
            <a:r>
              <a:rPr lang="es-PE" sz="4000" b="1" dirty="0"/>
              <a:t>IT </a:t>
            </a:r>
            <a:r>
              <a:rPr lang="es-PE" sz="4000" b="1" dirty="0" err="1"/>
              <a:t>Developer</a:t>
            </a:r>
            <a:endParaRPr lang="es-P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6315" y="1195218"/>
            <a:ext cx="3230845" cy="4535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 participantes desarrollarán aplicaciones locales y Web brindando soluciones de alto nivel a las empresas. Emplearán diversas herramientas de desarrollo con base de datos incluyendo tecnología Microsoft y Android. </a:t>
            </a:r>
          </a:p>
          <a:p>
            <a:pPr marL="0" indent="0">
              <a:buNone/>
            </a:pPr>
            <a:endParaRPr lang="es-PE" sz="2400" dirty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244949"/>
            <a:ext cx="125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08565" y="6112840"/>
            <a:ext cx="13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ADAI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07434" y="5910818"/>
            <a:ext cx="0" cy="8237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329376" y="5801992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Programas técnicos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273103" y="6131264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Handz Valentin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9541412" y="126609"/>
            <a:ext cx="2650588" cy="745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PE" sz="3200" dirty="0"/>
              <a:t>Contenidos</a:t>
            </a:r>
          </a:p>
        </p:txBody>
      </p:sp>
      <p:sp>
        <p:nvSpPr>
          <p:cNvPr id="28" name="TextBox 7"/>
          <p:cNvSpPr txBox="1"/>
          <p:nvPr/>
        </p:nvSpPr>
        <p:spPr>
          <a:xfrm>
            <a:off x="9265922" y="942855"/>
            <a:ext cx="21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Ofimática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9251849" y="1773047"/>
            <a:ext cx="299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Gráfico</a:t>
            </a:r>
          </a:p>
        </p:txBody>
      </p:sp>
      <p:sp>
        <p:nvSpPr>
          <p:cNvPr id="30" name="TextBox 9"/>
          <p:cNvSpPr txBox="1"/>
          <p:nvPr/>
        </p:nvSpPr>
        <p:spPr>
          <a:xfrm>
            <a:off x="9279990" y="2511697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Web</a:t>
            </a:r>
          </a:p>
        </p:txBody>
      </p:sp>
      <p:sp>
        <p:nvSpPr>
          <p:cNvPr id="31" name="TextBox 10"/>
          <p:cNvSpPr txBox="1"/>
          <p:nvPr/>
        </p:nvSpPr>
        <p:spPr>
          <a:xfrm>
            <a:off x="9279991" y="3312465"/>
            <a:ext cx="299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Ensamblaje y Redes</a:t>
            </a:r>
          </a:p>
        </p:txBody>
      </p:sp>
      <p:sp>
        <p:nvSpPr>
          <p:cNvPr id="32" name="Rectangle 11"/>
          <p:cNvSpPr/>
          <p:nvPr/>
        </p:nvSpPr>
        <p:spPr>
          <a:xfrm>
            <a:off x="11948159" y="956923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3" name="Rectangle 12"/>
          <p:cNvSpPr/>
          <p:nvPr/>
        </p:nvSpPr>
        <p:spPr>
          <a:xfrm>
            <a:off x="11948159" y="1742978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4" name="Rectangle 13"/>
          <p:cNvSpPr/>
          <p:nvPr/>
        </p:nvSpPr>
        <p:spPr>
          <a:xfrm>
            <a:off x="11934092" y="2564103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Rectangle 14"/>
          <p:cNvSpPr/>
          <p:nvPr/>
        </p:nvSpPr>
        <p:spPr>
          <a:xfrm>
            <a:off x="11934092" y="3415504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6" name="Straight Connector 16"/>
          <p:cNvCxnSpPr/>
          <p:nvPr/>
        </p:nvCxnSpPr>
        <p:spPr>
          <a:xfrm>
            <a:off x="9355015" y="1589650"/>
            <a:ext cx="2855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7"/>
          <p:cNvCxnSpPr/>
          <p:nvPr/>
        </p:nvCxnSpPr>
        <p:spPr>
          <a:xfrm>
            <a:off x="9355015" y="2375706"/>
            <a:ext cx="2836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8"/>
          <p:cNvCxnSpPr/>
          <p:nvPr/>
        </p:nvCxnSpPr>
        <p:spPr>
          <a:xfrm>
            <a:off x="9355015" y="3196830"/>
            <a:ext cx="2855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9"/>
          <p:cNvCxnSpPr/>
          <p:nvPr/>
        </p:nvCxnSpPr>
        <p:spPr>
          <a:xfrm>
            <a:off x="9355015" y="403029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"/>
          <p:cNvSpPr txBox="1"/>
          <p:nvPr/>
        </p:nvSpPr>
        <p:spPr>
          <a:xfrm>
            <a:off x="9292882" y="4324371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IT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Developers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14"/>
          <p:cNvSpPr/>
          <p:nvPr/>
        </p:nvSpPr>
        <p:spPr>
          <a:xfrm>
            <a:off x="11629623" y="4259954"/>
            <a:ext cx="595202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2" name="Straight Connector 19"/>
          <p:cNvCxnSpPr/>
          <p:nvPr/>
        </p:nvCxnSpPr>
        <p:spPr>
          <a:xfrm>
            <a:off x="9355014" y="487474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0"/>
          <p:cNvSpPr txBox="1"/>
          <p:nvPr/>
        </p:nvSpPr>
        <p:spPr>
          <a:xfrm>
            <a:off x="9292882" y="5184446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3D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Design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11948159" y="5120029"/>
            <a:ext cx="276665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5" name="Straight Connector 19"/>
          <p:cNvCxnSpPr/>
          <p:nvPr/>
        </p:nvCxnSpPr>
        <p:spPr>
          <a:xfrm>
            <a:off x="9355014" y="5734823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http://www.nubelo.com/img/disenadores-freel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81" y="2172929"/>
            <a:ext cx="4212617" cy="36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le 1"/>
          <p:cNvSpPr txBox="1">
            <a:spLocks/>
          </p:cNvSpPr>
          <p:nvPr/>
        </p:nvSpPr>
        <p:spPr>
          <a:xfrm>
            <a:off x="-156503" y="5910818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2400" b="1" dirty="0">
                <a:solidFill>
                  <a:schemeClr val="bg1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VALENTINBOOK</a:t>
            </a:r>
            <a:endParaRPr lang="es-PE" sz="2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03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34214" y="1826927"/>
            <a:ext cx="5365651" cy="1325563"/>
          </a:xfrm>
        </p:spPr>
        <p:txBody>
          <a:bodyPr>
            <a:noAutofit/>
          </a:bodyPr>
          <a:lstStyle/>
          <a:p>
            <a:pPr algn="ctr"/>
            <a: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IT </a:t>
            </a:r>
            <a:r>
              <a:rPr lang="es-PE" sz="5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Developer</a:t>
            </a:r>
            <a:endParaRPr lang="es-PE" sz="5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86167" y="3580863"/>
            <a:ext cx="1661747" cy="5236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4800" dirty="0">
                <a:solidFill>
                  <a:srgbClr val="BF201C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6691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IT </a:t>
            </a:r>
            <a:r>
              <a:rPr lang="es-PE" dirty="0" err="1"/>
              <a:t>Developer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81400" y="2039937"/>
            <a:ext cx="8286750" cy="310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>
                <a:latin typeface="Segoe UI Light" panose="020B0502040204020203" pitchFamily="34" charset="0"/>
              </a:rPr>
              <a:t>El IT </a:t>
            </a:r>
            <a:r>
              <a:rPr lang="es-PE" dirty="0" err="1">
                <a:latin typeface="Segoe UI Light" panose="020B0502040204020203" pitchFamily="34" charset="0"/>
              </a:rPr>
              <a:t>Developer</a:t>
            </a:r>
            <a:r>
              <a:rPr lang="es-PE" dirty="0">
                <a:latin typeface="Segoe UI Light" panose="020B0502040204020203" pitchFamily="34" charset="0"/>
              </a:rPr>
              <a:t> es un profesional que desarrolla aplicaciones locales y Web brindando soluciones de alto nivel a las empresas. Empleará diversas herramientas de desarrollo con base de datos incluyendo tecnología Microsoft y Android. </a:t>
            </a:r>
            <a:endParaRPr lang="es-PE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42779" y="837845"/>
            <a:ext cx="2349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PE" sz="2800" dirty="0">
                <a:solidFill>
                  <a:schemeClr val="bg1"/>
                </a:solidFill>
                <a:latin typeface="Segoe UI Light" panose="020B0502040204020203" pitchFamily="34" charset="0"/>
              </a:rPr>
              <a:t>Programación</a:t>
            </a:r>
          </a:p>
        </p:txBody>
      </p:sp>
    </p:spTree>
    <p:extLst>
      <p:ext uri="{BB962C8B-B14F-4D97-AF65-F5344CB8AC3E}">
        <p14:creationId xmlns:p14="http://schemas.microsoft.com/office/powerpoint/2010/main" val="427509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53550" y="126061"/>
            <a:ext cx="2816225" cy="985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3600" b="1" dirty="0">
                <a:solidFill>
                  <a:schemeClr val="bg1"/>
                </a:solidFill>
              </a:rPr>
              <a:t>Desarrollador de TI 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562185" y="6017826"/>
            <a:ext cx="1702655" cy="591182"/>
          </a:xfrm>
          <a:prstGeom prst="rect">
            <a:avLst/>
          </a:prstGeom>
          <a:solidFill>
            <a:srgbClr val="D6214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4 MESES</a:t>
            </a: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5653273" y="6017826"/>
            <a:ext cx="1702655" cy="591182"/>
          </a:xfrm>
          <a:prstGeom prst="rect">
            <a:avLst/>
          </a:prstGeom>
          <a:solidFill>
            <a:srgbClr val="D6214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4 MESES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9849494" y="6017826"/>
            <a:ext cx="1702655" cy="591182"/>
          </a:xfrm>
          <a:prstGeom prst="rect">
            <a:avLst/>
          </a:prstGeom>
          <a:solidFill>
            <a:srgbClr val="D6214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8 MESES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5074" y="2912013"/>
            <a:ext cx="2813539" cy="2321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s-PE" b="1" dirty="0">
              <a:latin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Segoe UI Light" panose="020B0502040204020203" pitchFamily="34" charset="0"/>
              </a:rPr>
              <a:t>Visual Basic 2012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Segoe UI Light" panose="020B0502040204020203" pitchFamily="34" charset="0"/>
              </a:rPr>
              <a:t>SQL Server 2012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Segoe UI Light" panose="020B0502040204020203" pitchFamily="34" charset="0"/>
              </a:rPr>
              <a:t>Visual Basic con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Segoe UI Light" panose="020B0502040204020203" pitchFamily="34" charset="0"/>
              </a:rPr>
              <a:t>ASP.NET 4 con C# y VB</a:t>
            </a:r>
          </a:p>
          <a:p>
            <a:pPr lvl="1"/>
            <a:endParaRPr lang="es-PE" sz="2000" b="1" dirty="0">
              <a:latin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36" y="2426677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es-PE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Developer</a:t>
            </a:r>
            <a:endParaRPr lang="es-PE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54104" y="2912013"/>
            <a:ext cx="2813539" cy="2321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s-PE" b="1" dirty="0">
              <a:latin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b="1" dirty="0">
              <a:latin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Segoe UI Light" panose="020B0502040204020203" pitchFamily="34" charset="0"/>
              </a:rPr>
              <a:t>JAVA Fundamental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Segoe UI Light" panose="020B0502040204020203" pitchFamily="34" charset="0"/>
              </a:rPr>
              <a:t>PHP Web </a:t>
            </a:r>
            <a:r>
              <a:rPr lang="es-PE" b="1" dirty="0" err="1">
                <a:latin typeface="Segoe UI Light" panose="020B0502040204020203" pitchFamily="34" charset="0"/>
              </a:rPr>
              <a:t>Programming</a:t>
            </a:r>
            <a:endParaRPr lang="es-PE" b="1" dirty="0">
              <a:latin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Segoe UI Light" panose="020B0502040204020203" pitchFamily="34" charset="0"/>
              </a:rPr>
              <a:t>Java Cliente / Servidor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Segoe UI Light" panose="020B0502040204020203" pitchFamily="34" charset="0"/>
              </a:rPr>
              <a:t>Android </a:t>
            </a:r>
            <a:r>
              <a:rPr lang="es-PE" b="1" dirty="0" err="1">
                <a:latin typeface="Segoe UI Light" panose="020B0502040204020203" pitchFamily="34" charset="0"/>
              </a:rPr>
              <a:t>Developer</a:t>
            </a:r>
            <a:endParaRPr lang="es-PE" b="1" dirty="0">
              <a:latin typeface="Segoe UI Light" panose="020B0502040204020203" pitchFamily="34" charset="0"/>
            </a:endParaRP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 </a:t>
            </a:r>
          </a:p>
          <a:p>
            <a:pPr lvl="1"/>
            <a:endParaRPr lang="es-PE" sz="2000" b="1" dirty="0">
              <a:latin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69366" y="2426677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s-PE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Developer</a:t>
            </a:r>
            <a:endParaRPr lang="es-PE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65917" y="2912013"/>
            <a:ext cx="2813539" cy="2321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Microsoft </a:t>
            </a:r>
            <a:r>
              <a:rPr lang="es-PE" sz="2000" b="1" dirty="0" err="1">
                <a:latin typeface="Segoe UI Light" panose="020B0502040204020203" pitchFamily="34" charset="0"/>
              </a:rPr>
              <a:t>Developer</a:t>
            </a:r>
            <a:endParaRPr lang="es-PE" sz="2000" b="1" dirty="0">
              <a:latin typeface="Segoe UI Light" panose="020B0502040204020203" pitchFamily="34" charset="0"/>
            </a:endParaRP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&amp;</a:t>
            </a: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Web </a:t>
            </a:r>
            <a:r>
              <a:rPr lang="es-PE" sz="2000" b="1" dirty="0" err="1">
                <a:latin typeface="Segoe UI Light" panose="020B0502040204020203" pitchFamily="34" charset="0"/>
              </a:rPr>
              <a:t>Developer</a:t>
            </a:r>
            <a:endParaRPr lang="es-PE" sz="2000" b="1" dirty="0">
              <a:latin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81179" y="2426677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MD &amp; WD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1221" y="126061"/>
            <a:ext cx="69719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Al término del programa, los participantes desarrollarán aplicaciones locales y Web brindando soluciones de alto nivel a las empresas.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09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023" y="851755"/>
            <a:ext cx="4310575" cy="1325563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VALENTIN</a:t>
            </a:r>
            <a:r>
              <a:rPr lang="es-PE" sz="32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5992837" y="2489982"/>
            <a:ext cx="6199163" cy="24899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angular Callout 4"/>
          <p:cNvSpPr/>
          <p:nvPr/>
        </p:nvSpPr>
        <p:spPr>
          <a:xfrm>
            <a:off x="1" y="2489982"/>
            <a:ext cx="6639950" cy="2489981"/>
          </a:xfrm>
          <a:custGeom>
            <a:avLst/>
            <a:gdLst>
              <a:gd name="connsiteX0" fmla="*/ 0 w 6738425"/>
              <a:gd name="connsiteY0" fmla="*/ 0 h 2489981"/>
              <a:gd name="connsiteX1" fmla="*/ 3930748 w 6738425"/>
              <a:gd name="connsiteY1" fmla="*/ 0 h 2489981"/>
              <a:gd name="connsiteX2" fmla="*/ 3930748 w 6738425"/>
              <a:gd name="connsiteY2" fmla="*/ 0 h 2489981"/>
              <a:gd name="connsiteX3" fmla="*/ 5615354 w 6738425"/>
              <a:gd name="connsiteY3" fmla="*/ 0 h 2489981"/>
              <a:gd name="connsiteX4" fmla="*/ 6738425 w 6738425"/>
              <a:gd name="connsiteY4" fmla="*/ 0 h 2489981"/>
              <a:gd name="connsiteX5" fmla="*/ 6738425 w 6738425"/>
              <a:gd name="connsiteY5" fmla="*/ 414997 h 2489981"/>
              <a:gd name="connsiteX6" fmla="*/ 7648719 w 6738425"/>
              <a:gd name="connsiteY6" fmla="*/ 705138 h 2489981"/>
              <a:gd name="connsiteX7" fmla="*/ 6738425 w 6738425"/>
              <a:gd name="connsiteY7" fmla="*/ 1037492 h 2489981"/>
              <a:gd name="connsiteX8" fmla="*/ 6738425 w 6738425"/>
              <a:gd name="connsiteY8" fmla="*/ 2489981 h 2489981"/>
              <a:gd name="connsiteX9" fmla="*/ 5615354 w 6738425"/>
              <a:gd name="connsiteY9" fmla="*/ 2489981 h 2489981"/>
              <a:gd name="connsiteX10" fmla="*/ 3930748 w 6738425"/>
              <a:gd name="connsiteY10" fmla="*/ 2489981 h 2489981"/>
              <a:gd name="connsiteX11" fmla="*/ 3930748 w 6738425"/>
              <a:gd name="connsiteY11" fmla="*/ 2489981 h 2489981"/>
              <a:gd name="connsiteX12" fmla="*/ 0 w 6738425"/>
              <a:gd name="connsiteY12" fmla="*/ 2489981 h 2489981"/>
              <a:gd name="connsiteX13" fmla="*/ 0 w 6738425"/>
              <a:gd name="connsiteY13" fmla="*/ 1037492 h 2489981"/>
              <a:gd name="connsiteX14" fmla="*/ 0 w 6738425"/>
              <a:gd name="connsiteY14" fmla="*/ 414997 h 2489981"/>
              <a:gd name="connsiteX15" fmla="*/ 0 w 6738425"/>
              <a:gd name="connsiteY15" fmla="*/ 414997 h 2489981"/>
              <a:gd name="connsiteX16" fmla="*/ 0 w 6738425"/>
              <a:gd name="connsiteY16" fmla="*/ 0 h 2489981"/>
              <a:gd name="connsiteX0" fmla="*/ 0 w 7648719"/>
              <a:gd name="connsiteY0" fmla="*/ 0 h 2489981"/>
              <a:gd name="connsiteX1" fmla="*/ 3930748 w 7648719"/>
              <a:gd name="connsiteY1" fmla="*/ 0 h 2489981"/>
              <a:gd name="connsiteX2" fmla="*/ 3930748 w 7648719"/>
              <a:gd name="connsiteY2" fmla="*/ 0 h 2489981"/>
              <a:gd name="connsiteX3" fmla="*/ 5615354 w 7648719"/>
              <a:gd name="connsiteY3" fmla="*/ 0 h 2489981"/>
              <a:gd name="connsiteX4" fmla="*/ 6738425 w 7648719"/>
              <a:gd name="connsiteY4" fmla="*/ 0 h 2489981"/>
              <a:gd name="connsiteX5" fmla="*/ 6738425 w 7648719"/>
              <a:gd name="connsiteY5" fmla="*/ 414997 h 2489981"/>
              <a:gd name="connsiteX6" fmla="*/ 7648719 w 7648719"/>
              <a:gd name="connsiteY6" fmla="*/ 705138 h 2489981"/>
              <a:gd name="connsiteX7" fmla="*/ 6752492 w 7648719"/>
              <a:gd name="connsiteY7" fmla="*/ 1487658 h 2489981"/>
              <a:gd name="connsiteX8" fmla="*/ 6738425 w 7648719"/>
              <a:gd name="connsiteY8" fmla="*/ 2489981 h 2489981"/>
              <a:gd name="connsiteX9" fmla="*/ 5615354 w 7648719"/>
              <a:gd name="connsiteY9" fmla="*/ 2489981 h 2489981"/>
              <a:gd name="connsiteX10" fmla="*/ 3930748 w 7648719"/>
              <a:gd name="connsiteY10" fmla="*/ 2489981 h 2489981"/>
              <a:gd name="connsiteX11" fmla="*/ 3930748 w 7648719"/>
              <a:gd name="connsiteY11" fmla="*/ 2489981 h 2489981"/>
              <a:gd name="connsiteX12" fmla="*/ 0 w 7648719"/>
              <a:gd name="connsiteY12" fmla="*/ 2489981 h 2489981"/>
              <a:gd name="connsiteX13" fmla="*/ 0 w 7648719"/>
              <a:gd name="connsiteY13" fmla="*/ 1037492 h 2489981"/>
              <a:gd name="connsiteX14" fmla="*/ 0 w 7648719"/>
              <a:gd name="connsiteY14" fmla="*/ 414997 h 2489981"/>
              <a:gd name="connsiteX15" fmla="*/ 0 w 7648719"/>
              <a:gd name="connsiteY15" fmla="*/ 414997 h 2489981"/>
              <a:gd name="connsiteX16" fmla="*/ 0 w 7648719"/>
              <a:gd name="connsiteY16" fmla="*/ 0 h 2489981"/>
              <a:gd name="connsiteX0" fmla="*/ 0 w 7648719"/>
              <a:gd name="connsiteY0" fmla="*/ 0 h 2489981"/>
              <a:gd name="connsiteX1" fmla="*/ 3930748 w 7648719"/>
              <a:gd name="connsiteY1" fmla="*/ 0 h 2489981"/>
              <a:gd name="connsiteX2" fmla="*/ 3930748 w 7648719"/>
              <a:gd name="connsiteY2" fmla="*/ 0 h 2489981"/>
              <a:gd name="connsiteX3" fmla="*/ 5615354 w 7648719"/>
              <a:gd name="connsiteY3" fmla="*/ 0 h 2489981"/>
              <a:gd name="connsiteX4" fmla="*/ 6738425 w 7648719"/>
              <a:gd name="connsiteY4" fmla="*/ 0 h 2489981"/>
              <a:gd name="connsiteX5" fmla="*/ 6738425 w 7648719"/>
              <a:gd name="connsiteY5" fmla="*/ 766689 h 2489981"/>
              <a:gd name="connsiteX6" fmla="*/ 7648719 w 7648719"/>
              <a:gd name="connsiteY6" fmla="*/ 705138 h 2489981"/>
              <a:gd name="connsiteX7" fmla="*/ 6752492 w 7648719"/>
              <a:gd name="connsiteY7" fmla="*/ 1487658 h 2489981"/>
              <a:gd name="connsiteX8" fmla="*/ 6738425 w 7648719"/>
              <a:gd name="connsiteY8" fmla="*/ 2489981 h 2489981"/>
              <a:gd name="connsiteX9" fmla="*/ 5615354 w 7648719"/>
              <a:gd name="connsiteY9" fmla="*/ 2489981 h 2489981"/>
              <a:gd name="connsiteX10" fmla="*/ 3930748 w 7648719"/>
              <a:gd name="connsiteY10" fmla="*/ 2489981 h 2489981"/>
              <a:gd name="connsiteX11" fmla="*/ 3930748 w 7648719"/>
              <a:gd name="connsiteY11" fmla="*/ 2489981 h 2489981"/>
              <a:gd name="connsiteX12" fmla="*/ 0 w 7648719"/>
              <a:gd name="connsiteY12" fmla="*/ 2489981 h 2489981"/>
              <a:gd name="connsiteX13" fmla="*/ 0 w 7648719"/>
              <a:gd name="connsiteY13" fmla="*/ 1037492 h 2489981"/>
              <a:gd name="connsiteX14" fmla="*/ 0 w 7648719"/>
              <a:gd name="connsiteY14" fmla="*/ 414997 h 2489981"/>
              <a:gd name="connsiteX15" fmla="*/ 0 w 7648719"/>
              <a:gd name="connsiteY15" fmla="*/ 414997 h 2489981"/>
              <a:gd name="connsiteX16" fmla="*/ 0 w 7648719"/>
              <a:gd name="connsiteY16" fmla="*/ 0 h 2489981"/>
              <a:gd name="connsiteX0" fmla="*/ 0 w 7395501"/>
              <a:gd name="connsiteY0" fmla="*/ 0 h 2489981"/>
              <a:gd name="connsiteX1" fmla="*/ 3930748 w 7395501"/>
              <a:gd name="connsiteY1" fmla="*/ 0 h 2489981"/>
              <a:gd name="connsiteX2" fmla="*/ 3930748 w 7395501"/>
              <a:gd name="connsiteY2" fmla="*/ 0 h 2489981"/>
              <a:gd name="connsiteX3" fmla="*/ 5615354 w 7395501"/>
              <a:gd name="connsiteY3" fmla="*/ 0 h 2489981"/>
              <a:gd name="connsiteX4" fmla="*/ 6738425 w 7395501"/>
              <a:gd name="connsiteY4" fmla="*/ 0 h 2489981"/>
              <a:gd name="connsiteX5" fmla="*/ 6738425 w 7395501"/>
              <a:gd name="connsiteY5" fmla="*/ 766689 h 2489981"/>
              <a:gd name="connsiteX6" fmla="*/ 7395501 w 7395501"/>
              <a:gd name="connsiteY6" fmla="*/ 1113101 h 2489981"/>
              <a:gd name="connsiteX7" fmla="*/ 6752492 w 7395501"/>
              <a:gd name="connsiteY7" fmla="*/ 1487658 h 2489981"/>
              <a:gd name="connsiteX8" fmla="*/ 6738425 w 7395501"/>
              <a:gd name="connsiteY8" fmla="*/ 2489981 h 2489981"/>
              <a:gd name="connsiteX9" fmla="*/ 5615354 w 7395501"/>
              <a:gd name="connsiteY9" fmla="*/ 2489981 h 2489981"/>
              <a:gd name="connsiteX10" fmla="*/ 3930748 w 7395501"/>
              <a:gd name="connsiteY10" fmla="*/ 2489981 h 2489981"/>
              <a:gd name="connsiteX11" fmla="*/ 3930748 w 7395501"/>
              <a:gd name="connsiteY11" fmla="*/ 2489981 h 2489981"/>
              <a:gd name="connsiteX12" fmla="*/ 0 w 7395501"/>
              <a:gd name="connsiteY12" fmla="*/ 2489981 h 2489981"/>
              <a:gd name="connsiteX13" fmla="*/ 0 w 7395501"/>
              <a:gd name="connsiteY13" fmla="*/ 1037492 h 2489981"/>
              <a:gd name="connsiteX14" fmla="*/ 0 w 7395501"/>
              <a:gd name="connsiteY14" fmla="*/ 414997 h 2489981"/>
              <a:gd name="connsiteX15" fmla="*/ 0 w 7395501"/>
              <a:gd name="connsiteY15" fmla="*/ 414997 h 2489981"/>
              <a:gd name="connsiteX16" fmla="*/ 0 w 7395501"/>
              <a:gd name="connsiteY16" fmla="*/ 0 h 248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5501" h="2489981">
                <a:moveTo>
                  <a:pt x="0" y="0"/>
                </a:moveTo>
                <a:lnTo>
                  <a:pt x="3930748" y="0"/>
                </a:lnTo>
                <a:lnTo>
                  <a:pt x="3930748" y="0"/>
                </a:lnTo>
                <a:lnTo>
                  <a:pt x="5615354" y="0"/>
                </a:lnTo>
                <a:lnTo>
                  <a:pt x="6738425" y="0"/>
                </a:lnTo>
                <a:lnTo>
                  <a:pt x="6738425" y="766689"/>
                </a:lnTo>
                <a:lnTo>
                  <a:pt x="7395501" y="1113101"/>
                </a:lnTo>
                <a:lnTo>
                  <a:pt x="6752492" y="1487658"/>
                </a:lnTo>
                <a:lnTo>
                  <a:pt x="6738425" y="2489981"/>
                </a:lnTo>
                <a:lnTo>
                  <a:pt x="5615354" y="2489981"/>
                </a:lnTo>
                <a:lnTo>
                  <a:pt x="3930748" y="2489981"/>
                </a:lnTo>
                <a:lnTo>
                  <a:pt x="3930748" y="2489981"/>
                </a:lnTo>
                <a:lnTo>
                  <a:pt x="0" y="2489981"/>
                </a:lnTo>
                <a:lnTo>
                  <a:pt x="0" y="1037492"/>
                </a:lnTo>
                <a:lnTo>
                  <a:pt x="0" y="414997"/>
                </a:lnTo>
                <a:lnTo>
                  <a:pt x="0" y="4149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48219"/>
            <a:ext cx="5851169" cy="13932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7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NUESTROS </a:t>
            </a:r>
          </a:p>
          <a:p>
            <a:pPr marL="0" indent="0" algn="ctr">
              <a:buNone/>
            </a:pPr>
            <a:r>
              <a:rPr lang="es-PE" sz="7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CURSOS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39951" y="3065168"/>
            <a:ext cx="5466853" cy="1339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z="7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ESTÁNDAR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0086" y="1695863"/>
            <a:ext cx="474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Programas Técnicos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5235" y="5292627"/>
            <a:ext cx="751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Garantizar la calidad de imagen y enseñanza a través de cursos estandarizados en los diversos locales de la corporación</a:t>
            </a:r>
          </a:p>
        </p:txBody>
      </p:sp>
    </p:spTree>
    <p:extLst>
      <p:ext uri="{BB962C8B-B14F-4D97-AF65-F5344CB8AC3E}">
        <p14:creationId xmlns:p14="http://schemas.microsoft.com/office/powerpoint/2010/main" val="25580778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build="p"/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794" y="333661"/>
            <a:ext cx="5421924" cy="745906"/>
          </a:xfrm>
        </p:spPr>
        <p:txBody>
          <a:bodyPr>
            <a:noAutofit/>
          </a:bodyPr>
          <a:lstStyle/>
          <a:p>
            <a:r>
              <a:rPr lang="es-PE" sz="4000" b="1" dirty="0"/>
              <a:t>Diseño 3D y Edición Audiovisual</a:t>
            </a:r>
            <a:endParaRPr lang="es-P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6315" y="1195218"/>
            <a:ext cx="3230845" cy="4535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 participantes diseñarán objetos y personajes en 3D además de editar contenido audiovisual para diversos espacios publicitarios. Usará las herramientas de diseño 3D como 3D Max, editará audio, vídeo y aplicará efectos de nivel profesional.</a:t>
            </a:r>
          </a:p>
          <a:p>
            <a:pPr marL="0" indent="0">
              <a:buNone/>
            </a:pPr>
            <a:endParaRPr lang="es-PE" sz="2400" dirty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244949"/>
            <a:ext cx="125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541412" y="126609"/>
            <a:ext cx="2650588" cy="745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PE" sz="3200" dirty="0"/>
              <a:t>Contenidos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65922" y="942855"/>
            <a:ext cx="21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Ofimática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51849" y="1773047"/>
            <a:ext cx="299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Gráfico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9990" y="2511697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Web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9991" y="3312465"/>
            <a:ext cx="299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Ensamblaje y Redes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48159" y="956923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angle 12"/>
          <p:cNvSpPr/>
          <p:nvPr/>
        </p:nvSpPr>
        <p:spPr>
          <a:xfrm>
            <a:off x="11948159" y="1742978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angle 13"/>
          <p:cNvSpPr/>
          <p:nvPr/>
        </p:nvSpPr>
        <p:spPr>
          <a:xfrm>
            <a:off x="11934092" y="2564103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angle 14"/>
          <p:cNvSpPr/>
          <p:nvPr/>
        </p:nvSpPr>
        <p:spPr>
          <a:xfrm>
            <a:off x="11934092" y="3415504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55015" y="1589650"/>
            <a:ext cx="2855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55015" y="2375706"/>
            <a:ext cx="2836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355015" y="3196830"/>
            <a:ext cx="2855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55015" y="403029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08565" y="6112840"/>
            <a:ext cx="13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ADAI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07434" y="5910818"/>
            <a:ext cx="0" cy="8237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329376" y="5801992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Programas técnicos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273103" y="6131264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Handz Valentin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24" name="TextBox 10"/>
          <p:cNvSpPr txBox="1"/>
          <p:nvPr/>
        </p:nvSpPr>
        <p:spPr>
          <a:xfrm>
            <a:off x="9292882" y="4324371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IT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Developers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14"/>
          <p:cNvSpPr/>
          <p:nvPr/>
        </p:nvSpPr>
        <p:spPr>
          <a:xfrm>
            <a:off x="11948159" y="4259954"/>
            <a:ext cx="276665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9" name="Straight Connector 19"/>
          <p:cNvCxnSpPr/>
          <p:nvPr/>
        </p:nvCxnSpPr>
        <p:spPr>
          <a:xfrm>
            <a:off x="9355014" y="487474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0"/>
          <p:cNvSpPr txBox="1"/>
          <p:nvPr/>
        </p:nvSpPr>
        <p:spPr>
          <a:xfrm>
            <a:off x="9292882" y="5184446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3D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Design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14"/>
          <p:cNvSpPr/>
          <p:nvPr/>
        </p:nvSpPr>
        <p:spPr>
          <a:xfrm>
            <a:off x="11518709" y="5120029"/>
            <a:ext cx="706115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2" name="Straight Connector 19"/>
          <p:cNvCxnSpPr/>
          <p:nvPr/>
        </p:nvCxnSpPr>
        <p:spPr>
          <a:xfrm>
            <a:off x="9355014" y="5734823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uag.mx/assets/diseno_grafi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652" y="1533048"/>
            <a:ext cx="8563646" cy="42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-156503" y="5910818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2400" b="1" dirty="0">
                <a:solidFill>
                  <a:schemeClr val="bg1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VALENTINBOOK</a:t>
            </a:r>
            <a:endParaRPr lang="es-PE" sz="2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2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0257" y="1612446"/>
            <a:ext cx="4169898" cy="1325563"/>
          </a:xfrm>
        </p:spPr>
        <p:txBody>
          <a:bodyPr>
            <a:noAutofit/>
          </a:bodyPr>
          <a:lstStyle/>
          <a:p>
            <a:pPr algn="ctr"/>
            <a: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Diseño 3D y Edición Audiovisual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03600" y="3556001"/>
            <a:ext cx="4169898" cy="8502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4800" dirty="0">
                <a:solidFill>
                  <a:srgbClr val="17B3B2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8930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Técnico en Diseño y edición audiovisual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81400" y="2039937"/>
            <a:ext cx="8286750" cy="310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>
                <a:latin typeface="Segoe UI Light" panose="020B0502040204020203" pitchFamily="34" charset="0"/>
              </a:rPr>
              <a:t>El técnico en Diseño y edición audiovisual diseñará objetos y personajes en 3D además de editar contenido audiovisual para diversos espacios publicitarios. Usará las herramientas de diseño 3D como 3D Max, editará audio, vídeo y aplicará efectos de nivel profesional.</a:t>
            </a:r>
          </a:p>
          <a:p>
            <a:endParaRPr lang="es-PE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86508" y="767505"/>
            <a:ext cx="2349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Técnico en HelpDesk</a:t>
            </a:r>
          </a:p>
        </p:txBody>
      </p:sp>
    </p:spTree>
    <p:extLst>
      <p:ext uri="{BB962C8B-B14F-4D97-AF65-F5344CB8AC3E}">
        <p14:creationId xmlns:p14="http://schemas.microsoft.com/office/powerpoint/2010/main" val="3241002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55074" y="224521"/>
            <a:ext cx="3487738" cy="985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b="1" dirty="0">
                <a:solidFill>
                  <a:schemeClr val="bg1"/>
                </a:solidFill>
              </a:rPr>
              <a:t>Diseño 3D y Edición Audiovisual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562185" y="6017826"/>
            <a:ext cx="1702655" cy="591182"/>
          </a:xfrm>
          <a:prstGeom prst="rect">
            <a:avLst/>
          </a:prstGeom>
          <a:solidFill>
            <a:srgbClr val="17B3B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3 MESES</a:t>
            </a: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5653273" y="6017826"/>
            <a:ext cx="1702655" cy="591182"/>
          </a:xfrm>
          <a:prstGeom prst="rect">
            <a:avLst/>
          </a:prstGeom>
          <a:solidFill>
            <a:srgbClr val="17B3B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3 MESES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9849494" y="6017826"/>
            <a:ext cx="1702655" cy="591182"/>
          </a:xfrm>
          <a:prstGeom prst="rect">
            <a:avLst/>
          </a:prstGeom>
          <a:solidFill>
            <a:srgbClr val="17B3B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6 MESES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5074" y="2912013"/>
            <a:ext cx="2813539" cy="28336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9288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3D Max Fundamentals</a:t>
            </a:r>
          </a:p>
          <a:p>
            <a:pPr marL="649288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3D Max </a:t>
            </a:r>
            <a:r>
              <a:rPr lang="es-PE" sz="1600" b="1" dirty="0" err="1">
                <a:latin typeface="Segoe UI Light" panose="020B0502040204020203" pitchFamily="34" charset="0"/>
              </a:rPr>
              <a:t>Advanced</a:t>
            </a:r>
            <a:r>
              <a:rPr lang="es-PE" sz="1600" b="1" dirty="0">
                <a:latin typeface="Segoe UI Light" panose="020B0502040204020203" pitchFamily="34" charset="0"/>
              </a:rPr>
              <a:t> </a:t>
            </a:r>
          </a:p>
          <a:p>
            <a:pPr marL="649288" indent="-285750">
              <a:buFont typeface="Arial" panose="020B0604020202020204" pitchFamily="34" charset="0"/>
              <a:buChar char="•"/>
            </a:pPr>
            <a:r>
              <a:rPr lang="es-PE" sz="1600" b="1" dirty="0" err="1">
                <a:latin typeface="Segoe UI Light" panose="020B0502040204020203" pitchFamily="34" charset="0"/>
              </a:rPr>
              <a:t>Character</a:t>
            </a:r>
            <a:r>
              <a:rPr lang="es-PE" sz="1600" b="1" dirty="0">
                <a:latin typeface="Segoe UI Light" panose="020B0502040204020203" pitchFamily="34" charset="0"/>
              </a:rPr>
              <a:t> Studio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822" y="2455703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</a:t>
            </a:r>
            <a:r>
              <a:rPr lang="es-PE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  <a:endParaRPr lang="es-PE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54104" y="2912013"/>
            <a:ext cx="2813539" cy="28336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s-PE" sz="1600" b="1" dirty="0">
              <a:latin typeface="Segoe UI Light" panose="020B0502040204020203" pitchFamily="34" charset="0"/>
            </a:endParaRPr>
          </a:p>
          <a:p>
            <a:pPr lvl="1"/>
            <a:endParaRPr lang="es-PE" sz="1600" b="1" dirty="0">
              <a:latin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Adobe </a:t>
            </a:r>
            <a:r>
              <a:rPr lang="es-PE" sz="1600" b="1" dirty="0" err="1">
                <a:latin typeface="Segoe UI Light" panose="020B0502040204020203" pitchFamily="34" charset="0"/>
              </a:rPr>
              <a:t>Audition</a:t>
            </a:r>
            <a:endParaRPr lang="es-PE" sz="1600" b="1" dirty="0">
              <a:latin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Adobe </a:t>
            </a:r>
            <a:r>
              <a:rPr lang="es-PE" sz="1600" b="1" dirty="0" err="1">
                <a:latin typeface="Segoe UI Light" panose="020B0502040204020203" pitchFamily="34" charset="0"/>
              </a:rPr>
              <a:t>Premiere</a:t>
            </a:r>
            <a:endParaRPr lang="es-PE" sz="1600" b="1" dirty="0">
              <a:latin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b="1" dirty="0">
                <a:latin typeface="Segoe UI Light" panose="020B0502040204020203" pitchFamily="34" charset="0"/>
              </a:rPr>
              <a:t>Adobe </a:t>
            </a:r>
            <a:r>
              <a:rPr lang="es-PE" sz="1600" b="1" dirty="0" err="1">
                <a:latin typeface="Segoe UI Light" panose="020B0502040204020203" pitchFamily="34" charset="0"/>
              </a:rPr>
              <a:t>After</a:t>
            </a:r>
            <a:r>
              <a:rPr lang="es-PE" sz="1600" b="1" dirty="0">
                <a:latin typeface="Segoe UI Light" panose="020B0502040204020203" pitchFamily="34" charset="0"/>
              </a:rPr>
              <a:t> </a:t>
            </a:r>
            <a:r>
              <a:rPr lang="es-PE" sz="1600" b="1" dirty="0" err="1">
                <a:latin typeface="Segoe UI Light" panose="020B0502040204020203" pitchFamily="34" charset="0"/>
              </a:rPr>
              <a:t>Effects</a:t>
            </a:r>
            <a:endParaRPr lang="es-PE" b="1" dirty="0">
              <a:latin typeface="Segoe UI Light" panose="020B0502040204020203" pitchFamily="34" charset="0"/>
            </a:endParaRPr>
          </a:p>
          <a:p>
            <a:pPr lvl="1"/>
            <a:endParaRPr lang="es-PE" b="1" dirty="0">
              <a:latin typeface="Segoe UI Light" panose="020B0502040204020203" pitchFamily="34" charset="0"/>
            </a:endParaRPr>
          </a:p>
          <a:p>
            <a:pPr lvl="1"/>
            <a:endParaRPr lang="es-PE" b="1" dirty="0">
              <a:latin typeface="Segoe UI Light" panose="020B0502040204020203" pitchFamily="34" charset="0"/>
            </a:endParaRPr>
          </a:p>
          <a:p>
            <a:pPr lvl="1"/>
            <a:endParaRPr lang="es-PE" sz="2000" b="1" dirty="0">
              <a:latin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69366" y="2368621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Adobe </a:t>
            </a:r>
            <a:r>
              <a:rPr lang="es-PE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Edition</a:t>
            </a:r>
            <a:endParaRPr lang="es-PE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65917" y="2912013"/>
            <a:ext cx="2813539" cy="28336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3D </a:t>
            </a:r>
            <a:r>
              <a:rPr lang="es-PE" sz="2000" b="1" dirty="0" err="1">
                <a:latin typeface="Segoe UI Light" panose="020B0502040204020203" pitchFamily="34" charset="0"/>
              </a:rPr>
              <a:t>Design</a:t>
            </a:r>
            <a:endParaRPr lang="es-PE" sz="2000" b="1" dirty="0">
              <a:latin typeface="Segoe UI Light" panose="020B0502040204020203" pitchFamily="34" charset="0"/>
            </a:endParaRP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&amp;</a:t>
            </a: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Adobe </a:t>
            </a:r>
            <a:r>
              <a:rPr lang="es-PE" sz="2000" b="1" dirty="0" err="1">
                <a:latin typeface="Segoe UI Light" panose="020B0502040204020203" pitchFamily="34" charset="0"/>
              </a:rPr>
              <a:t>Edition</a:t>
            </a:r>
            <a:endParaRPr lang="es-PE" sz="2000" b="1" dirty="0">
              <a:latin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81179" y="2426677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3D-D &amp; AE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1221" y="55721"/>
            <a:ext cx="69719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Los participantes diseñarán objetos y personajes en 3D además de editar contenido audiovisual para diversos espacios publicitarios. Usará las herramientas de diseño 3D como 3D Max, editará audio, vídeo y aplicará efectos de nivel profesional.</a:t>
            </a:r>
          </a:p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4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026" y="337624"/>
            <a:ext cx="5865161" cy="745906"/>
          </a:xfrm>
        </p:spPr>
        <p:txBody>
          <a:bodyPr>
            <a:noAutofit/>
          </a:bodyPr>
          <a:lstStyle/>
          <a:p>
            <a:r>
              <a:rPr lang="es-PE" sz="4000" b="1" dirty="0"/>
              <a:t>Programas técnicos</a:t>
            </a:r>
            <a:endParaRPr lang="es-P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08091" y="1168279"/>
            <a:ext cx="6744088" cy="171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 programas técnicos tienen una gran demanda nacional porque permite a las personas desarrollar y fortalecer sus competencias laborales en áreas donde les facilite ejercer una actividad productiva.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08565" y="6112840"/>
            <a:ext cx="13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ADAI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156503" y="5910818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2400" b="1" dirty="0">
                <a:solidFill>
                  <a:schemeClr val="bg1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VALENTINBOOK</a:t>
            </a:r>
            <a:endParaRPr lang="es-PE" sz="2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207434" y="5910818"/>
            <a:ext cx="0" cy="8237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329376" y="5801992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Programas técnicos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273103" y="6131264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Handz Valentin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pic>
        <p:nvPicPr>
          <p:cNvPr id="1026" name="Picture 2" descr="http://www.viajesmexicoamigo.com/img/slides/scene3/gir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95" y="2809609"/>
            <a:ext cx="4690361" cy="3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3arproyectos.com/images/Servicios/Tecnico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/>
          <a:stretch/>
        </p:blipFill>
        <p:spPr bwMode="auto">
          <a:xfrm>
            <a:off x="-27296" y="2529418"/>
            <a:ext cx="2655248" cy="329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0" y="2820105"/>
            <a:ext cx="4079398" cy="2995955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9541412" y="126609"/>
            <a:ext cx="2650588" cy="745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PE" sz="3200" dirty="0"/>
              <a:t>Contenidos</a:t>
            </a:r>
          </a:p>
        </p:txBody>
      </p:sp>
      <p:sp>
        <p:nvSpPr>
          <p:cNvPr id="30" name="TextBox 7"/>
          <p:cNvSpPr txBox="1"/>
          <p:nvPr/>
        </p:nvSpPr>
        <p:spPr>
          <a:xfrm>
            <a:off x="9265922" y="942855"/>
            <a:ext cx="21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Ofimática</a:t>
            </a:r>
          </a:p>
        </p:txBody>
      </p:sp>
      <p:sp>
        <p:nvSpPr>
          <p:cNvPr id="31" name="TextBox 8"/>
          <p:cNvSpPr txBox="1"/>
          <p:nvPr/>
        </p:nvSpPr>
        <p:spPr>
          <a:xfrm>
            <a:off x="9251849" y="1773047"/>
            <a:ext cx="299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Gráfico</a:t>
            </a:r>
          </a:p>
        </p:txBody>
      </p:sp>
      <p:sp>
        <p:nvSpPr>
          <p:cNvPr id="32" name="TextBox 9"/>
          <p:cNvSpPr txBox="1"/>
          <p:nvPr/>
        </p:nvSpPr>
        <p:spPr>
          <a:xfrm>
            <a:off x="9279990" y="2511697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Web</a:t>
            </a:r>
          </a:p>
        </p:txBody>
      </p:sp>
      <p:sp>
        <p:nvSpPr>
          <p:cNvPr id="33" name="TextBox 10"/>
          <p:cNvSpPr txBox="1"/>
          <p:nvPr/>
        </p:nvSpPr>
        <p:spPr>
          <a:xfrm>
            <a:off x="9279991" y="3312465"/>
            <a:ext cx="299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Ensamblaje y Redes</a:t>
            </a:r>
          </a:p>
        </p:txBody>
      </p:sp>
      <p:sp>
        <p:nvSpPr>
          <p:cNvPr id="34" name="Rectangle 11"/>
          <p:cNvSpPr/>
          <p:nvPr/>
        </p:nvSpPr>
        <p:spPr>
          <a:xfrm>
            <a:off x="11948159" y="956923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Rectangle 12"/>
          <p:cNvSpPr/>
          <p:nvPr/>
        </p:nvSpPr>
        <p:spPr>
          <a:xfrm>
            <a:off x="11948159" y="1742978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Rectangle 13"/>
          <p:cNvSpPr/>
          <p:nvPr/>
        </p:nvSpPr>
        <p:spPr>
          <a:xfrm>
            <a:off x="11934092" y="2564103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7" name="Rectangle 14"/>
          <p:cNvSpPr/>
          <p:nvPr/>
        </p:nvSpPr>
        <p:spPr>
          <a:xfrm>
            <a:off x="11934092" y="3415504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8" name="Straight Connector 16"/>
          <p:cNvCxnSpPr/>
          <p:nvPr/>
        </p:nvCxnSpPr>
        <p:spPr>
          <a:xfrm>
            <a:off x="9355015" y="1589650"/>
            <a:ext cx="2855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7"/>
          <p:cNvCxnSpPr/>
          <p:nvPr/>
        </p:nvCxnSpPr>
        <p:spPr>
          <a:xfrm>
            <a:off x="9355015" y="2375706"/>
            <a:ext cx="2836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8"/>
          <p:cNvCxnSpPr/>
          <p:nvPr/>
        </p:nvCxnSpPr>
        <p:spPr>
          <a:xfrm>
            <a:off x="9355015" y="3196830"/>
            <a:ext cx="2855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9"/>
          <p:cNvCxnSpPr/>
          <p:nvPr/>
        </p:nvCxnSpPr>
        <p:spPr>
          <a:xfrm>
            <a:off x="9355015" y="403029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0"/>
          <p:cNvSpPr txBox="1"/>
          <p:nvPr/>
        </p:nvSpPr>
        <p:spPr>
          <a:xfrm>
            <a:off x="9292882" y="4324371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IT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Developers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14"/>
          <p:cNvSpPr/>
          <p:nvPr/>
        </p:nvSpPr>
        <p:spPr>
          <a:xfrm>
            <a:off x="11948159" y="4259954"/>
            <a:ext cx="276666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4" name="Straight Connector 19"/>
          <p:cNvCxnSpPr/>
          <p:nvPr/>
        </p:nvCxnSpPr>
        <p:spPr>
          <a:xfrm>
            <a:off x="9355014" y="487474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0"/>
          <p:cNvSpPr txBox="1"/>
          <p:nvPr/>
        </p:nvSpPr>
        <p:spPr>
          <a:xfrm>
            <a:off x="9292882" y="5184446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3D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Design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14"/>
          <p:cNvSpPr/>
          <p:nvPr/>
        </p:nvSpPr>
        <p:spPr>
          <a:xfrm>
            <a:off x="11948159" y="5120029"/>
            <a:ext cx="276665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7" name="Straight Connector 19"/>
          <p:cNvCxnSpPr/>
          <p:nvPr/>
        </p:nvCxnSpPr>
        <p:spPr>
          <a:xfrm>
            <a:off x="9355014" y="5734823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69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250" y="337624"/>
            <a:ext cx="5865161" cy="745906"/>
          </a:xfrm>
        </p:spPr>
        <p:txBody>
          <a:bodyPr>
            <a:noAutofit/>
          </a:bodyPr>
          <a:lstStyle/>
          <a:p>
            <a:r>
              <a:rPr lang="es-PE" sz="4000" b="1" dirty="0">
                <a:latin typeface="Arial" panose="020B0604020202020204" pitchFamily="34" charset="0"/>
                <a:cs typeface="Arial" panose="020B0604020202020204" pitchFamily="34" charset="0"/>
              </a:rPr>
              <a:t>Ofimática Empresarial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6077" y="1168279"/>
            <a:ext cx="3432721" cy="393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 participantes aplicarán  software de oficina y conceptos técnicos para cumplir los requerimientos  de información que se necesitan en las labores diarias de una organización o empresa.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244949"/>
            <a:ext cx="125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08565" y="6112840"/>
            <a:ext cx="13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ADAI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07434" y="5910818"/>
            <a:ext cx="0" cy="8237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329376" y="5801992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Programas técnicos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273103" y="6131264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Handz Valentin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pic>
        <p:nvPicPr>
          <p:cNvPr id="1026" name="Picture 2" descr="http://www.viajesmexicoamigo.com/img/slides/scene3/gir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76" y="2407545"/>
            <a:ext cx="5314723" cy="342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9541412" y="126609"/>
            <a:ext cx="2650588" cy="745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PE" sz="3200" dirty="0"/>
              <a:t>Contenidos</a:t>
            </a:r>
          </a:p>
        </p:txBody>
      </p:sp>
      <p:sp>
        <p:nvSpPr>
          <p:cNvPr id="28" name="TextBox 7"/>
          <p:cNvSpPr txBox="1"/>
          <p:nvPr/>
        </p:nvSpPr>
        <p:spPr>
          <a:xfrm>
            <a:off x="9265922" y="942855"/>
            <a:ext cx="21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Ofimática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9251849" y="1773047"/>
            <a:ext cx="299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Gráfico</a:t>
            </a:r>
          </a:p>
        </p:txBody>
      </p:sp>
      <p:sp>
        <p:nvSpPr>
          <p:cNvPr id="30" name="TextBox 9"/>
          <p:cNvSpPr txBox="1"/>
          <p:nvPr/>
        </p:nvSpPr>
        <p:spPr>
          <a:xfrm>
            <a:off x="9279990" y="2511697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Web</a:t>
            </a:r>
          </a:p>
        </p:txBody>
      </p:sp>
      <p:sp>
        <p:nvSpPr>
          <p:cNvPr id="31" name="TextBox 10"/>
          <p:cNvSpPr txBox="1"/>
          <p:nvPr/>
        </p:nvSpPr>
        <p:spPr>
          <a:xfrm>
            <a:off x="9279991" y="3312465"/>
            <a:ext cx="299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Ensamblaje y Redes</a:t>
            </a:r>
          </a:p>
        </p:txBody>
      </p:sp>
      <p:sp>
        <p:nvSpPr>
          <p:cNvPr id="32" name="Rectangle 11"/>
          <p:cNvSpPr/>
          <p:nvPr/>
        </p:nvSpPr>
        <p:spPr>
          <a:xfrm>
            <a:off x="11552349" y="956923"/>
            <a:ext cx="65371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3" name="Rectangle 12"/>
          <p:cNvSpPr/>
          <p:nvPr/>
        </p:nvSpPr>
        <p:spPr>
          <a:xfrm>
            <a:off x="11948159" y="1742978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4" name="Rectangle 13"/>
          <p:cNvSpPr/>
          <p:nvPr/>
        </p:nvSpPr>
        <p:spPr>
          <a:xfrm>
            <a:off x="11934092" y="2564103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Rectangle 14"/>
          <p:cNvSpPr/>
          <p:nvPr/>
        </p:nvSpPr>
        <p:spPr>
          <a:xfrm>
            <a:off x="11934092" y="3415504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6" name="Straight Connector 16"/>
          <p:cNvCxnSpPr/>
          <p:nvPr/>
        </p:nvCxnSpPr>
        <p:spPr>
          <a:xfrm>
            <a:off x="9355015" y="1589650"/>
            <a:ext cx="2855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7"/>
          <p:cNvCxnSpPr/>
          <p:nvPr/>
        </p:nvCxnSpPr>
        <p:spPr>
          <a:xfrm>
            <a:off x="9355015" y="2375706"/>
            <a:ext cx="2836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8"/>
          <p:cNvCxnSpPr/>
          <p:nvPr/>
        </p:nvCxnSpPr>
        <p:spPr>
          <a:xfrm>
            <a:off x="9355015" y="3196830"/>
            <a:ext cx="2855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9"/>
          <p:cNvCxnSpPr/>
          <p:nvPr/>
        </p:nvCxnSpPr>
        <p:spPr>
          <a:xfrm>
            <a:off x="9355015" y="403029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"/>
          <p:cNvSpPr txBox="1"/>
          <p:nvPr/>
        </p:nvSpPr>
        <p:spPr>
          <a:xfrm>
            <a:off x="9292882" y="4324371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IT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Developers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14"/>
          <p:cNvSpPr/>
          <p:nvPr/>
        </p:nvSpPr>
        <p:spPr>
          <a:xfrm>
            <a:off x="11948159" y="4259954"/>
            <a:ext cx="276666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2" name="Straight Connector 19"/>
          <p:cNvCxnSpPr/>
          <p:nvPr/>
        </p:nvCxnSpPr>
        <p:spPr>
          <a:xfrm>
            <a:off x="9355014" y="487474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0"/>
          <p:cNvSpPr txBox="1"/>
          <p:nvPr/>
        </p:nvSpPr>
        <p:spPr>
          <a:xfrm>
            <a:off x="9292882" y="5184446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3D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Design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11948159" y="5120029"/>
            <a:ext cx="276665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5" name="Straight Connector 19"/>
          <p:cNvCxnSpPr/>
          <p:nvPr/>
        </p:nvCxnSpPr>
        <p:spPr>
          <a:xfrm>
            <a:off x="9355014" y="5734823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-156503" y="5910818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2400" b="1" dirty="0">
                <a:solidFill>
                  <a:schemeClr val="bg1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VALENTINBOOK</a:t>
            </a:r>
            <a:endParaRPr lang="es-PE" sz="2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46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19025" y="2367841"/>
            <a:ext cx="5365651" cy="1325563"/>
          </a:xfrm>
        </p:spPr>
        <p:txBody>
          <a:bodyPr>
            <a:noAutofit/>
          </a:bodyPr>
          <a:lstStyle/>
          <a:p>
            <a:r>
              <a:rPr lang="es-PE" sz="8800" dirty="0">
                <a:solidFill>
                  <a:schemeClr val="bg1"/>
                </a:solidFill>
                <a:latin typeface="Segoe UI Light" panose="020B0502040204020203" pitchFamily="34" charset="0"/>
              </a:rPr>
              <a:t>Ofimática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86167" y="3580863"/>
            <a:ext cx="1661747" cy="5236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4800" dirty="0">
                <a:solidFill>
                  <a:srgbClr val="BF201C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4114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Técnico en Soluciones de Oficina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81400" y="2039937"/>
            <a:ext cx="8286750" cy="310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>
                <a:latin typeface="Segoe UI Light" panose="020B0502040204020203" pitchFamily="34" charset="0"/>
              </a:rPr>
              <a:t>El técnico en soluciones de oficina emplea herramientas de última tecnología para gestionar, optimizar y automatizar las tareas relacionadas al manejo de información en las diversas áreas de una organización o empresa, acorde a las exigencias del mercado laboral.</a:t>
            </a:r>
          </a:p>
          <a:p>
            <a:endParaRPr lang="es-PE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42779" y="837845"/>
            <a:ext cx="2349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PE" sz="4000" dirty="0">
                <a:solidFill>
                  <a:schemeClr val="bg1"/>
                </a:solidFill>
                <a:latin typeface="Segoe UI Light" panose="020B0502040204020203" pitchFamily="34" charset="0"/>
              </a:rPr>
              <a:t>Ofimática</a:t>
            </a:r>
          </a:p>
        </p:txBody>
      </p:sp>
    </p:spTree>
    <p:extLst>
      <p:ext uri="{BB962C8B-B14F-4D97-AF65-F5344CB8AC3E}">
        <p14:creationId xmlns:p14="http://schemas.microsoft.com/office/powerpoint/2010/main" val="38881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53550" y="126061"/>
            <a:ext cx="2816225" cy="985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3600" b="1" dirty="0">
                <a:solidFill>
                  <a:schemeClr val="bg1"/>
                </a:solidFill>
              </a:rPr>
              <a:t>Técnico en Soluciones de Oficina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562185" y="6017826"/>
            <a:ext cx="1702655" cy="591182"/>
          </a:xfrm>
          <a:prstGeom prst="rect">
            <a:avLst/>
          </a:prstGeom>
          <a:solidFill>
            <a:srgbClr val="D6214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6 MESES</a:t>
            </a: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5653273" y="6017826"/>
            <a:ext cx="1702655" cy="591182"/>
          </a:xfrm>
          <a:prstGeom prst="rect">
            <a:avLst/>
          </a:prstGeom>
          <a:solidFill>
            <a:srgbClr val="D6214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3 MESES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9849494" y="6017826"/>
            <a:ext cx="1702655" cy="591182"/>
          </a:xfrm>
          <a:prstGeom prst="rect">
            <a:avLst/>
          </a:prstGeom>
          <a:solidFill>
            <a:srgbClr val="D6214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PE" b="1" dirty="0">
                <a:solidFill>
                  <a:schemeClr val="bg1"/>
                </a:solidFill>
              </a:rPr>
              <a:t>9 MESES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5074" y="2912013"/>
            <a:ext cx="2813539" cy="2321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Windows 10</a:t>
            </a: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Word 2013</a:t>
            </a: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Excel 2013</a:t>
            </a:r>
          </a:p>
          <a:p>
            <a:pPr lvl="1"/>
            <a:r>
              <a:rPr lang="es-PE" sz="1600" b="1" dirty="0">
                <a:latin typeface="Segoe UI Light" panose="020B0502040204020203" pitchFamily="34" charset="0"/>
              </a:rPr>
              <a:t>PowerPoint 2013 &amp; </a:t>
            </a:r>
            <a:r>
              <a:rPr lang="es-PE" sz="1600" b="1" dirty="0" err="1">
                <a:latin typeface="Segoe UI Light" panose="020B0502040204020203" pitchFamily="34" charset="0"/>
              </a:rPr>
              <a:t>Prezi</a:t>
            </a:r>
            <a:endParaRPr lang="es-PE" sz="1600" b="1" dirty="0">
              <a:latin typeface="Segoe UI Light" panose="020B0502040204020203" pitchFamily="34" charset="0"/>
            </a:endParaRP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Access 2013</a:t>
            </a: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Outlook 2013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336" y="2426677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Office </a:t>
            </a:r>
            <a:r>
              <a:rPr lang="es-PE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Specialist</a:t>
            </a:r>
            <a:endParaRPr lang="es-PE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54104" y="2912013"/>
            <a:ext cx="2813539" cy="2321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Word 2013 </a:t>
            </a:r>
            <a:r>
              <a:rPr lang="es-PE" sz="2000" b="1" dirty="0" err="1">
                <a:latin typeface="Segoe UI Light" panose="020B0502040204020203" pitchFamily="34" charset="0"/>
              </a:rPr>
              <a:t>Expert</a:t>
            </a:r>
            <a:endParaRPr lang="es-PE" sz="2000" b="1" dirty="0">
              <a:latin typeface="Segoe UI Light" panose="020B0502040204020203" pitchFamily="34" charset="0"/>
            </a:endParaRP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Excel 2013 </a:t>
            </a:r>
            <a:r>
              <a:rPr lang="es-PE" sz="2000" b="1" dirty="0" err="1">
                <a:latin typeface="Segoe UI Light" panose="020B0502040204020203" pitchFamily="34" charset="0"/>
              </a:rPr>
              <a:t>Expert</a:t>
            </a:r>
            <a:endParaRPr lang="es-PE" sz="2000" b="1" dirty="0">
              <a:latin typeface="Segoe UI Light" panose="020B0502040204020203" pitchFamily="34" charset="0"/>
            </a:endParaRP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Project 2013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69366" y="2426677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Office </a:t>
            </a:r>
            <a:r>
              <a:rPr lang="es-PE" sz="20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Expert</a:t>
            </a:r>
            <a:endParaRPr lang="es-PE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65917" y="2912013"/>
            <a:ext cx="2813539" cy="2321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Office </a:t>
            </a:r>
            <a:r>
              <a:rPr lang="es-PE" sz="2000" b="1" dirty="0" err="1">
                <a:latin typeface="Segoe UI Light" panose="020B0502040204020203" pitchFamily="34" charset="0"/>
              </a:rPr>
              <a:t>Specialist</a:t>
            </a:r>
            <a:endParaRPr lang="es-PE" sz="2000" b="1" dirty="0">
              <a:latin typeface="Segoe UI Light" panose="020B0502040204020203" pitchFamily="34" charset="0"/>
            </a:endParaRP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&amp;</a:t>
            </a:r>
          </a:p>
          <a:p>
            <a:pPr lvl="1"/>
            <a:r>
              <a:rPr lang="es-PE" sz="2000" b="1" dirty="0">
                <a:latin typeface="Segoe UI Light" panose="020B0502040204020203" pitchFamily="34" charset="0"/>
              </a:rPr>
              <a:t>Office Master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81179" y="2426677"/>
            <a:ext cx="1463710" cy="970671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Office 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1221" y="126061"/>
            <a:ext cx="69719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>
                    <a:lumMod val="95000"/>
                  </a:schemeClr>
                </a:solidFill>
              </a:rPr>
              <a:t>Al término del programa, los participantes aplicarán  software de oficina y conceptos técnicos para cumplir los requerimientos  de información que se necesitan en las labores diarias de una organización o empresa.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39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027" y="337624"/>
            <a:ext cx="5919752" cy="745906"/>
          </a:xfrm>
        </p:spPr>
        <p:txBody>
          <a:bodyPr>
            <a:noAutofit/>
          </a:bodyPr>
          <a:lstStyle/>
          <a:p>
            <a:r>
              <a:rPr lang="es-PE" sz="4000" b="1" dirty="0">
                <a:latin typeface="Arial" panose="020B0604020202020204" pitchFamily="34" charset="0"/>
                <a:cs typeface="Arial" panose="020B0604020202020204" pitchFamily="34" charset="0"/>
              </a:rPr>
              <a:t>Diseño Gráfico y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4443" y="1168279"/>
            <a:ext cx="3432721" cy="39382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sz="2400" dirty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Los participantes aplicarán  software de diseño, generando materiales impresos  y digitales (folletería diversa, diagramación de revistas, encartes y otros). Administrará medios sociales como parte de la campaña publicitaria de una empresa.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244949"/>
            <a:ext cx="125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9" y="2142699"/>
            <a:ext cx="4996716" cy="36696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08565" y="6112840"/>
            <a:ext cx="13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ADAI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07434" y="5910818"/>
            <a:ext cx="0" cy="8237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329376" y="5801992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Programas técnicos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273103" y="6131264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1600" b="1" dirty="0">
                <a:solidFill>
                  <a:schemeClr val="bg1"/>
                </a:solidFill>
                <a:ea typeface="Segoe UI" panose="020B0502040204020203" pitchFamily="34" charset="0"/>
              </a:rPr>
              <a:t>Handz Valentin</a:t>
            </a:r>
            <a:endParaRPr lang="es-PE" sz="1600" b="1" dirty="0">
              <a:solidFill>
                <a:schemeClr val="bg2">
                  <a:lumMod val="50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9541412" y="126609"/>
            <a:ext cx="2650588" cy="745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PE" sz="3200" dirty="0"/>
              <a:t>Contenidos</a:t>
            </a:r>
          </a:p>
        </p:txBody>
      </p:sp>
      <p:sp>
        <p:nvSpPr>
          <p:cNvPr id="28" name="TextBox 7"/>
          <p:cNvSpPr txBox="1"/>
          <p:nvPr/>
        </p:nvSpPr>
        <p:spPr>
          <a:xfrm>
            <a:off x="9265922" y="942855"/>
            <a:ext cx="21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Ofimática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9251849" y="1773047"/>
            <a:ext cx="2996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Gráfico</a:t>
            </a:r>
          </a:p>
        </p:txBody>
      </p:sp>
      <p:sp>
        <p:nvSpPr>
          <p:cNvPr id="30" name="TextBox 9"/>
          <p:cNvSpPr txBox="1"/>
          <p:nvPr/>
        </p:nvSpPr>
        <p:spPr>
          <a:xfrm>
            <a:off x="9279990" y="2511697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Diseño Web</a:t>
            </a:r>
          </a:p>
        </p:txBody>
      </p:sp>
      <p:sp>
        <p:nvSpPr>
          <p:cNvPr id="31" name="TextBox 10"/>
          <p:cNvSpPr txBox="1"/>
          <p:nvPr/>
        </p:nvSpPr>
        <p:spPr>
          <a:xfrm>
            <a:off x="9279991" y="3312465"/>
            <a:ext cx="299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Ensamblaje y Redes</a:t>
            </a:r>
          </a:p>
        </p:txBody>
      </p:sp>
      <p:sp>
        <p:nvSpPr>
          <p:cNvPr id="32" name="Rectangle 11"/>
          <p:cNvSpPr/>
          <p:nvPr/>
        </p:nvSpPr>
        <p:spPr>
          <a:xfrm>
            <a:off x="11948159" y="956923"/>
            <a:ext cx="257909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3" name="Rectangle 12"/>
          <p:cNvSpPr/>
          <p:nvPr/>
        </p:nvSpPr>
        <p:spPr>
          <a:xfrm>
            <a:off x="11525619" y="1742978"/>
            <a:ext cx="680450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4" name="Rectangle 13"/>
          <p:cNvSpPr/>
          <p:nvPr/>
        </p:nvSpPr>
        <p:spPr>
          <a:xfrm>
            <a:off x="11525618" y="2564103"/>
            <a:ext cx="699207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Rectangle 14"/>
          <p:cNvSpPr/>
          <p:nvPr/>
        </p:nvSpPr>
        <p:spPr>
          <a:xfrm>
            <a:off x="11934092" y="3415504"/>
            <a:ext cx="290733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6" name="Straight Connector 16"/>
          <p:cNvCxnSpPr/>
          <p:nvPr/>
        </p:nvCxnSpPr>
        <p:spPr>
          <a:xfrm>
            <a:off x="9355015" y="1589650"/>
            <a:ext cx="2855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7"/>
          <p:cNvCxnSpPr/>
          <p:nvPr/>
        </p:nvCxnSpPr>
        <p:spPr>
          <a:xfrm>
            <a:off x="9355015" y="2375706"/>
            <a:ext cx="2836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8"/>
          <p:cNvCxnSpPr/>
          <p:nvPr/>
        </p:nvCxnSpPr>
        <p:spPr>
          <a:xfrm>
            <a:off x="9355015" y="3196830"/>
            <a:ext cx="2855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9"/>
          <p:cNvCxnSpPr/>
          <p:nvPr/>
        </p:nvCxnSpPr>
        <p:spPr>
          <a:xfrm>
            <a:off x="9355015" y="403029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"/>
          <p:cNvSpPr txBox="1"/>
          <p:nvPr/>
        </p:nvSpPr>
        <p:spPr>
          <a:xfrm>
            <a:off x="9292882" y="4324371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IT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Developers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14"/>
          <p:cNvSpPr/>
          <p:nvPr/>
        </p:nvSpPr>
        <p:spPr>
          <a:xfrm>
            <a:off x="11948159" y="4259954"/>
            <a:ext cx="276666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2" name="Straight Connector 19"/>
          <p:cNvCxnSpPr/>
          <p:nvPr/>
        </p:nvCxnSpPr>
        <p:spPr>
          <a:xfrm>
            <a:off x="9355014" y="4874748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0"/>
          <p:cNvSpPr txBox="1"/>
          <p:nvPr/>
        </p:nvSpPr>
        <p:spPr>
          <a:xfrm>
            <a:off x="9292882" y="5184446"/>
            <a:ext cx="29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3D </a:t>
            </a:r>
            <a:r>
              <a:rPr lang="es-PE" sz="2400" b="1" dirty="0" err="1"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Design</a:t>
            </a:r>
            <a:endParaRPr lang="es-PE" sz="2400" b="1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11948159" y="5120029"/>
            <a:ext cx="276665" cy="632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5" name="Straight Connector 19"/>
          <p:cNvCxnSpPr/>
          <p:nvPr/>
        </p:nvCxnSpPr>
        <p:spPr>
          <a:xfrm>
            <a:off x="9355014" y="5734823"/>
            <a:ext cx="2872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-156503" y="5910818"/>
            <a:ext cx="4310575" cy="62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PE" sz="2400" b="1" dirty="0">
                <a:solidFill>
                  <a:schemeClr val="bg1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VALENTINBOOK</a:t>
            </a:r>
            <a:endParaRPr lang="es-PE" sz="2400" b="1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26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33799" y="1699532"/>
            <a:ext cx="4169898" cy="1325563"/>
          </a:xfrm>
        </p:spPr>
        <p:txBody>
          <a:bodyPr>
            <a:noAutofit/>
          </a:bodyPr>
          <a:lstStyle/>
          <a:p>
            <a:pPr algn="ctr"/>
            <a: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Diseño Gráfico </a:t>
            </a:r>
            <a:b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&amp;</a:t>
            </a:r>
            <a:b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s-PE" sz="5400" dirty="0">
                <a:solidFill>
                  <a:schemeClr val="bg1"/>
                </a:solidFill>
                <a:latin typeface="Segoe UI Light" panose="020B0502040204020203" pitchFamily="34" charset="0"/>
              </a:rPr>
              <a:t>Web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33799" y="3933372"/>
            <a:ext cx="4169898" cy="7631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4800" dirty="0">
                <a:solidFill>
                  <a:srgbClr val="5FD078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300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a 1 - &amp;quot;Programas Técnicos  2015&amp;quot;&quot;/&gt;&lt;property id=&quot;20307&quot; value=&quot;256&quot;/&gt;&lt;/object&gt;&lt;object type=&quot;3&quot; unique_id=&quot;10004&quot;&gt;&lt;property id=&quot;20148&quot; value=&quot;5&quot;/&gt;&lt;property id=&quot;20300&quot; value=&quot;Diapositiva 2 - &amp;quot;Sobre mí&amp;quot;&quot;/&gt;&lt;property id=&quot;20307&quot; value=&quot;257&quot;/&gt;&lt;/object&gt;&lt;object type=&quot;3&quot; unique_id=&quot;10005&quot;&gt;&lt;property id=&quot;20148&quot; value=&quot;5&quot;/&gt;&lt;property id=&quot;20300&quot; value=&quot;Diapositiva 3 - &amp;quot;CETPROCESCA&amp;quot;&quot;/&gt;&lt;property id=&quot;20307&quot; value=&quot;258&quot;/&gt;&lt;/object&gt;&lt;object type=&quot;3&quot; unique_id=&quot;10006&quot;&gt;&lt;property id=&quot;20148&quot; value=&quot;5&quot;/&gt;&lt;property id=&quot;20300&quot; value=&quot;Diapositiva 4 - &amp;quot;Programas técnicos&amp;quot;&quot;/&gt;&lt;property id=&quot;20307&quot; value=&quot;273&quot;/&gt;&lt;/object&gt;&lt;object type=&quot;3&quot; unique_id=&quot;10007&quot;&gt;&lt;property id=&quot;20148&quot; value=&quot;5&quot;/&gt;&lt;property id=&quot;20300&quot; value=&quot;Diapositiva 5 - &amp;quot;Ofimática Empresarial&amp;quot;&quot;/&gt;&lt;property id=&quot;20307&quot; value=&quot;259&quot;/&gt;&lt;/object&gt;&lt;object type=&quot;3&quot; unique_id=&quot;10008&quot;&gt;&lt;property id=&quot;20148&quot; value=&quot;5&quot;/&gt;&lt;property id=&quot;20300&quot; value=&quot;Diapositiva 6 - &amp;quot;Ofimática&amp;quot;&quot;/&gt;&lt;property id=&quot;20307&quot; value=&quot;260&quot;/&gt;&lt;/object&gt;&lt;object type=&quot;3&quot; unique_id=&quot;10009&quot;&gt;&lt;property id=&quot;20148&quot; value=&quot;5&quot;/&gt;&lt;property id=&quot;20300&quot; value=&quot;Diapositiva 7 - &amp;quot;Técnico en Soluciones de Oficina&amp;quot;&quot;/&gt;&lt;property id=&quot;20307&quot; value=&quot;264&quot;/&gt;&lt;/object&gt;&lt;object type=&quot;3&quot; unique_id=&quot;10010&quot;&gt;&lt;property id=&quot;20148&quot; value=&quot;5&quot;/&gt;&lt;property id=&quot;20300&quot; value=&quot;Diapositiva 8&quot;/&gt;&lt;property id=&quot;20307&quot; value=&quot;263&quot;/&gt;&lt;/object&gt;&lt;object type=&quot;3&quot; unique_id=&quot;10011&quot;&gt;&lt;property id=&quot;20148&quot; value=&quot;5&quot;/&gt;&lt;property id=&quot;20300&quot; value=&quot;Diapositiva 9 - &amp;quot;Diseño Gráfico y Web&amp;quot;&quot;/&gt;&lt;property id=&quot;20307&quot; value=&quot;265&quot;/&gt;&lt;/object&gt;&lt;object type=&quot;3&quot; unique_id=&quot;10012&quot;&gt;&lt;property id=&quot;20148&quot; value=&quot;5&quot;/&gt;&lt;property id=&quot;20300&quot; value=&quot;Diapositiva 10 - &amp;quot;Diseño Gráfico  &amp;amp; Web&amp;quot;&quot;/&gt;&lt;property id=&quot;20307&quot; value=&quot;266&quot;/&gt;&lt;/object&gt;&lt;object type=&quot;3&quot; unique_id=&quot;10013&quot;&gt;&lt;property id=&quot;20148&quot; value=&quot;5&quot;/&gt;&lt;property id=&quot;20300&quot; value=&quot;Diapositiva 11 - &amp;quot;Técnico en Diseño Publicitario y Administrador de Social Media&amp;quot;&quot;/&gt;&lt;property id=&quot;20307&quot; value=&quot;267&quot;/&gt;&lt;/object&gt;&lt;object type=&quot;3&quot; unique_id=&quot;10014&quot;&gt;&lt;property id=&quot;20148&quot; value=&quot;5&quot;/&gt;&lt;property id=&quot;20300&quot; value=&quot;Diapositiva 12&quot;/&gt;&lt;property id=&quot;20307&quot; value=&quot;268&quot;/&gt;&lt;/object&gt;&lt;object type=&quot;3&quot; unique_id=&quot;10015&quot;&gt;&lt;property id=&quot;20148&quot; value=&quot;5&quot;/&gt;&lt;property id=&quot;20300&quot; value=&quot;Diapositiva 13 - &amp;quot;Ensamblaje y Redes&amp;quot;&quot;/&gt;&lt;property id=&quot;20307&quot; value=&quot;269&quot;/&gt;&lt;/object&gt;&lt;object type=&quot;3&quot; unique_id=&quot;10016&quot;&gt;&lt;property id=&quot;20148&quot; value=&quot;5&quot;/&gt;&lt;property id=&quot;20300&quot; value=&quot;Diapositiva 14 - &amp;quot;Ensamblaje &amp;amp; Redes&amp;quot;&quot;/&gt;&lt;property id=&quot;20307&quot; value=&quot;270&quot;/&gt;&lt;/object&gt;&lt;object type=&quot;3&quot; unique_id=&quot;10017&quot;&gt;&lt;property id=&quot;20148&quot; value=&quot;5&quot;/&gt;&lt;property id=&quot;20300&quot; value=&quot;Diapositiva 15 - &amp;quot;Técnico en Help Desk (Soporte Técnico)&amp;quot;&quot;/&gt;&lt;property id=&quot;20307&quot; value=&quot;271&quot;/&gt;&lt;/object&gt;&lt;object type=&quot;3&quot; unique_id=&quot;10018&quot;&gt;&lt;property id=&quot;20148&quot; value=&quot;5&quot;/&gt;&lt;property id=&quot;20300&quot; value=&quot;Diapositiva 16&quot;/&gt;&lt;property id=&quot;20307&quot; value=&quot;272&quot;/&gt;&lt;/object&gt;&lt;/object&gt;&lt;object type=&quot;8&quot; unique_id=&quot;1003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1073</Words>
  <Application>Microsoft Office PowerPoint</Application>
  <PresentationFormat>Panorámica</PresentationFormat>
  <Paragraphs>232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  <vt:variant>
        <vt:lpstr>Presentaciones personalizadas</vt:lpstr>
      </vt:variant>
      <vt:variant>
        <vt:i4>1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Segoe UI</vt:lpstr>
      <vt:lpstr>Segoe UI Light</vt:lpstr>
      <vt:lpstr>Office Theme</vt:lpstr>
      <vt:lpstr>Programas Técnicos  2017</vt:lpstr>
      <vt:lpstr>VALENTINBOOK</vt:lpstr>
      <vt:lpstr>Programas técnicos</vt:lpstr>
      <vt:lpstr>Ofimática Empresarial</vt:lpstr>
      <vt:lpstr>Ofimática</vt:lpstr>
      <vt:lpstr>Técnico en Soluciones de Oficina</vt:lpstr>
      <vt:lpstr>Presentación de PowerPoint</vt:lpstr>
      <vt:lpstr>Diseño Gráfico y Web</vt:lpstr>
      <vt:lpstr>Diseño Gráfico  &amp; Web</vt:lpstr>
      <vt:lpstr>Técnico en Diseño Publicitario y Administrador de Social Media</vt:lpstr>
      <vt:lpstr>Presentación de PowerPoint</vt:lpstr>
      <vt:lpstr>Ensamblaje y Redes</vt:lpstr>
      <vt:lpstr>Ensamblaje &amp; Redes</vt:lpstr>
      <vt:lpstr>Técnico en Help Desk (Soporte Técnico)</vt:lpstr>
      <vt:lpstr>Presentación de PowerPoint</vt:lpstr>
      <vt:lpstr>IT Developer</vt:lpstr>
      <vt:lpstr>IT Developer</vt:lpstr>
      <vt:lpstr>IT Developer</vt:lpstr>
      <vt:lpstr>Presentación de PowerPoint</vt:lpstr>
      <vt:lpstr>Diseño 3D y Edición Audiovisual</vt:lpstr>
      <vt:lpstr>Diseño 3D y Edición Audiovisual</vt:lpstr>
      <vt:lpstr>Técnico en Diseño y edición audiovisual</vt:lpstr>
      <vt:lpstr>Presentación de PowerPoint</vt:lpstr>
      <vt:lpstr>Para Instructores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Técnicos  2015-2016</dc:title>
  <dc:creator>Handz Valentín</dc:creator>
  <cp:lastModifiedBy>Handz Valentín</cp:lastModifiedBy>
  <cp:revision>67</cp:revision>
  <dcterms:created xsi:type="dcterms:W3CDTF">2015-03-08T21:22:21Z</dcterms:created>
  <dcterms:modified xsi:type="dcterms:W3CDTF">2017-03-16T06:58:16Z</dcterms:modified>
</cp:coreProperties>
</file>