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9"/>
  </p:notesMasterIdLst>
  <p:sldIdLst>
    <p:sldId id="256" r:id="rId3"/>
    <p:sldId id="367" r:id="rId4"/>
    <p:sldId id="368" r:id="rId5"/>
    <p:sldId id="269" r:id="rId6"/>
    <p:sldId id="376" r:id="rId7"/>
    <p:sldId id="377" r:id="rId8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FAC"/>
    <a:srgbClr val="074470"/>
    <a:srgbClr val="FFFFFF"/>
    <a:srgbClr val="313236"/>
    <a:srgbClr val="232323"/>
    <a:srgbClr val="13364D"/>
    <a:srgbClr val="2D3E4E"/>
    <a:srgbClr val="93B850"/>
    <a:srgbClr val="2E77A8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048" autoAdjust="0"/>
  </p:normalViewPr>
  <p:slideViewPr>
    <p:cSldViewPr snapToGrid="0">
      <p:cViewPr varScale="1">
        <p:scale>
          <a:sx n="49" d="100"/>
          <a:sy n="49" d="100"/>
        </p:scale>
        <p:origin x="6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C1735-BAB4-4714-8705-D1DF8B0420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AE692-284F-4FF0-8422-AD7D3BAEF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26545"/>
            <a:ext cx="13716000" cy="15359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62450"/>
            <a:ext cx="13716000" cy="63579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52900" y="3219450"/>
            <a:ext cx="3600450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019300"/>
            <a:ext cx="18288000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57300" y="2628900"/>
            <a:ext cx="3790950" cy="5181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57300" y="2093913"/>
            <a:ext cx="34671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359400" y="2093910"/>
            <a:ext cx="34544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474200" y="2093907"/>
            <a:ext cx="344805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3582650" y="2093904"/>
            <a:ext cx="3448050" cy="3906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6657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05993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2353290" y="2824159"/>
            <a:ext cx="4330700" cy="46783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716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885950" y="1676400"/>
            <a:ext cx="3867150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72100" y="4381500"/>
            <a:ext cx="1790700" cy="266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8288000" cy="60388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362700" y="2933700"/>
            <a:ext cx="5486400" cy="333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4784" y="55626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05884" y="44577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06484" y="318135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4459334" y="5715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6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27813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20000" y="190500"/>
            <a:ext cx="9756775" cy="647353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200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9347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42494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6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735330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4706600" y="0"/>
            <a:ext cx="358140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36766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110299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735330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14706600" y="6819900"/>
            <a:ext cx="3581400" cy="346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1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90550" y="2857500"/>
            <a:ext cx="8210550" cy="4705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58100" y="3619500"/>
            <a:ext cx="3048000" cy="44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7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5790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217295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579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2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4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4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9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6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285575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03086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31721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51934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632698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58173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024347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463250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04651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10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00363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2344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53250" y="6553200"/>
            <a:ext cx="3695700" cy="247650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8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05713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895850" y="2571750"/>
            <a:ext cx="8458200" cy="47815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639550" y="5905496"/>
            <a:ext cx="5276850" cy="3733800"/>
            <a:chOff x="971550" y="2247900"/>
            <a:chExt cx="5276850" cy="37338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6305550" y="5905498"/>
            <a:ext cx="5276850" cy="3733800"/>
            <a:chOff x="971550" y="2247900"/>
            <a:chExt cx="5276850" cy="3733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971550" y="5905500"/>
            <a:ext cx="5276850" cy="3733800"/>
            <a:chOff x="971550" y="2247900"/>
            <a:chExt cx="5276850" cy="3733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1639550" y="2171698"/>
            <a:ext cx="5276850" cy="3733800"/>
            <a:chOff x="971550" y="2247900"/>
            <a:chExt cx="5276850" cy="3733800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 userDrawn="1"/>
        </p:nvGrpSpPr>
        <p:grpSpPr>
          <a:xfrm>
            <a:off x="6305550" y="2171699"/>
            <a:ext cx="5276850" cy="3733800"/>
            <a:chOff x="971550" y="2247900"/>
            <a:chExt cx="5276850" cy="373380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971550" y="2171700"/>
            <a:ext cx="5276850" cy="3733800"/>
            <a:chOff x="971550" y="2247900"/>
            <a:chExt cx="5276850" cy="3733800"/>
          </a:xfrm>
        </p:grpSpPr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sp>
        <p:nvSpPr>
          <p:cNvPr id="26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1447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781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12115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2115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781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1447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6402050" y="9661743"/>
            <a:ext cx="742950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77E653D-B3FC-4C9C-BF8A-50E2DC340816}" type="slidenum">
              <a:rPr lang="en-US" sz="2000" smtClean="0">
                <a:solidFill>
                  <a:schemeClr val="bg1">
                    <a:lumMod val="65000"/>
                  </a:schemeClr>
                </a:solidFill>
              </a:rPr>
              <a:pPr algn="ctr"/>
              <a:t>‹Nº›</a:t>
            </a:fld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5350" y="9505950"/>
            <a:ext cx="1649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38199" y="9649480"/>
            <a:ext cx="427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pc="0" dirty="0">
                <a:solidFill>
                  <a:schemeClr val="accent4"/>
                </a:solidFill>
              </a:rPr>
              <a:t>ESTRATEGIAS</a:t>
            </a:r>
            <a:r>
              <a:rPr lang="en-US" sz="2400" b="0" spc="0" baseline="0" dirty="0">
                <a:solidFill>
                  <a:schemeClr val="accent4"/>
                </a:solidFill>
              </a:rPr>
              <a:t> TECNOLÓGICAS</a:t>
            </a:r>
            <a:endParaRPr lang="en-US" sz="2400" b="0" spc="0" dirty="0">
              <a:solidFill>
                <a:schemeClr val="accent4"/>
              </a:solidFill>
            </a:endParaRPr>
          </a:p>
        </p:txBody>
      </p:sp>
      <p:sp>
        <p:nvSpPr>
          <p:cNvPr id="11" name="Chevron 10">
            <a:hlinkClick r:id="" action="ppaction://hlinkshowjump?jump=nextslide"/>
          </p:cNvPr>
          <p:cNvSpPr/>
          <p:nvPr userDrawn="1"/>
        </p:nvSpPr>
        <p:spPr>
          <a:xfrm>
            <a:off x="1716405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>
            <a:hlinkClick r:id="" action="ppaction://hlinkshowjump?jump=previousslide"/>
          </p:cNvPr>
          <p:cNvSpPr/>
          <p:nvPr userDrawn="1"/>
        </p:nvSpPr>
        <p:spPr>
          <a:xfrm flipH="1">
            <a:off x="1620012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9" r:id="rId7"/>
    <p:sldLayoutId id="2147483684" r:id="rId8"/>
    <p:sldLayoutId id="2147483681" r:id="rId9"/>
    <p:sldLayoutId id="2147483678" r:id="rId10"/>
    <p:sldLayoutId id="2147483677" r:id="rId11"/>
    <p:sldLayoutId id="2147483675" r:id="rId12"/>
    <p:sldLayoutId id="2147483674" r:id="rId13"/>
    <p:sldLayoutId id="2147483673" r:id="rId14"/>
    <p:sldLayoutId id="2147483667" r:id="rId15"/>
    <p:sldLayoutId id="2147483690" r:id="rId16"/>
    <p:sldLayoutId id="2147483687" r:id="rId17"/>
    <p:sldLayoutId id="2147483686" r:id="rId18"/>
    <p:sldLayoutId id="2147483683" r:id="rId19"/>
    <p:sldLayoutId id="2147483682" r:id="rId20"/>
    <p:sldLayoutId id="2147483680" r:id="rId21"/>
    <p:sldLayoutId id="2147483679" r:id="rId22"/>
    <p:sldLayoutId id="2147483676" r:id="rId23"/>
    <p:sldLayoutId id="2147483688" r:id="rId24"/>
    <p:sldLayoutId id="2147483685" r:id="rId25"/>
    <p:sldLayoutId id="2147483672" r:id="rId26"/>
    <p:sldLayoutId id="2147483668" r:id="rId27"/>
    <p:sldLayoutId id="2147483669" r:id="rId28"/>
    <p:sldLayoutId id="2147483670" r:id="rId29"/>
    <p:sldLayoutId id="2147483671" r:id="rId30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6402050" y="9661743"/>
            <a:ext cx="742950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77E653D-B3FC-4C9C-BF8A-50E2DC340816}" type="slidenum">
              <a:rPr lang="en-US" sz="2000" smtClean="0">
                <a:solidFill>
                  <a:schemeClr val="bg1">
                    <a:lumMod val="65000"/>
                  </a:schemeClr>
                </a:solidFill>
              </a:rPr>
              <a:pPr algn="ctr"/>
              <a:t>‹Nº›</a:t>
            </a:fld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895350" y="9505950"/>
            <a:ext cx="1649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evron 10">
            <a:hlinkClick r:id="" action="ppaction://hlinkshowjump?jump=nextslide"/>
          </p:cNvPr>
          <p:cNvSpPr/>
          <p:nvPr userDrawn="1"/>
        </p:nvSpPr>
        <p:spPr>
          <a:xfrm>
            <a:off x="1716405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1">
            <a:hlinkClick r:id="" action="ppaction://hlinkshowjump?jump=previousslide"/>
          </p:cNvPr>
          <p:cNvSpPr/>
          <p:nvPr userDrawn="1"/>
        </p:nvSpPr>
        <p:spPr>
          <a:xfrm flipH="1">
            <a:off x="1620012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5"/>
          <p:cNvSpPr txBox="1"/>
          <p:nvPr userDrawn="1"/>
        </p:nvSpPr>
        <p:spPr>
          <a:xfrm>
            <a:off x="7467600" y="970663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spc="0" dirty="0">
                <a:solidFill>
                  <a:schemeClr val="bg1">
                    <a:lumMod val="65000"/>
                  </a:schemeClr>
                </a:solidFill>
              </a:rPr>
              <a:t>www.handzvalentin.com</a:t>
            </a:r>
          </a:p>
        </p:txBody>
      </p:sp>
    </p:spTree>
    <p:extLst>
      <p:ext uri="{BB962C8B-B14F-4D97-AF65-F5344CB8AC3E}">
        <p14:creationId xmlns:p14="http://schemas.microsoft.com/office/powerpoint/2010/main" val="23498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246783"/>
            <a:ext cx="13716000" cy="153590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3D9F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Estrategias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Tecnológicas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16251"/>
            <a:ext cx="13716000" cy="63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Handz Valentin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576081" y="3929283"/>
            <a:ext cx="3922030" cy="63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TICenEducación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mprendomas.com/de/wp-content/uploads/2014/06/BannerDE.jp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425"/>
            <a:ext cx="18326055" cy="73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8949446"/>
            <a:ext cx="18288000" cy="133755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8288000" cy="155642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1323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redondeado 7"/>
          <p:cNvSpPr/>
          <p:nvPr/>
        </p:nvSpPr>
        <p:spPr>
          <a:xfrm>
            <a:off x="4649808" y="4540384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redondeado 3"/>
          <p:cNvSpPr/>
          <p:nvPr/>
        </p:nvSpPr>
        <p:spPr>
          <a:xfrm>
            <a:off x="797661" y="4540385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redondeado 8"/>
          <p:cNvSpPr/>
          <p:nvPr/>
        </p:nvSpPr>
        <p:spPr>
          <a:xfrm>
            <a:off x="8557829" y="4559837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redondeado 9"/>
          <p:cNvSpPr/>
          <p:nvPr/>
        </p:nvSpPr>
        <p:spPr>
          <a:xfrm>
            <a:off x="12582571" y="4540383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1367614" y="4889581"/>
            <a:ext cx="3540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HANDZ VALENTIN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10472" y="4889581"/>
            <a:ext cx="3540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JANNYSE CALDERÓN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57538" y="4857465"/>
            <a:ext cx="3834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JHONATAN APOLINARIO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3509946" y="4890045"/>
            <a:ext cx="3540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JESÚS BARRETO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533868" y="4200676"/>
            <a:ext cx="268527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55282" y="3719945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217356" y="4207095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38141" y="4200676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983489" y="4200676"/>
            <a:ext cx="347319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0762104" y="3719945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2456683" y="4207095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987762" y="4200676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uadroTexto 1023"/>
          <p:cNvSpPr txBox="1"/>
          <p:nvPr/>
        </p:nvSpPr>
        <p:spPr>
          <a:xfrm>
            <a:off x="1189199" y="2672949"/>
            <a:ext cx="337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 uso de las TIC en la educación.</a:t>
            </a:r>
            <a:endParaRPr lang="es-P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9082069" y="2260931"/>
            <a:ext cx="337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 Certificación en Alfabetización Digital – IC3</a:t>
            </a:r>
            <a:endParaRPr lang="es-P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6" name="Conector recto 35"/>
          <p:cNvCxnSpPr/>
          <p:nvPr/>
        </p:nvCxnSpPr>
        <p:spPr>
          <a:xfrm>
            <a:off x="5176742" y="6152733"/>
            <a:ext cx="311020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783540" y="6185544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8286950" y="5931012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181015" y="5924593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5096233" y="6699085"/>
            <a:ext cx="337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Concepto de la Alfabetización Digital</a:t>
            </a:r>
            <a:endParaRPr lang="es-P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2" name="Conector recto 41"/>
          <p:cNvCxnSpPr/>
          <p:nvPr/>
        </p:nvCxnSpPr>
        <p:spPr>
          <a:xfrm>
            <a:off x="13524128" y="6119923"/>
            <a:ext cx="27167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4878011" y="6152734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6248256" y="5898202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3528401" y="5891783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3443619" y="6666275"/>
            <a:ext cx="337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Ejemplos de estrategias pedagógicas usando las TIC.</a:t>
            </a:r>
            <a:endParaRPr lang="es-P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7104018" y="4067004"/>
            <a:ext cx="40799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b="1" spc="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>
                    <a:alpha val="3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TIC</a:t>
            </a:r>
            <a:endParaRPr lang="es-PE" sz="16600" b="1" spc="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>
                  <a:alpha val="3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Estrategias</a:t>
            </a:r>
            <a:r>
              <a:rPr lang="en-US" dirty="0"/>
              <a:t> </a:t>
            </a:r>
            <a:r>
              <a:rPr lang="en-US" dirty="0" err="1"/>
              <a:t>Pedagógicas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pedagogía</a:t>
            </a:r>
            <a:r>
              <a:rPr lang="en-US" dirty="0"/>
              <a:t> se </a:t>
            </a:r>
            <a:r>
              <a:rPr lang="en-US" dirty="0" err="1"/>
              <a:t>nutre</a:t>
            </a:r>
            <a:r>
              <a:rPr lang="en-US" dirty="0"/>
              <a:t> de las TIC para </a:t>
            </a:r>
            <a:r>
              <a:rPr lang="en-US" dirty="0" err="1"/>
              <a:t>llegar</a:t>
            </a:r>
            <a:r>
              <a:rPr lang="en-US" dirty="0"/>
              <a:t> a un/a: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50885" y="2455676"/>
            <a:ext cx="3180806" cy="3862390"/>
            <a:chOff x="4350885" y="2760476"/>
            <a:chExt cx="3180806" cy="3862390"/>
          </a:xfrm>
        </p:grpSpPr>
        <p:cxnSp>
          <p:nvCxnSpPr>
            <p:cNvPr id="5" name="Elbow Connector 4"/>
            <p:cNvCxnSpPr/>
            <p:nvPr/>
          </p:nvCxnSpPr>
          <p:spPr>
            <a:xfrm rot="16200000" flipV="1">
              <a:off x="4626566" y="3717741"/>
              <a:ext cx="3048000" cy="2762250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350885" y="2760476"/>
              <a:ext cx="814388" cy="814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55436" y="2478905"/>
            <a:ext cx="2978946" cy="3839162"/>
            <a:chOff x="10255436" y="2783705"/>
            <a:chExt cx="2978946" cy="3839162"/>
          </a:xfrm>
        </p:grpSpPr>
        <p:cxnSp>
          <p:nvCxnSpPr>
            <p:cNvPr id="8" name="Elbow Connector 7"/>
            <p:cNvCxnSpPr/>
            <p:nvPr/>
          </p:nvCxnSpPr>
          <p:spPr>
            <a:xfrm rot="5400000" flipH="1" flipV="1">
              <a:off x="10017311" y="3812990"/>
              <a:ext cx="3048002" cy="257175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419994" y="2783705"/>
              <a:ext cx="814388" cy="8143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396084" y="3736785"/>
            <a:ext cx="814388" cy="3000381"/>
            <a:chOff x="8396084" y="3736785"/>
            <a:chExt cx="814388" cy="3000381"/>
          </a:xfrm>
        </p:grpSpPr>
        <p:sp>
          <p:nvSpPr>
            <p:cNvPr id="11" name="Oval 10"/>
            <p:cNvSpPr/>
            <p:nvPr/>
          </p:nvSpPr>
          <p:spPr>
            <a:xfrm>
              <a:off x="8396084" y="3736785"/>
              <a:ext cx="814388" cy="814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03</a:t>
              </a:r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>
              <a:off x="8803278" y="4551173"/>
              <a:ext cx="1" cy="2185993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841129" y="5910871"/>
            <a:ext cx="3583221" cy="1156679"/>
            <a:chOff x="10841129" y="6215671"/>
            <a:chExt cx="3583221" cy="1156679"/>
          </a:xfrm>
        </p:grpSpPr>
        <p:cxnSp>
          <p:nvCxnSpPr>
            <p:cNvPr id="14" name="Elbow Connector 13"/>
            <p:cNvCxnSpPr/>
            <p:nvPr/>
          </p:nvCxnSpPr>
          <p:spPr>
            <a:xfrm flipV="1">
              <a:off x="10841129" y="6622866"/>
              <a:ext cx="2855821" cy="749484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3609962" y="6215671"/>
              <a:ext cx="814388" cy="8143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90660" y="5910871"/>
            <a:ext cx="3654379" cy="1156679"/>
            <a:chOff x="3090660" y="6215671"/>
            <a:chExt cx="3654379" cy="1156679"/>
          </a:xfrm>
        </p:grpSpPr>
        <p:cxnSp>
          <p:nvCxnSpPr>
            <p:cNvPr id="17" name="Elbow Connector 16"/>
            <p:cNvCxnSpPr/>
            <p:nvPr/>
          </p:nvCxnSpPr>
          <p:spPr>
            <a:xfrm flipH="1" flipV="1">
              <a:off x="3889218" y="6622866"/>
              <a:ext cx="2855821" cy="749484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090660" y="6215671"/>
              <a:ext cx="814388" cy="814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4650" y="6318066"/>
            <a:ext cx="4157257" cy="2978333"/>
            <a:chOff x="6724650" y="6622866"/>
            <a:chExt cx="4157257" cy="2978333"/>
          </a:xfrm>
        </p:grpSpPr>
        <p:sp>
          <p:nvSpPr>
            <p:cNvPr id="37" name="Freeform 36"/>
            <p:cNvSpPr/>
            <p:nvPr/>
          </p:nvSpPr>
          <p:spPr>
            <a:xfrm>
              <a:off x="6724650" y="6622866"/>
              <a:ext cx="4157257" cy="2978333"/>
            </a:xfrm>
            <a:custGeom>
              <a:avLst/>
              <a:gdLst>
                <a:gd name="connsiteX0" fmla="*/ 664768 w 4157257"/>
                <a:gd name="connsiteY0" fmla="*/ 263707 h 2978333"/>
                <a:gd name="connsiteX1" fmla="*/ 258859 w 4157257"/>
                <a:gd name="connsiteY1" fmla="*/ 669616 h 2978333"/>
                <a:gd name="connsiteX2" fmla="*/ 258859 w 4157257"/>
                <a:gd name="connsiteY2" fmla="*/ 2293206 h 2978333"/>
                <a:gd name="connsiteX3" fmla="*/ 664768 w 4157257"/>
                <a:gd name="connsiteY3" fmla="*/ 2699115 h 2978333"/>
                <a:gd name="connsiteX4" fmla="*/ 3492489 w 4157257"/>
                <a:gd name="connsiteY4" fmla="*/ 2699115 h 2978333"/>
                <a:gd name="connsiteX5" fmla="*/ 3898398 w 4157257"/>
                <a:gd name="connsiteY5" fmla="*/ 2293206 h 2978333"/>
                <a:gd name="connsiteX6" fmla="*/ 3898398 w 4157257"/>
                <a:gd name="connsiteY6" fmla="*/ 669616 h 2978333"/>
                <a:gd name="connsiteX7" fmla="*/ 3492489 w 4157257"/>
                <a:gd name="connsiteY7" fmla="*/ 263707 h 2978333"/>
                <a:gd name="connsiteX8" fmla="*/ 496399 w 4157257"/>
                <a:gd name="connsiteY8" fmla="*/ 0 h 2978333"/>
                <a:gd name="connsiteX9" fmla="*/ 3660858 w 4157257"/>
                <a:gd name="connsiteY9" fmla="*/ 0 h 2978333"/>
                <a:gd name="connsiteX10" fmla="*/ 4157257 w 4157257"/>
                <a:gd name="connsiteY10" fmla="*/ 496399 h 2978333"/>
                <a:gd name="connsiteX11" fmla="*/ 4157257 w 4157257"/>
                <a:gd name="connsiteY11" fmla="*/ 2481934 h 2978333"/>
                <a:gd name="connsiteX12" fmla="*/ 3660858 w 4157257"/>
                <a:gd name="connsiteY12" fmla="*/ 2978333 h 2978333"/>
                <a:gd name="connsiteX13" fmla="*/ 496399 w 4157257"/>
                <a:gd name="connsiteY13" fmla="*/ 2978333 h 2978333"/>
                <a:gd name="connsiteX14" fmla="*/ 0 w 4157257"/>
                <a:gd name="connsiteY14" fmla="*/ 2481934 h 2978333"/>
                <a:gd name="connsiteX15" fmla="*/ 0 w 4157257"/>
                <a:gd name="connsiteY15" fmla="*/ 496399 h 2978333"/>
                <a:gd name="connsiteX16" fmla="*/ 496399 w 4157257"/>
                <a:gd name="connsiteY16" fmla="*/ 0 h 29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57257" h="2978333">
                  <a:moveTo>
                    <a:pt x="664768" y="263707"/>
                  </a:moveTo>
                  <a:cubicBezTo>
                    <a:pt x="440591" y="263707"/>
                    <a:pt x="258859" y="445439"/>
                    <a:pt x="258859" y="669616"/>
                  </a:cubicBezTo>
                  <a:lnTo>
                    <a:pt x="258859" y="2293206"/>
                  </a:lnTo>
                  <a:cubicBezTo>
                    <a:pt x="258859" y="2517383"/>
                    <a:pt x="440591" y="2699115"/>
                    <a:pt x="664768" y="2699115"/>
                  </a:cubicBezTo>
                  <a:lnTo>
                    <a:pt x="3492489" y="2699115"/>
                  </a:lnTo>
                  <a:cubicBezTo>
                    <a:pt x="3716666" y="2699115"/>
                    <a:pt x="3898398" y="2517383"/>
                    <a:pt x="3898398" y="2293206"/>
                  </a:cubicBezTo>
                  <a:lnTo>
                    <a:pt x="3898398" y="669616"/>
                  </a:lnTo>
                  <a:cubicBezTo>
                    <a:pt x="3898398" y="445439"/>
                    <a:pt x="3716666" y="263707"/>
                    <a:pt x="3492489" y="263707"/>
                  </a:cubicBezTo>
                  <a:close/>
                  <a:moveTo>
                    <a:pt x="496399" y="0"/>
                  </a:moveTo>
                  <a:lnTo>
                    <a:pt x="3660858" y="0"/>
                  </a:lnTo>
                  <a:cubicBezTo>
                    <a:pt x="3935012" y="0"/>
                    <a:pt x="4157257" y="222245"/>
                    <a:pt x="4157257" y="496399"/>
                  </a:cubicBezTo>
                  <a:lnTo>
                    <a:pt x="4157257" y="2481934"/>
                  </a:lnTo>
                  <a:cubicBezTo>
                    <a:pt x="4157257" y="2756088"/>
                    <a:pt x="3935012" y="2978333"/>
                    <a:pt x="3660858" y="2978333"/>
                  </a:cubicBezTo>
                  <a:lnTo>
                    <a:pt x="496399" y="2978333"/>
                  </a:lnTo>
                  <a:cubicBezTo>
                    <a:pt x="222245" y="2978333"/>
                    <a:pt x="0" y="2756088"/>
                    <a:pt x="0" y="2481934"/>
                  </a:cubicBezTo>
                  <a:lnTo>
                    <a:pt x="0" y="496399"/>
                  </a:lnTo>
                  <a:cubicBezTo>
                    <a:pt x="0" y="222245"/>
                    <a:pt x="222245" y="0"/>
                    <a:pt x="496399" y="0"/>
                  </a:cubicBezTo>
                  <a:close/>
                </a:path>
              </a:pathLst>
            </a:cu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702450" y="9353005"/>
              <a:ext cx="217170" cy="2171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2336" y="2833108"/>
            <a:ext cx="398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ESTRATEGIAS EDUCATIVAS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3920" y="3412710"/>
            <a:ext cx="42425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Diseño de estrategias educativas para favorecer la integración de recursos tecnológicos en diferentes ambientes de aprendizaje.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257106" y="2833108"/>
            <a:ext cx="4739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PLANIFICACIÓN DE CURSOS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57105" y="3368187"/>
            <a:ext cx="4155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Planificación y diseño de cursos presenciales o virtuales apoyados en la tecnología.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13606" y="1889775"/>
            <a:ext cx="49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DESARROLLO DE MATERIALES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4151" y="2328362"/>
            <a:ext cx="52925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 materiales multimedia para favorecer el proceso de enseñanza/aprendizaje.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003652" y="6959121"/>
            <a:ext cx="525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EVALUACIÓN DE RECURSOS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003652" y="7565330"/>
            <a:ext cx="41526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Análisis y evaluación de los recursos tecnológicos y su uso educativo. 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4846" y="7255929"/>
            <a:ext cx="532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INTEGRACIÓN DE LOS MEDIOS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6375" y="7835531"/>
            <a:ext cx="4488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Integración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medios</a:t>
            </a:r>
            <a:r>
              <a:rPr lang="en-US" sz="2800" dirty="0"/>
              <a:t> de </a:t>
            </a:r>
            <a:r>
              <a:rPr lang="en-US" sz="2800" dirty="0" err="1"/>
              <a:t>comunicación</a:t>
            </a:r>
            <a:r>
              <a:rPr lang="en-US" sz="2800" dirty="0"/>
              <a:t> para </a:t>
            </a:r>
            <a:r>
              <a:rPr lang="en-US" sz="2800" dirty="0" err="1"/>
              <a:t>lograr</a:t>
            </a:r>
            <a:r>
              <a:rPr lang="en-US" sz="2800" dirty="0"/>
              <a:t> el </a:t>
            </a:r>
            <a:r>
              <a:rPr lang="en-US" sz="2800" dirty="0" err="1"/>
              <a:t>aprendizaje</a:t>
            </a:r>
            <a:r>
              <a:rPr lang="en-US" sz="2800" dirty="0"/>
              <a:t>.</a:t>
            </a:r>
          </a:p>
        </p:txBody>
      </p:sp>
      <p:pic>
        <p:nvPicPr>
          <p:cNvPr id="34" name="Marcador de posición de imagen 33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8029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55376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386" y="344305"/>
            <a:ext cx="15773400" cy="1988345"/>
          </a:xfrm>
        </p:spPr>
        <p:txBody>
          <a:bodyPr/>
          <a:lstStyle/>
          <a:p>
            <a:pPr algn="ctr"/>
            <a:r>
              <a:rPr lang="es-MX" dirty="0"/>
              <a:t>Uso de las TIC en el aula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/>
              <a:t>5</a:t>
            </a:fld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 flipH="1">
            <a:off x="6022260" y="1935248"/>
            <a:ext cx="7948491" cy="6806615"/>
            <a:chOff x="5810230" y="1289058"/>
            <a:chExt cx="5457704" cy="4537733"/>
          </a:xfrm>
        </p:grpSpPr>
        <p:grpSp>
          <p:nvGrpSpPr>
            <p:cNvPr id="5" name="Group 4"/>
            <p:cNvGrpSpPr/>
            <p:nvPr/>
          </p:nvGrpSpPr>
          <p:grpSpPr>
            <a:xfrm>
              <a:off x="5810230" y="1703044"/>
              <a:ext cx="2710980" cy="2111053"/>
              <a:chOff x="4814101" y="1314952"/>
              <a:chExt cx="3614505" cy="2814638"/>
            </a:xfrm>
            <a:solidFill>
              <a:schemeClr val="accent4"/>
            </a:solidFill>
          </p:grpSpPr>
          <p:sp>
            <p:nvSpPr>
              <p:cNvPr id="6" name="Freeform 182"/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7" name="Freeform 184"/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9" name="Freeform 197"/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0" name="Freeform 201"/>
              <p:cNvSpPr>
                <a:spLocks/>
              </p:cNvSpPr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1" name="Freeform 224"/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2" name="Freeform 165"/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3" name="Freeform 170"/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4" name="Freeform 173"/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5" name="Freeform 176"/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6" name="Freeform 180"/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7" name="Freeform 181"/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8" name="Freeform 183"/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9" name="Freeform 188"/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0" name="Freeform 189"/>
              <p:cNvSpPr>
                <a:spLocks noEditPoints="1"/>
              </p:cNvSpPr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1" name="Freeform 190"/>
              <p:cNvSpPr>
                <a:spLocks noEditPoints="1"/>
              </p:cNvSpPr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2" name="Freeform 191"/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3" name="Freeform 195"/>
              <p:cNvSpPr>
                <a:spLocks noEditPoints="1"/>
              </p:cNvSpPr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4" name="Freeform 205"/>
              <p:cNvSpPr>
                <a:spLocks noEditPoints="1"/>
              </p:cNvSpPr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5" name="Freeform 223"/>
              <p:cNvSpPr>
                <a:spLocks noEditPoints="1"/>
              </p:cNvSpPr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</p:grpSp>
        <p:sp>
          <p:nvSpPr>
            <p:cNvPr id="26" name="Freeform 55"/>
            <p:cNvSpPr>
              <a:spLocks noEditPoints="1"/>
            </p:cNvSpPr>
            <p:nvPr/>
          </p:nvSpPr>
          <p:spPr bwMode="auto">
            <a:xfrm>
              <a:off x="11003684" y="3774460"/>
              <a:ext cx="256909" cy="239291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27" name="Freeform 56"/>
            <p:cNvSpPr>
              <a:spLocks noEditPoints="1"/>
            </p:cNvSpPr>
            <p:nvPr/>
          </p:nvSpPr>
          <p:spPr bwMode="auto">
            <a:xfrm>
              <a:off x="10826049" y="3905116"/>
              <a:ext cx="161485" cy="16148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28" name="Freeform 57"/>
            <p:cNvSpPr>
              <a:spLocks noEditPoints="1"/>
            </p:cNvSpPr>
            <p:nvPr/>
          </p:nvSpPr>
          <p:spPr bwMode="auto">
            <a:xfrm>
              <a:off x="11102043" y="3464702"/>
              <a:ext cx="139465" cy="136528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29" name="Freeform 58"/>
            <p:cNvSpPr>
              <a:spLocks noEditPoints="1"/>
            </p:cNvSpPr>
            <p:nvPr/>
          </p:nvSpPr>
          <p:spPr bwMode="auto">
            <a:xfrm>
              <a:off x="11078555" y="3634995"/>
              <a:ext cx="110104" cy="11010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>
              <a:off x="10878900" y="3657015"/>
              <a:ext cx="177634" cy="17910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1" name="Freeform 60"/>
            <p:cNvSpPr>
              <a:spLocks noEditPoints="1"/>
            </p:cNvSpPr>
            <p:nvPr/>
          </p:nvSpPr>
          <p:spPr bwMode="auto">
            <a:xfrm>
              <a:off x="11085894" y="3260644"/>
              <a:ext cx="148274" cy="14827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2" name="Freeform 61"/>
            <p:cNvSpPr>
              <a:spLocks noEditPoints="1"/>
            </p:cNvSpPr>
            <p:nvPr/>
          </p:nvSpPr>
          <p:spPr bwMode="auto">
            <a:xfrm>
              <a:off x="10937622" y="3483786"/>
              <a:ext cx="140933" cy="12478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3" name="Freeform 62"/>
            <p:cNvSpPr>
              <a:spLocks noEditPoints="1"/>
            </p:cNvSpPr>
            <p:nvPr/>
          </p:nvSpPr>
          <p:spPr bwMode="auto">
            <a:xfrm>
              <a:off x="10632266" y="3726014"/>
              <a:ext cx="227549" cy="199655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1025705" y="3416255"/>
              <a:ext cx="120380" cy="48445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1138745" y="2900971"/>
              <a:ext cx="129189" cy="12625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1121127" y="3041904"/>
              <a:ext cx="113040" cy="9101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10930280" y="3219538"/>
              <a:ext cx="133593" cy="177634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0439952" y="3430937"/>
              <a:ext cx="456564" cy="256909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0924408" y="2758571"/>
              <a:ext cx="218740" cy="237823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0795219" y="3329641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0889176" y="3025755"/>
              <a:ext cx="167357" cy="170294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1094702" y="3135858"/>
              <a:ext cx="58722" cy="107167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0639607" y="3106499"/>
              <a:ext cx="220207" cy="221675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0817241" y="2622042"/>
              <a:ext cx="155614" cy="218739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0759984" y="2856930"/>
              <a:ext cx="151209" cy="151209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0564735" y="3941817"/>
              <a:ext cx="245165" cy="208464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0655755" y="2423855"/>
              <a:ext cx="221676" cy="229015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0591161" y="2598554"/>
              <a:ext cx="206996" cy="14680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0447292" y="3814097"/>
              <a:ext cx="165890" cy="143869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0677776" y="2219797"/>
              <a:ext cx="136529" cy="186442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0530970" y="2084737"/>
              <a:ext cx="214335" cy="204059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0447292" y="1967293"/>
              <a:ext cx="162954" cy="165890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10522162" y="2318156"/>
              <a:ext cx="129189" cy="14827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511885" y="2764443"/>
              <a:ext cx="209932" cy="223143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0473717" y="3030160"/>
              <a:ext cx="196719" cy="14827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0699797" y="2987585"/>
              <a:ext cx="117444" cy="11010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0313700" y="1861593"/>
              <a:ext cx="143869" cy="155614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10131661" y="1785255"/>
              <a:ext cx="152677" cy="155614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10432612" y="3212198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0379762" y="4112110"/>
              <a:ext cx="184974" cy="151209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0190384" y="2141990"/>
              <a:ext cx="300951" cy="300949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0133129" y="1984909"/>
              <a:ext cx="142401" cy="14093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10294615" y="2015738"/>
              <a:ext cx="132125" cy="102764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0291679" y="4270660"/>
              <a:ext cx="189379" cy="193782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0431144" y="3982922"/>
              <a:ext cx="113040" cy="114508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0181575" y="3596825"/>
              <a:ext cx="284802" cy="277461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071472" y="3888967"/>
              <a:ext cx="344993" cy="302419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8" name="Freeform 97"/>
            <p:cNvSpPr>
              <a:spLocks noEditPoints="1"/>
            </p:cNvSpPr>
            <p:nvPr/>
          </p:nvSpPr>
          <p:spPr bwMode="auto">
            <a:xfrm>
              <a:off x="10118448" y="4214874"/>
              <a:ext cx="146805" cy="14680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9" name="Freeform 98"/>
            <p:cNvSpPr>
              <a:spLocks noEditPoints="1"/>
            </p:cNvSpPr>
            <p:nvPr/>
          </p:nvSpPr>
          <p:spPr bwMode="auto">
            <a:xfrm>
              <a:off x="10155149" y="4460039"/>
              <a:ext cx="224612" cy="22607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0" name="Freeform 99"/>
            <p:cNvSpPr>
              <a:spLocks noEditPoints="1"/>
            </p:cNvSpPr>
            <p:nvPr/>
          </p:nvSpPr>
          <p:spPr bwMode="auto">
            <a:xfrm>
              <a:off x="10294615" y="3438277"/>
              <a:ext cx="126252" cy="12625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10184511" y="3263578"/>
              <a:ext cx="231952" cy="145337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2" name="Freeform 101"/>
            <p:cNvSpPr>
              <a:spLocks noEditPoints="1"/>
            </p:cNvSpPr>
            <p:nvPr/>
          </p:nvSpPr>
          <p:spPr bwMode="auto">
            <a:xfrm>
              <a:off x="10382698" y="2492854"/>
              <a:ext cx="240760" cy="242227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3" name="Freeform 102"/>
            <p:cNvSpPr>
              <a:spLocks/>
            </p:cNvSpPr>
            <p:nvPr/>
          </p:nvSpPr>
          <p:spPr bwMode="auto">
            <a:xfrm>
              <a:off x="10136066" y="2463493"/>
              <a:ext cx="296546" cy="287737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4" name="Freeform 103"/>
            <p:cNvSpPr>
              <a:spLocks noEditPoints="1"/>
            </p:cNvSpPr>
            <p:nvPr/>
          </p:nvSpPr>
          <p:spPr bwMode="auto">
            <a:xfrm>
              <a:off x="10193319" y="4694926"/>
              <a:ext cx="98360" cy="155614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5" name="Freeform 104"/>
            <p:cNvSpPr>
              <a:spLocks noEditPoints="1"/>
            </p:cNvSpPr>
            <p:nvPr/>
          </p:nvSpPr>
          <p:spPr bwMode="auto">
            <a:xfrm>
              <a:off x="10086152" y="4862284"/>
              <a:ext cx="152677" cy="20699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6" name="Freeform 105"/>
            <p:cNvSpPr>
              <a:spLocks noEditPoints="1"/>
            </p:cNvSpPr>
            <p:nvPr/>
          </p:nvSpPr>
          <p:spPr bwMode="auto">
            <a:xfrm>
              <a:off x="10052388" y="3445617"/>
              <a:ext cx="205527" cy="155614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7" name="Freeform 106"/>
            <p:cNvSpPr>
              <a:spLocks noEditPoints="1"/>
            </p:cNvSpPr>
            <p:nvPr/>
          </p:nvSpPr>
          <p:spPr bwMode="auto">
            <a:xfrm>
              <a:off x="10272594" y="2792335"/>
              <a:ext cx="192315" cy="192314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8" name="Freeform 107"/>
            <p:cNvSpPr>
              <a:spLocks noEditPoints="1"/>
            </p:cNvSpPr>
            <p:nvPr/>
          </p:nvSpPr>
          <p:spPr bwMode="auto">
            <a:xfrm>
              <a:off x="10234424" y="3027224"/>
              <a:ext cx="204059" cy="204059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9" name="Freeform 108"/>
            <p:cNvSpPr>
              <a:spLocks noEditPoints="1"/>
            </p:cNvSpPr>
            <p:nvPr/>
          </p:nvSpPr>
          <p:spPr bwMode="auto">
            <a:xfrm>
              <a:off x="10049449" y="2784995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0" name="Freeform 109"/>
            <p:cNvSpPr>
              <a:spLocks noEditPoints="1"/>
            </p:cNvSpPr>
            <p:nvPr/>
          </p:nvSpPr>
          <p:spPr bwMode="auto">
            <a:xfrm>
              <a:off x="10046514" y="3003735"/>
              <a:ext cx="173230" cy="139465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1" name="Freeform 110"/>
            <p:cNvSpPr>
              <a:spLocks noEditPoints="1"/>
            </p:cNvSpPr>
            <p:nvPr/>
          </p:nvSpPr>
          <p:spPr bwMode="auto">
            <a:xfrm>
              <a:off x="9977516" y="3196048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2" name="Freeform 111"/>
            <p:cNvSpPr>
              <a:spLocks noEditPoints="1"/>
            </p:cNvSpPr>
            <p:nvPr/>
          </p:nvSpPr>
          <p:spPr bwMode="auto">
            <a:xfrm>
              <a:off x="9927602" y="2476705"/>
              <a:ext cx="246632" cy="183506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3" name="Freeform 112"/>
            <p:cNvSpPr>
              <a:spLocks noEditPoints="1"/>
            </p:cNvSpPr>
            <p:nvPr/>
          </p:nvSpPr>
          <p:spPr bwMode="auto">
            <a:xfrm>
              <a:off x="9908516" y="3662889"/>
              <a:ext cx="275994" cy="275993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4" name="Freeform 113"/>
            <p:cNvSpPr>
              <a:spLocks noEditPoints="1"/>
            </p:cNvSpPr>
            <p:nvPr/>
          </p:nvSpPr>
          <p:spPr bwMode="auto">
            <a:xfrm>
              <a:off x="9863007" y="3999072"/>
              <a:ext cx="202591" cy="23488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>
              <a:off x="9886495" y="3447085"/>
              <a:ext cx="110104" cy="192314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6" name="Freeform 115"/>
            <p:cNvSpPr>
              <a:spLocks noEditPoints="1"/>
            </p:cNvSpPr>
            <p:nvPr/>
          </p:nvSpPr>
          <p:spPr bwMode="auto">
            <a:xfrm>
              <a:off x="9817496" y="2705721"/>
              <a:ext cx="209932" cy="187911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7" name="Freeform 116"/>
            <p:cNvSpPr>
              <a:spLocks noEditPoints="1"/>
            </p:cNvSpPr>
            <p:nvPr/>
          </p:nvSpPr>
          <p:spPr bwMode="auto">
            <a:xfrm>
              <a:off x="9823369" y="2931800"/>
              <a:ext cx="183507" cy="193782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8" name="Freeform 117"/>
            <p:cNvSpPr>
              <a:spLocks noEditPoints="1"/>
            </p:cNvSpPr>
            <p:nvPr/>
          </p:nvSpPr>
          <p:spPr bwMode="auto">
            <a:xfrm>
              <a:off x="9987790" y="2257966"/>
              <a:ext cx="186443" cy="186442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9" name="Freeform 118"/>
            <p:cNvSpPr>
              <a:spLocks noEditPoints="1"/>
            </p:cNvSpPr>
            <p:nvPr/>
          </p:nvSpPr>
          <p:spPr bwMode="auto">
            <a:xfrm>
              <a:off x="9905578" y="1742681"/>
              <a:ext cx="184974" cy="124784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>
              <a:off x="9860070" y="2053908"/>
              <a:ext cx="287738" cy="27305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1" name="Freeform 120"/>
            <p:cNvSpPr>
              <a:spLocks/>
            </p:cNvSpPr>
            <p:nvPr/>
          </p:nvSpPr>
          <p:spPr bwMode="auto">
            <a:xfrm>
              <a:off x="9921728" y="1883613"/>
              <a:ext cx="180571" cy="18937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2" name="Freeform 121"/>
            <p:cNvSpPr>
              <a:spLocks/>
            </p:cNvSpPr>
            <p:nvPr/>
          </p:nvSpPr>
          <p:spPr bwMode="auto">
            <a:xfrm>
              <a:off x="9738221" y="3176964"/>
              <a:ext cx="227549" cy="227547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3" name="Freeform 122"/>
            <p:cNvSpPr>
              <a:spLocks noEditPoints="1"/>
            </p:cNvSpPr>
            <p:nvPr/>
          </p:nvSpPr>
          <p:spPr bwMode="auto">
            <a:xfrm>
              <a:off x="9633990" y="2425323"/>
              <a:ext cx="249569" cy="252505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4" name="Freeform 123"/>
            <p:cNvSpPr>
              <a:spLocks noEditPoints="1"/>
            </p:cNvSpPr>
            <p:nvPr/>
          </p:nvSpPr>
          <p:spPr bwMode="auto">
            <a:xfrm>
              <a:off x="9613437" y="3401575"/>
              <a:ext cx="230484" cy="242227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5" name="Freeform 124"/>
            <p:cNvSpPr>
              <a:spLocks/>
            </p:cNvSpPr>
            <p:nvPr/>
          </p:nvSpPr>
          <p:spPr bwMode="auto">
            <a:xfrm>
              <a:off x="9522418" y="2726273"/>
              <a:ext cx="255441" cy="255441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6" name="Freeform 125"/>
            <p:cNvSpPr>
              <a:spLocks noEditPoints="1"/>
            </p:cNvSpPr>
            <p:nvPr/>
          </p:nvSpPr>
          <p:spPr bwMode="auto">
            <a:xfrm>
              <a:off x="9606096" y="2122906"/>
              <a:ext cx="243697" cy="26424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7" name="Freeform 126"/>
            <p:cNvSpPr>
              <a:spLocks noEditPoints="1"/>
            </p:cNvSpPr>
            <p:nvPr/>
          </p:nvSpPr>
          <p:spPr bwMode="auto">
            <a:xfrm>
              <a:off x="9673627" y="1917379"/>
              <a:ext cx="205527" cy="201122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8" name="Freeform 127"/>
            <p:cNvSpPr>
              <a:spLocks noEditPoints="1"/>
            </p:cNvSpPr>
            <p:nvPr/>
          </p:nvSpPr>
          <p:spPr bwMode="auto">
            <a:xfrm>
              <a:off x="9761710" y="1742681"/>
              <a:ext cx="114508" cy="149742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9" name="Freeform 128"/>
            <p:cNvSpPr>
              <a:spLocks noEditPoints="1"/>
            </p:cNvSpPr>
            <p:nvPr/>
          </p:nvSpPr>
          <p:spPr bwMode="auto">
            <a:xfrm>
              <a:off x="9425526" y="2968502"/>
              <a:ext cx="312696" cy="314163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0" name="Freeform 129"/>
            <p:cNvSpPr>
              <a:spLocks noEditPoints="1"/>
            </p:cNvSpPr>
            <p:nvPr/>
          </p:nvSpPr>
          <p:spPr bwMode="auto">
            <a:xfrm>
              <a:off x="9197978" y="1656067"/>
              <a:ext cx="518223" cy="224611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1" name="Freeform 130"/>
            <p:cNvSpPr>
              <a:spLocks noEditPoints="1"/>
            </p:cNvSpPr>
            <p:nvPr/>
          </p:nvSpPr>
          <p:spPr bwMode="auto">
            <a:xfrm>
              <a:off x="9296338" y="1924719"/>
              <a:ext cx="287738" cy="256909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2" name="Freeform 131"/>
            <p:cNvSpPr>
              <a:spLocks noEditPoints="1"/>
            </p:cNvSpPr>
            <p:nvPr/>
          </p:nvSpPr>
          <p:spPr bwMode="auto">
            <a:xfrm>
              <a:off x="9325699" y="2209520"/>
              <a:ext cx="253973" cy="252505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3" name="Freeform 132"/>
            <p:cNvSpPr>
              <a:spLocks noEditPoints="1"/>
            </p:cNvSpPr>
            <p:nvPr/>
          </p:nvSpPr>
          <p:spPr bwMode="auto">
            <a:xfrm>
              <a:off x="9341847" y="2514875"/>
              <a:ext cx="237824" cy="251037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4" name="Freeform 133"/>
            <p:cNvSpPr>
              <a:spLocks noEditPoints="1"/>
            </p:cNvSpPr>
            <p:nvPr/>
          </p:nvSpPr>
          <p:spPr bwMode="auto">
            <a:xfrm>
              <a:off x="9719137" y="3676101"/>
              <a:ext cx="201124" cy="201122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5" name="Freeform 134"/>
            <p:cNvSpPr>
              <a:spLocks noEditPoints="1"/>
            </p:cNvSpPr>
            <p:nvPr/>
          </p:nvSpPr>
          <p:spPr bwMode="auto">
            <a:xfrm>
              <a:off x="9425526" y="3646741"/>
              <a:ext cx="350865" cy="350863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6" name="Freeform 135"/>
            <p:cNvSpPr>
              <a:spLocks noEditPoints="1"/>
            </p:cNvSpPr>
            <p:nvPr/>
          </p:nvSpPr>
          <p:spPr bwMode="auto">
            <a:xfrm>
              <a:off x="9886493" y="4275064"/>
              <a:ext cx="204059" cy="20699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7" name="Freeform 136"/>
            <p:cNvSpPr>
              <a:spLocks noEditPoints="1"/>
            </p:cNvSpPr>
            <p:nvPr/>
          </p:nvSpPr>
          <p:spPr bwMode="auto">
            <a:xfrm>
              <a:off x="9576736" y="4024028"/>
              <a:ext cx="249569" cy="248099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8" name="Freeform 137"/>
            <p:cNvSpPr>
              <a:spLocks/>
            </p:cNvSpPr>
            <p:nvPr/>
          </p:nvSpPr>
          <p:spPr bwMode="auto">
            <a:xfrm>
              <a:off x="9651607" y="4324978"/>
              <a:ext cx="287738" cy="290673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9" name="Freeform 138"/>
            <p:cNvSpPr>
              <a:spLocks noEditPoints="1"/>
            </p:cNvSpPr>
            <p:nvPr/>
          </p:nvSpPr>
          <p:spPr bwMode="auto">
            <a:xfrm>
              <a:off x="9269913" y="3375150"/>
              <a:ext cx="299482" cy="248099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0" name="Freeform 139"/>
            <p:cNvSpPr>
              <a:spLocks noEditPoints="1"/>
            </p:cNvSpPr>
            <p:nvPr/>
          </p:nvSpPr>
          <p:spPr bwMode="auto">
            <a:xfrm>
              <a:off x="9137789" y="3087413"/>
              <a:ext cx="252505" cy="252505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1" name="Freeform 140"/>
            <p:cNvSpPr>
              <a:spLocks/>
            </p:cNvSpPr>
            <p:nvPr/>
          </p:nvSpPr>
          <p:spPr bwMode="auto">
            <a:xfrm>
              <a:off x="9155405" y="2798209"/>
              <a:ext cx="321504" cy="261313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2" name="Freeform 141"/>
            <p:cNvSpPr>
              <a:spLocks noEditPoints="1"/>
            </p:cNvSpPr>
            <p:nvPr/>
          </p:nvSpPr>
          <p:spPr bwMode="auto">
            <a:xfrm>
              <a:off x="9299274" y="4135600"/>
              <a:ext cx="311227" cy="293609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3" name="Freeform 142"/>
            <p:cNvSpPr>
              <a:spLocks noEditPoints="1"/>
            </p:cNvSpPr>
            <p:nvPr/>
          </p:nvSpPr>
          <p:spPr bwMode="auto">
            <a:xfrm>
              <a:off x="9284594" y="4452697"/>
              <a:ext cx="237824" cy="180570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4" name="Freeform 143"/>
            <p:cNvSpPr>
              <a:spLocks noEditPoints="1"/>
            </p:cNvSpPr>
            <p:nvPr/>
          </p:nvSpPr>
          <p:spPr bwMode="auto">
            <a:xfrm>
              <a:off x="9228808" y="3866947"/>
              <a:ext cx="252505" cy="25544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5" name="Freeform 144"/>
            <p:cNvSpPr>
              <a:spLocks noEditPoints="1"/>
            </p:cNvSpPr>
            <p:nvPr/>
          </p:nvSpPr>
          <p:spPr bwMode="auto">
            <a:xfrm>
              <a:off x="9149533" y="3642335"/>
              <a:ext cx="245165" cy="208464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6" name="Freeform 145"/>
            <p:cNvSpPr>
              <a:spLocks noEditPoints="1"/>
            </p:cNvSpPr>
            <p:nvPr/>
          </p:nvSpPr>
          <p:spPr bwMode="auto">
            <a:xfrm>
              <a:off x="8939601" y="3375150"/>
              <a:ext cx="277462" cy="245163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7" name="Freeform 146"/>
            <p:cNvSpPr>
              <a:spLocks noEditPoints="1"/>
            </p:cNvSpPr>
            <p:nvPr/>
          </p:nvSpPr>
          <p:spPr bwMode="auto">
            <a:xfrm>
              <a:off x="9008600" y="2459088"/>
              <a:ext cx="303887" cy="306821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8" name="Freeform 147"/>
            <p:cNvSpPr>
              <a:spLocks noEditPoints="1"/>
            </p:cNvSpPr>
            <p:nvPr/>
          </p:nvSpPr>
          <p:spPr bwMode="auto">
            <a:xfrm>
              <a:off x="9893834" y="4608310"/>
              <a:ext cx="230484" cy="230483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9" name="Freeform 148"/>
            <p:cNvSpPr>
              <a:spLocks noEditPoints="1"/>
            </p:cNvSpPr>
            <p:nvPr/>
          </p:nvSpPr>
          <p:spPr bwMode="auto">
            <a:xfrm>
              <a:off x="9641329" y="4558397"/>
              <a:ext cx="204059" cy="204059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0" name="Freeform 149"/>
            <p:cNvSpPr>
              <a:spLocks/>
            </p:cNvSpPr>
            <p:nvPr/>
          </p:nvSpPr>
          <p:spPr bwMode="auto">
            <a:xfrm>
              <a:off x="9893833" y="4932750"/>
              <a:ext cx="273057" cy="270121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1" name="Freeform 150"/>
            <p:cNvSpPr>
              <a:spLocks noEditPoints="1"/>
            </p:cNvSpPr>
            <p:nvPr/>
          </p:nvSpPr>
          <p:spPr bwMode="auto">
            <a:xfrm>
              <a:off x="9070259" y="4672905"/>
              <a:ext cx="268654" cy="412521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2" name="Freeform 151"/>
            <p:cNvSpPr>
              <a:spLocks noEditPoints="1"/>
            </p:cNvSpPr>
            <p:nvPr/>
          </p:nvSpPr>
          <p:spPr bwMode="auto">
            <a:xfrm>
              <a:off x="9391761" y="4687585"/>
              <a:ext cx="229016" cy="261313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3" name="Freeform 152"/>
            <p:cNvSpPr>
              <a:spLocks noEditPoints="1"/>
            </p:cNvSpPr>
            <p:nvPr/>
          </p:nvSpPr>
          <p:spPr bwMode="auto">
            <a:xfrm>
              <a:off x="8971897" y="2175756"/>
              <a:ext cx="300951" cy="223143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4" name="Freeform 153"/>
            <p:cNvSpPr>
              <a:spLocks noEditPoints="1"/>
            </p:cNvSpPr>
            <p:nvPr/>
          </p:nvSpPr>
          <p:spPr bwMode="auto">
            <a:xfrm>
              <a:off x="8600481" y="3987327"/>
              <a:ext cx="155614" cy="1585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5" name="Freeform 154"/>
            <p:cNvSpPr>
              <a:spLocks/>
            </p:cNvSpPr>
            <p:nvPr/>
          </p:nvSpPr>
          <p:spPr bwMode="auto">
            <a:xfrm>
              <a:off x="8894091" y="3758830"/>
              <a:ext cx="209932" cy="201122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6" name="Freeform 155"/>
            <p:cNvSpPr>
              <a:spLocks noEditPoints="1"/>
            </p:cNvSpPr>
            <p:nvPr/>
          </p:nvSpPr>
          <p:spPr bwMode="auto">
            <a:xfrm>
              <a:off x="8229064" y="4153215"/>
              <a:ext cx="196719" cy="19671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7" name="Freeform 156"/>
            <p:cNvSpPr>
              <a:spLocks noEditPoints="1"/>
            </p:cNvSpPr>
            <p:nvPr/>
          </p:nvSpPr>
          <p:spPr bwMode="auto">
            <a:xfrm>
              <a:off x="8814817" y="2915652"/>
              <a:ext cx="164422" cy="17469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8" name="Freeform 157"/>
            <p:cNvSpPr>
              <a:spLocks noEditPoints="1"/>
            </p:cNvSpPr>
            <p:nvPr/>
          </p:nvSpPr>
          <p:spPr bwMode="auto">
            <a:xfrm>
              <a:off x="8948409" y="1868933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9" name="Freeform 158"/>
            <p:cNvSpPr>
              <a:spLocks noEditPoints="1"/>
            </p:cNvSpPr>
            <p:nvPr/>
          </p:nvSpPr>
          <p:spPr bwMode="auto">
            <a:xfrm>
              <a:off x="8713519" y="3241558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0" name="Freeform 159"/>
            <p:cNvSpPr>
              <a:spLocks noEditPoints="1"/>
            </p:cNvSpPr>
            <p:nvPr/>
          </p:nvSpPr>
          <p:spPr bwMode="auto">
            <a:xfrm>
              <a:off x="8394954" y="3740695"/>
              <a:ext cx="171762" cy="14827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1" name="Freeform 160"/>
            <p:cNvSpPr>
              <a:spLocks noEditPoints="1"/>
            </p:cNvSpPr>
            <p:nvPr/>
          </p:nvSpPr>
          <p:spPr bwMode="auto">
            <a:xfrm>
              <a:off x="8657735" y="3598293"/>
              <a:ext cx="173230" cy="173230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2" name="Freeform 161"/>
            <p:cNvSpPr>
              <a:spLocks noEditPoints="1"/>
            </p:cNvSpPr>
            <p:nvPr/>
          </p:nvSpPr>
          <p:spPr bwMode="auto">
            <a:xfrm>
              <a:off x="9008599" y="1528346"/>
              <a:ext cx="165890" cy="165890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>
              <a:off x="8456612" y="3033096"/>
              <a:ext cx="182039" cy="18937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4" name="Freeform 163"/>
            <p:cNvSpPr>
              <a:spLocks noEditPoints="1"/>
            </p:cNvSpPr>
            <p:nvPr/>
          </p:nvSpPr>
          <p:spPr bwMode="auto">
            <a:xfrm>
              <a:off x="8631310" y="2371006"/>
              <a:ext cx="192315" cy="190847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5" name="Freeform 164"/>
            <p:cNvSpPr>
              <a:spLocks noEditPoints="1"/>
            </p:cNvSpPr>
            <p:nvPr/>
          </p:nvSpPr>
          <p:spPr bwMode="auto">
            <a:xfrm>
              <a:off x="8716458" y="2693977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6" name="Freeform 166"/>
            <p:cNvSpPr>
              <a:spLocks noEditPoints="1"/>
            </p:cNvSpPr>
            <p:nvPr/>
          </p:nvSpPr>
          <p:spPr bwMode="auto">
            <a:xfrm>
              <a:off x="8478633" y="3392767"/>
              <a:ext cx="80743" cy="155614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7" name="Freeform 167"/>
            <p:cNvSpPr>
              <a:spLocks/>
            </p:cNvSpPr>
            <p:nvPr/>
          </p:nvSpPr>
          <p:spPr bwMode="auto">
            <a:xfrm>
              <a:off x="8535887" y="1898295"/>
              <a:ext cx="220207" cy="220207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8" name="Freeform 168"/>
            <p:cNvSpPr>
              <a:spLocks noEditPoints="1"/>
            </p:cNvSpPr>
            <p:nvPr/>
          </p:nvSpPr>
          <p:spPr bwMode="auto">
            <a:xfrm>
              <a:off x="8022069" y="3797948"/>
              <a:ext cx="170294" cy="151209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9" name="Freeform 169"/>
            <p:cNvSpPr>
              <a:spLocks/>
            </p:cNvSpPr>
            <p:nvPr/>
          </p:nvSpPr>
          <p:spPr bwMode="auto">
            <a:xfrm>
              <a:off x="8160067" y="3476447"/>
              <a:ext cx="155614" cy="155614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0" name="Freeform 171"/>
            <p:cNvSpPr>
              <a:spLocks noEditPoints="1"/>
            </p:cNvSpPr>
            <p:nvPr/>
          </p:nvSpPr>
          <p:spPr bwMode="auto">
            <a:xfrm>
              <a:off x="8728201" y="1600281"/>
              <a:ext cx="129189" cy="12772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1" name="Freeform 174"/>
            <p:cNvSpPr>
              <a:spLocks noEditPoints="1"/>
            </p:cNvSpPr>
            <p:nvPr/>
          </p:nvSpPr>
          <p:spPr bwMode="auto">
            <a:xfrm>
              <a:off x="7816542" y="3336981"/>
              <a:ext cx="151209" cy="149742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2" name="Freeform 175"/>
            <p:cNvSpPr>
              <a:spLocks noEditPoints="1"/>
            </p:cNvSpPr>
            <p:nvPr/>
          </p:nvSpPr>
          <p:spPr bwMode="auto">
            <a:xfrm>
              <a:off x="7768096" y="4134132"/>
              <a:ext cx="155614" cy="136528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3" name="Freeform 177"/>
            <p:cNvSpPr>
              <a:spLocks noEditPoints="1"/>
            </p:cNvSpPr>
            <p:nvPr/>
          </p:nvSpPr>
          <p:spPr bwMode="auto">
            <a:xfrm>
              <a:off x="7994175" y="4445357"/>
              <a:ext cx="113040" cy="115975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4" name="Freeform 178"/>
            <p:cNvSpPr>
              <a:spLocks noEditPoints="1"/>
            </p:cNvSpPr>
            <p:nvPr/>
          </p:nvSpPr>
          <p:spPr bwMode="auto">
            <a:xfrm>
              <a:off x="7365850" y="4411592"/>
              <a:ext cx="186443" cy="187911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5" name="Freeform 179"/>
            <p:cNvSpPr>
              <a:spLocks noEditPoints="1"/>
            </p:cNvSpPr>
            <p:nvPr/>
          </p:nvSpPr>
          <p:spPr bwMode="auto">
            <a:xfrm>
              <a:off x="7351170" y="3982922"/>
              <a:ext cx="136529" cy="139465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6" name="Freeform 185"/>
            <p:cNvSpPr>
              <a:spLocks noEditPoints="1"/>
            </p:cNvSpPr>
            <p:nvPr/>
          </p:nvSpPr>
          <p:spPr bwMode="auto">
            <a:xfrm>
              <a:off x="7418701" y="3162284"/>
              <a:ext cx="215804" cy="120380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7" name="Freeform 186"/>
            <p:cNvSpPr>
              <a:spLocks noEditPoints="1"/>
            </p:cNvSpPr>
            <p:nvPr/>
          </p:nvSpPr>
          <p:spPr bwMode="auto">
            <a:xfrm>
              <a:off x="7972157" y="1343372"/>
              <a:ext cx="155614" cy="15414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8" name="Freeform 194"/>
            <p:cNvSpPr>
              <a:spLocks noEditPoints="1"/>
            </p:cNvSpPr>
            <p:nvPr/>
          </p:nvSpPr>
          <p:spPr bwMode="auto">
            <a:xfrm>
              <a:off x="8362658" y="4502611"/>
              <a:ext cx="143869" cy="14680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9" name="Freeform 196"/>
            <p:cNvSpPr>
              <a:spLocks noEditPoints="1"/>
            </p:cNvSpPr>
            <p:nvPr/>
          </p:nvSpPr>
          <p:spPr bwMode="auto">
            <a:xfrm>
              <a:off x="7514125" y="4822646"/>
              <a:ext cx="165890" cy="164422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0" name="Freeform 206"/>
            <p:cNvSpPr>
              <a:spLocks noEditPoints="1"/>
            </p:cNvSpPr>
            <p:nvPr/>
          </p:nvSpPr>
          <p:spPr bwMode="auto">
            <a:xfrm>
              <a:off x="9849793" y="5205807"/>
              <a:ext cx="286271" cy="25397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1" name="Freeform 207"/>
            <p:cNvSpPr>
              <a:spLocks noEditPoints="1"/>
            </p:cNvSpPr>
            <p:nvPr/>
          </p:nvSpPr>
          <p:spPr bwMode="auto">
            <a:xfrm>
              <a:off x="9682435" y="4835859"/>
              <a:ext cx="167357" cy="16882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2" name="Freeform 208"/>
            <p:cNvSpPr>
              <a:spLocks noEditPoints="1"/>
            </p:cNvSpPr>
            <p:nvPr/>
          </p:nvSpPr>
          <p:spPr bwMode="auto">
            <a:xfrm>
              <a:off x="8869135" y="5114787"/>
              <a:ext cx="206996" cy="23488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3" name="Freeform 209"/>
            <p:cNvSpPr>
              <a:spLocks/>
            </p:cNvSpPr>
            <p:nvPr/>
          </p:nvSpPr>
          <p:spPr bwMode="auto">
            <a:xfrm>
              <a:off x="8612226" y="5357015"/>
              <a:ext cx="278929" cy="233419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4" name="Freeform 210"/>
            <p:cNvSpPr>
              <a:spLocks noEditPoints="1"/>
            </p:cNvSpPr>
            <p:nvPr/>
          </p:nvSpPr>
          <p:spPr bwMode="auto">
            <a:xfrm>
              <a:off x="9234679" y="5013492"/>
              <a:ext cx="239293" cy="256909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5" name="Freeform 211"/>
            <p:cNvSpPr>
              <a:spLocks/>
            </p:cNvSpPr>
            <p:nvPr/>
          </p:nvSpPr>
          <p:spPr bwMode="auto">
            <a:xfrm>
              <a:off x="9535630" y="5045789"/>
              <a:ext cx="274526" cy="27305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6" name="Freeform 212"/>
            <p:cNvSpPr>
              <a:spLocks/>
            </p:cNvSpPr>
            <p:nvPr/>
          </p:nvSpPr>
          <p:spPr bwMode="auto">
            <a:xfrm>
              <a:off x="9553246" y="5383441"/>
              <a:ext cx="258377" cy="211399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7" name="Freeform 213"/>
            <p:cNvSpPr>
              <a:spLocks/>
            </p:cNvSpPr>
            <p:nvPr/>
          </p:nvSpPr>
          <p:spPr bwMode="auto">
            <a:xfrm>
              <a:off x="9936408" y="5515564"/>
              <a:ext cx="182039" cy="18937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8" name="Freeform 214"/>
            <p:cNvSpPr>
              <a:spLocks noEditPoints="1"/>
            </p:cNvSpPr>
            <p:nvPr/>
          </p:nvSpPr>
          <p:spPr bwMode="auto">
            <a:xfrm>
              <a:off x="9607565" y="5553734"/>
              <a:ext cx="274526" cy="27305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9" name="Freeform 215"/>
            <p:cNvSpPr>
              <a:spLocks noEditPoints="1"/>
            </p:cNvSpPr>
            <p:nvPr/>
          </p:nvSpPr>
          <p:spPr bwMode="auto">
            <a:xfrm>
              <a:off x="8939602" y="5327653"/>
              <a:ext cx="274526" cy="268653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0" name="Freeform 216"/>
            <p:cNvSpPr>
              <a:spLocks noEditPoints="1"/>
            </p:cNvSpPr>
            <p:nvPr/>
          </p:nvSpPr>
          <p:spPr bwMode="auto">
            <a:xfrm>
              <a:off x="9265510" y="5334995"/>
              <a:ext cx="251037" cy="252505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1" name="Freeform 217"/>
            <p:cNvSpPr>
              <a:spLocks/>
            </p:cNvSpPr>
            <p:nvPr/>
          </p:nvSpPr>
          <p:spPr bwMode="auto">
            <a:xfrm>
              <a:off x="9228810" y="5637413"/>
              <a:ext cx="306823" cy="173230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2" name="Freeform 218"/>
            <p:cNvSpPr>
              <a:spLocks noEditPoints="1"/>
            </p:cNvSpPr>
            <p:nvPr/>
          </p:nvSpPr>
          <p:spPr bwMode="auto">
            <a:xfrm>
              <a:off x="8944010" y="5637413"/>
              <a:ext cx="211399" cy="173230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3" name="Freeform 219"/>
            <p:cNvSpPr>
              <a:spLocks noEditPoints="1"/>
            </p:cNvSpPr>
            <p:nvPr/>
          </p:nvSpPr>
          <p:spPr bwMode="auto">
            <a:xfrm>
              <a:off x="8637187" y="5596307"/>
              <a:ext cx="204059" cy="206995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4" name="Freeform 227"/>
            <p:cNvSpPr>
              <a:spLocks noEditPoints="1"/>
            </p:cNvSpPr>
            <p:nvPr/>
          </p:nvSpPr>
          <p:spPr bwMode="auto">
            <a:xfrm>
              <a:off x="8036359" y="3018411"/>
              <a:ext cx="173230" cy="170294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5" name="Freeform 229"/>
            <p:cNvSpPr>
              <a:spLocks noEditPoints="1"/>
            </p:cNvSpPr>
            <p:nvPr/>
          </p:nvSpPr>
          <p:spPr bwMode="auto">
            <a:xfrm>
              <a:off x="8506527" y="1289058"/>
              <a:ext cx="142401" cy="14093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0" y="8741862"/>
            <a:ext cx="18288000" cy="1570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50"/>
          </a:p>
        </p:txBody>
      </p:sp>
      <p:sp>
        <p:nvSpPr>
          <p:cNvPr id="175" name="Content Placeholder 2"/>
          <p:cNvSpPr txBox="1">
            <a:spLocks/>
          </p:cNvSpPr>
          <p:nvPr/>
        </p:nvSpPr>
        <p:spPr>
          <a:xfrm>
            <a:off x="243840" y="8845090"/>
            <a:ext cx="17840960" cy="1081904"/>
          </a:xfrm>
          <a:prstGeom prst="rect">
            <a:avLst/>
          </a:prstGeom>
        </p:spPr>
        <p:txBody>
          <a:bodyPr vert="horz" lIns="137160" tIns="68580" rIns="137160" bIns="6858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2800" dirty="0">
                <a:solidFill>
                  <a:schemeClr val="bg1">
                    <a:lumMod val="95000"/>
                  </a:schemeClr>
                </a:solidFill>
              </a:rPr>
              <a:t>Una vez el docente tenga todas las habilidades necesarias, más aún si tiene un certificado IC3 que valide sus conocimientos y buenas prácticas en TIC, podrá desenvolverse en su clase fácilmente a través del uso de estas tecnologías.</a:t>
            </a:r>
            <a:endParaRPr lang="id-ID" sz="2800" dirty="0">
              <a:solidFill>
                <a:schemeClr val="bg1">
                  <a:lumMod val="9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44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mprendomas.com/de/wp-content/uploads/2014/06/BannerDE.jp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425"/>
            <a:ext cx="18326055" cy="73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8949446"/>
            <a:ext cx="18288000" cy="133755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8288000" cy="155642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1323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87B7A98-DA27-4E0F-8161-F3F3A88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78857"/>
            <a:ext cx="15773400" cy="1988345"/>
          </a:xfrm>
        </p:spPr>
        <p:txBody>
          <a:bodyPr/>
          <a:lstStyle/>
          <a:p>
            <a:r>
              <a:rPr lang="es-ES" b="1" dirty="0">
                <a:solidFill>
                  <a:srgbClr val="3D9F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Actividades y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Herramientas TIC</a:t>
            </a:r>
            <a:endParaRPr lang="es-PE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C7312288-E9F2-43D7-AA83-0A6F2E5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3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lutions dark">
      <a:dk1>
        <a:srgbClr val="D8D8D8"/>
      </a:dk1>
      <a:lt1>
        <a:srgbClr val="D8D8D8"/>
      </a:lt1>
      <a:dk2>
        <a:srgbClr val="163B54"/>
      </a:dk2>
      <a:lt2>
        <a:srgbClr val="163B54"/>
      </a:lt2>
      <a:accent1>
        <a:srgbClr val="2E77A8"/>
      </a:accent1>
      <a:accent2>
        <a:srgbClr val="BC362D"/>
      </a:accent2>
      <a:accent3>
        <a:srgbClr val="F09C2A"/>
      </a:accent3>
      <a:accent4>
        <a:srgbClr val="2BA388"/>
      </a:accent4>
      <a:accent5>
        <a:srgbClr val="93B850"/>
      </a:accent5>
      <a:accent6>
        <a:srgbClr val="5B4470"/>
      </a:accent6>
      <a:hlink>
        <a:srgbClr val="3CBDDC"/>
      </a:hlink>
      <a:folHlink>
        <a:srgbClr val="1F95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2427</TotalTime>
  <Words>199</Words>
  <Application>Microsoft Office PowerPoint</Application>
  <PresentationFormat>Personalizado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Segoe UI</vt:lpstr>
      <vt:lpstr>Segoe UI Light</vt:lpstr>
      <vt:lpstr>Office Theme</vt:lpstr>
      <vt:lpstr>Tema de Office</vt:lpstr>
      <vt:lpstr>Estrategias Tecnológicas</vt:lpstr>
      <vt:lpstr>Presentación de PowerPoint</vt:lpstr>
      <vt:lpstr>Presentación de PowerPoint</vt:lpstr>
      <vt:lpstr>Estrategias Pedagógicas</vt:lpstr>
      <vt:lpstr>Uso de las TIC en el aula</vt:lpstr>
      <vt:lpstr>Actividades y Herramientas 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Handz Valentín</cp:lastModifiedBy>
  <cp:revision>246</cp:revision>
  <dcterms:created xsi:type="dcterms:W3CDTF">2015-01-27T09:55:06Z</dcterms:created>
  <dcterms:modified xsi:type="dcterms:W3CDTF">2017-03-26T17:20:56Z</dcterms:modified>
  <cp:contentStatus/>
</cp:coreProperties>
</file>