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7AD"/>
    <a:srgbClr val="34C6BB"/>
    <a:srgbClr val="99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FD0772-AD43-419C-970C-30B0F7D3FD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E0BEB-52AD-471F-816F-BE2B67E05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594B1-2760-472D-B795-39BDB9CD02B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4796B-E8D2-43E8-87CB-F0E21A53EB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D1158-2F20-46E3-8050-3C3F8AFD7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C620C-9AAA-4A0C-B869-53E1C067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4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2C93-46AE-4987-B9C6-FD38A1B1E89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65EDC-0612-4B71-AFBE-1482EADF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1D6C-69AD-4420-952D-04EAEA3E6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14DB-50AE-443A-B3B8-AAB79BFDE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D3BA-5B71-4FFE-8E11-DD9D2CAF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48F-A4D6-4994-A0A9-7F26446608C9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5F49-D467-400C-8884-8A6668B4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DD4B-9F0B-4FA7-BC70-21B5DF7D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A16-6275-41EE-950E-44306FF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36AF-D359-4F79-BC77-AE7ADB90B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A023-FCE9-4E5B-A432-662F7D47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F178-BEC7-4220-B122-BE7B345EB04E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CEC0-51B7-4DBA-9C8D-AA8A2D8B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4570-9A15-49D9-9953-4950DD1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3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66492-360C-48C3-BE32-F200C5219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80E4-59BC-4100-8E6C-01963FD85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6880-3F5B-4C55-ADA8-F756DE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966E-E103-4F33-B027-4CD9DD42C05A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6338-0531-41D8-8533-65B6CE9D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71FA-DAFC-4728-82C2-12F82113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C0A1-7CBD-465D-A89B-6987E5AE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DC75-F06D-4F3A-9F89-F8904FE8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C906-9C00-4A3C-9E4B-B9CAB058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DA4-2EA5-4AA6-BF8B-F7E098E16244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E05F-C268-4078-A47F-D1035A5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EB3B-1618-4B0B-A836-CE0C8C16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F672-29DB-4FEA-86BD-19724E17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C5B6-B192-4A08-BC92-E206039C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FAFE-4BC0-4569-A9CA-559611AB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658C-9CA7-48F9-9A6F-620A60C47C59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A910-5294-4FEF-9448-71D597DA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01E3-2802-4374-AC01-6A0BC2E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B4AB-B372-46A2-BBB4-4ECDD076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C544-D57F-4EF7-939A-4530601BA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3C27-D9DF-45C0-B0C4-C70D09AFE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C9A1-D7FF-4298-A169-7D1BABE6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8F7-8BBD-4F6B-BE91-5EC76FC60CC0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767C0-58F8-4C14-A42A-265D9D66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0BA59-093F-4E9B-ABFA-F15CFA08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96CF-006F-4F79-8721-00C51EF0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3D35-C61F-49AD-BF72-9B5C75607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20995-6B90-42DF-9DED-6B0C915E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985AF-7D58-43D1-B5C5-A2C06061A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94368-AB4C-49CE-8319-71C37571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F9F02-179E-4CFB-B15B-1D9234B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141D-5CDE-450F-A0D1-F24B475D7922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8D3C-B500-45BB-8DDF-BB20AB4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2698A-3784-45EE-8EC4-7FD280FC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5DF9-B736-4F9B-85CC-40EF2BAA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35A16-AF13-45E5-AF45-896F8D37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4A6E-0AEF-4ADF-BCD6-F4A43F016176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5F456-170B-43FA-A0C0-8B23AE0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76678-DC66-43BD-B92F-CF404645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1798F-DE97-4800-A7F6-594B0D28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468B-1618-4FB9-81A0-AEF3F9655D8B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ECDB9-35F3-4F1F-8C1A-FD60F2D1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37364-3693-4677-A9F2-0C2397CD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1C41-A0FB-4960-A9D9-8B4AFD6E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204A-A3CD-4A62-AEC3-7FE5C93D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75AF7-7380-40E7-B608-914371C0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5715-0D5D-4018-B355-FA4CCECB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B37C-35A3-4194-9A70-A8B910B83E9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1823-6A57-4F33-B4CA-F7406892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2799-84FC-4974-8120-A1690875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A60B-B911-4293-B502-5E30360B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D943-C644-4941-AC45-D730D58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B11D-92D8-4BE0-AB95-18622FD5F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7352-780A-4651-857B-484CB9DC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3C8E-C5E4-401A-B507-EB1FA314269D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8152-C09E-4A54-8A04-D780EBC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6ED6-81FF-4F9C-B441-17673FFE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D8D9-A581-4432-A8C3-8DC606F4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B346-5825-4864-B9A5-F31D8220B44B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01F6-5F37-464C-AC73-A95DAED5B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0219-DCDA-4799-AC98-5843B10C7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439A-096F-4D42-A2BB-403462897C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C8896-D5CA-4134-ACB0-859058BB498F}"/>
              </a:ext>
            </a:extLst>
          </p:cNvPr>
          <p:cNvCxnSpPr/>
          <p:nvPr userDrawn="1"/>
        </p:nvCxnSpPr>
        <p:spPr>
          <a:xfrm>
            <a:off x="0" y="548642"/>
            <a:ext cx="12192000" cy="0"/>
          </a:xfrm>
          <a:prstGeom prst="line">
            <a:avLst/>
          </a:prstGeom>
          <a:ln w="28575">
            <a:solidFill>
              <a:srgbClr val="99E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8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F69A-61E1-41AD-A6ED-0E7E86B4D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728" y="2735745"/>
            <a:ext cx="11123802" cy="917764"/>
          </a:xfrm>
        </p:spPr>
        <p:txBody>
          <a:bodyPr/>
          <a:lstStyle/>
          <a:p>
            <a:r>
              <a:rPr lang="en-US" sz="6000" b="1" i="1" dirty="0"/>
              <a:t>Report to Showcase My Abilities: </a:t>
            </a:r>
            <a:r>
              <a:rPr lang="en-US" sz="2800" b="1" i="1" dirty="0"/>
              <a:t>Creating Clusters to Guide Business Strategies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5FA15-8130-474C-836A-C37A65C44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728" y="4203041"/>
            <a:ext cx="9329956" cy="1449198"/>
          </a:xfrm>
        </p:spPr>
        <p:txBody>
          <a:bodyPr/>
          <a:lstStyle/>
          <a:p>
            <a:pPr algn="l"/>
            <a:r>
              <a:rPr lang="en-US" sz="1800" b="1" i="0" dirty="0"/>
              <a:t>Valentin DE BALTHASAR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1D95-11A2-4D94-B679-0B32E7CB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25DDA3-ECDB-4343-8D79-7819A7ADAEF1}"/>
              </a:ext>
            </a:extLst>
          </p:cNvPr>
          <p:cNvSpPr txBox="1"/>
          <p:nvPr/>
        </p:nvSpPr>
        <p:spPr>
          <a:xfrm>
            <a:off x="109058" y="87832"/>
            <a:ext cx="120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/>
              <a:t>1. Create Interactiv</a:t>
            </a:r>
            <a:r>
              <a:rPr lang="en-US" b="1" i="1" dirty="0"/>
              <a:t>e </a:t>
            </a:r>
            <a:r>
              <a:rPr lang="en-US" sz="1800" b="1" i="1" dirty="0"/>
              <a:t>Dashboards</a:t>
            </a:r>
            <a:endParaRPr lang="en-US" b="1" i="1" dirty="0"/>
          </a:p>
        </p:txBody>
      </p:sp>
      <p:pic>
        <p:nvPicPr>
          <p:cNvPr id="1026" name="Picture 2" descr="Microsoft SQL Server Vector Logo - Logowik.com">
            <a:extLst>
              <a:ext uri="{FF2B5EF4-FFF2-40B4-BE49-F238E27FC236}">
                <a16:creationId xmlns:a16="http://schemas.microsoft.com/office/drawing/2014/main" id="{95516D63-A2B5-465B-B7B3-79E584BDD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12598" r="18099" b="7194"/>
          <a:stretch/>
        </p:blipFill>
        <p:spPr bwMode="auto">
          <a:xfrm>
            <a:off x="58258" y="1940960"/>
            <a:ext cx="1065402" cy="934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Power BI - Finding total number of rows in a table - bConcepts">
            <a:extLst>
              <a:ext uri="{FF2B5EF4-FFF2-40B4-BE49-F238E27FC236}">
                <a16:creationId xmlns:a16="http://schemas.microsoft.com/office/drawing/2014/main" id="{5BCA3337-8474-42FD-9116-6D8D450D8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4" t="19363" r="18210" b="22257"/>
          <a:stretch/>
        </p:blipFill>
        <p:spPr bwMode="auto">
          <a:xfrm>
            <a:off x="1863882" y="4783718"/>
            <a:ext cx="1209912" cy="1081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5A5D60E5-0606-49B9-994D-AF3F03ABD6CC}"/>
              </a:ext>
            </a:extLst>
          </p:cNvPr>
          <p:cNvSpPr/>
          <p:nvPr/>
        </p:nvSpPr>
        <p:spPr>
          <a:xfrm>
            <a:off x="1263503" y="5194358"/>
            <a:ext cx="409734" cy="239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CD4161-9E55-4632-94C7-CC47A1AB9825}"/>
              </a:ext>
            </a:extLst>
          </p:cNvPr>
          <p:cNvSpPr txBox="1"/>
          <p:nvPr/>
        </p:nvSpPr>
        <p:spPr>
          <a:xfrm>
            <a:off x="171316" y="125835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/>
              <a:t>Valentin DE BALTHASAR </a:t>
            </a:r>
            <a:endParaRPr lang="en-US" sz="16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15FA60B-AD96-4C04-A126-1C1BC0417902}"/>
              </a:ext>
            </a:extLst>
          </p:cNvPr>
          <p:cNvSpPr/>
          <p:nvPr/>
        </p:nvSpPr>
        <p:spPr>
          <a:xfrm rot="5400000">
            <a:off x="328810" y="1515757"/>
            <a:ext cx="409734" cy="239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27A56-5A04-4968-B9B0-01FB2B2400B7}"/>
              </a:ext>
            </a:extLst>
          </p:cNvPr>
          <p:cNvSpPr txBox="1"/>
          <p:nvPr/>
        </p:nvSpPr>
        <p:spPr>
          <a:xfrm>
            <a:off x="7457" y="996724"/>
            <a:ext cx="144034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Raw Excel files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3B656CE-081F-4FED-B9CD-537835935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" y="3486344"/>
            <a:ext cx="1725567" cy="748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4A362486-4D65-4F61-930E-9B60E8C1B783}"/>
              </a:ext>
            </a:extLst>
          </p:cNvPr>
          <p:cNvSpPr/>
          <p:nvPr/>
        </p:nvSpPr>
        <p:spPr>
          <a:xfrm rot="5400000">
            <a:off x="328810" y="3061141"/>
            <a:ext cx="409734" cy="239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57075-059C-448B-8DDD-4ECAF881104D}"/>
              </a:ext>
            </a:extLst>
          </p:cNvPr>
          <p:cNvSpPr txBox="1"/>
          <p:nvPr/>
        </p:nvSpPr>
        <p:spPr>
          <a:xfrm>
            <a:off x="1165669" y="217979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a </a:t>
            </a:r>
          </a:p>
          <a:p>
            <a:r>
              <a:rPr lang="en-US" sz="1200" dirty="0"/>
              <a:t>SQL data frame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536EA0-6807-4B0C-91F7-2F868E4F45C1}"/>
              </a:ext>
            </a:extLst>
          </p:cNvPr>
          <p:cNvSpPr txBox="1"/>
          <p:nvPr/>
        </p:nvSpPr>
        <p:spPr>
          <a:xfrm>
            <a:off x="1817811" y="3709984"/>
            <a:ext cx="1240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clusters</a:t>
            </a:r>
          </a:p>
        </p:txBody>
      </p:sp>
      <p:pic>
        <p:nvPicPr>
          <p:cNvPr id="29" name="Picture 2" descr="Microsoft SQL Server Vector Logo - Logowik.com">
            <a:extLst>
              <a:ext uri="{FF2B5EF4-FFF2-40B4-BE49-F238E27FC236}">
                <a16:creationId xmlns:a16="http://schemas.microsoft.com/office/drawing/2014/main" id="{16C868A3-065E-49B5-A4FE-CB00DC372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12598" r="18099" b="7194"/>
          <a:stretch/>
        </p:blipFill>
        <p:spPr bwMode="auto">
          <a:xfrm>
            <a:off x="58258" y="4845525"/>
            <a:ext cx="1065402" cy="934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7511557A-7169-4AE0-B363-8CF24E7E00E9}"/>
              </a:ext>
            </a:extLst>
          </p:cNvPr>
          <p:cNvSpPr/>
          <p:nvPr/>
        </p:nvSpPr>
        <p:spPr>
          <a:xfrm rot="5400000">
            <a:off x="328810" y="4420323"/>
            <a:ext cx="409734" cy="239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1E6BD-E82F-47FF-AAB7-15D3BEF4417D}"/>
              </a:ext>
            </a:extLst>
          </p:cNvPr>
          <p:cNvSpPr txBox="1"/>
          <p:nvPr/>
        </p:nvSpPr>
        <p:spPr>
          <a:xfrm>
            <a:off x="5955" y="5829209"/>
            <a:ext cx="127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results into a new SQL data 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86ECC-B610-49C2-8481-DAC15FA3EF24}"/>
              </a:ext>
            </a:extLst>
          </p:cNvPr>
          <p:cNvSpPr txBox="1"/>
          <p:nvPr/>
        </p:nvSpPr>
        <p:spPr>
          <a:xfrm>
            <a:off x="1742012" y="5912929"/>
            <a:ext cx="148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dashboards + actionable insights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AA7E53-7CFC-4537-B8C9-15B31AAC6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095" y="509425"/>
            <a:ext cx="4066955" cy="1873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0B06A-BEF9-4533-AC6B-5D1E405B8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646" y="2460532"/>
            <a:ext cx="4069404" cy="1832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5A797B-D202-4A38-A7B8-B14AF1580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238" y="4343027"/>
            <a:ext cx="4052812" cy="1639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AECE07-C7DF-4D21-AF8D-ECFBF7D433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238" y="6032466"/>
            <a:ext cx="4069404" cy="8446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C496A8-387D-4A02-9F6F-2534906F8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9750" y="517890"/>
            <a:ext cx="4659873" cy="18017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1C6034-BD46-46E5-8371-1B2F7FD81C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9750" y="2409144"/>
            <a:ext cx="4652916" cy="1111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2ABAB7F-D454-4729-A5D2-607705B880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7083" y="3577449"/>
            <a:ext cx="4635583" cy="20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FA4EE-EBE8-4277-8C66-E81C92FBE6D3}"/>
              </a:ext>
            </a:extLst>
          </p:cNvPr>
          <p:cNvSpPr txBox="1"/>
          <p:nvPr/>
        </p:nvSpPr>
        <p:spPr>
          <a:xfrm>
            <a:off x="-260059" y="922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2. Generate Insights to Add Value to the Business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CC1AE-7448-4DB9-8804-1F1238EF9274}"/>
              </a:ext>
            </a:extLst>
          </p:cNvPr>
          <p:cNvSpPr txBox="1"/>
          <p:nvPr/>
        </p:nvSpPr>
        <p:spPr>
          <a:xfrm>
            <a:off x="171316" y="125835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/>
              <a:t>Valentin DE BALTHASAR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93C19-30E7-47A0-92F1-3C06D1D0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2" y="1039915"/>
            <a:ext cx="9580253" cy="2530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3DD788-184A-4CBE-A7D4-8FB50FE3209A}"/>
              </a:ext>
            </a:extLst>
          </p:cNvPr>
          <p:cNvSpPr txBox="1"/>
          <p:nvPr/>
        </p:nvSpPr>
        <p:spPr>
          <a:xfrm>
            <a:off x="33864" y="643462"/>
            <a:ext cx="5153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Creating clusters’ traits to guide business strategies and save 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93B8A-E98B-47B7-8810-3B17F8F5EBE8}"/>
              </a:ext>
            </a:extLst>
          </p:cNvPr>
          <p:cNvSpPr txBox="1"/>
          <p:nvPr/>
        </p:nvSpPr>
        <p:spPr>
          <a:xfrm>
            <a:off x="82640" y="3742197"/>
            <a:ext cx="1210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Potential customers in </a:t>
            </a:r>
            <a:r>
              <a:rPr lang="en-US" sz="1400" b="1" dirty="0">
                <a:solidFill>
                  <a:srgbClr val="34C6BB"/>
                </a:solidFill>
              </a:rPr>
              <a:t>cluster 1</a:t>
            </a:r>
            <a:r>
              <a:rPr lang="en-US" sz="1400" b="1" dirty="0"/>
              <a:t>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rgbClr val="B887AD"/>
                </a:solidFill>
              </a:rPr>
              <a:t>cluster 5</a:t>
            </a:r>
            <a:r>
              <a:rPr lang="en-US" sz="1400" b="1" dirty="0"/>
              <a:t> </a:t>
            </a:r>
            <a:r>
              <a:rPr lang="en-US" sz="1400" dirty="0"/>
              <a:t>are mostly going to events that has “kid playgrounds”.</a:t>
            </a:r>
          </a:p>
          <a:p>
            <a:r>
              <a:rPr lang="en-US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400" dirty="0">
                <a:solidFill>
                  <a:schemeClr val="accent1"/>
                </a:solidFill>
              </a:rPr>
              <a:t>IF the coming event does not have kids playgrounds, THEN do not target customers in cluster 1 and 5 during the marketing campaign.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B66654-91C1-4763-A93D-191B5D840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05" r="66594"/>
          <a:stretch/>
        </p:blipFill>
        <p:spPr>
          <a:xfrm>
            <a:off x="3183467" y="4608765"/>
            <a:ext cx="3513666" cy="2123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8ACA9-D46C-4042-B83E-DC8F8F0E3264}"/>
              </a:ext>
            </a:extLst>
          </p:cNvPr>
          <p:cNvCxnSpPr>
            <a:cxnSpLocks/>
          </p:cNvCxnSpPr>
          <p:nvPr/>
        </p:nvCxnSpPr>
        <p:spPr>
          <a:xfrm>
            <a:off x="2868085" y="4041375"/>
            <a:ext cx="2448982" cy="17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DA2D16-B978-48B1-96EF-B123A73B45B6}"/>
              </a:ext>
            </a:extLst>
          </p:cNvPr>
          <p:cNvCxnSpPr>
            <a:cxnSpLocks/>
          </p:cNvCxnSpPr>
          <p:nvPr/>
        </p:nvCxnSpPr>
        <p:spPr>
          <a:xfrm>
            <a:off x="3818466" y="4041375"/>
            <a:ext cx="1468968" cy="118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A92FA2-6674-48B6-A5BA-B81AAA904EF8}"/>
              </a:ext>
            </a:extLst>
          </p:cNvPr>
          <p:cNvSpPr/>
          <p:nvPr/>
        </p:nvSpPr>
        <p:spPr>
          <a:xfrm>
            <a:off x="2506133" y="3778839"/>
            <a:ext cx="677334" cy="262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7186A-CD95-457B-8921-6A7D0202CC3C}"/>
              </a:ext>
            </a:extLst>
          </p:cNvPr>
          <p:cNvSpPr/>
          <p:nvPr/>
        </p:nvSpPr>
        <p:spPr>
          <a:xfrm>
            <a:off x="3479799" y="3778905"/>
            <a:ext cx="677334" cy="262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117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Report to Showcase My Abilities: Creating Clusters to Guide Business Strategies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de Balthasar de Gachéo</dc:creator>
  <cp:lastModifiedBy>Valentin de Balthasar de Gachéo</cp:lastModifiedBy>
  <cp:revision>101</cp:revision>
  <dcterms:created xsi:type="dcterms:W3CDTF">2021-10-06T21:20:51Z</dcterms:created>
  <dcterms:modified xsi:type="dcterms:W3CDTF">2021-10-25T04:28:36Z</dcterms:modified>
</cp:coreProperties>
</file>