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3" r:id="rId4"/>
    <p:sldId id="317" r:id="rId5"/>
    <p:sldId id="319" r:id="rId6"/>
    <p:sldId id="273" r:id="rId7"/>
    <p:sldId id="321" r:id="rId8"/>
    <p:sldId id="318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1" roundtripDataSignature="AMtx7miSp0EAHrBYhJBBl3j+1RASJUuMS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ghtweight Desig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081CCE1-97B2-4642-A03C-D9B63E391446}">
  <a:tblStyle styleId="{C081CCE1-97B2-4642-A03C-D9B63E39144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D0759A9-37C3-42CC-B668-85FEC27BE70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70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71" Type="http://customschemas.google.com/relationships/presentationmetadata" Target="metadata"/><Relationship Id="rId2" Type="http://schemas.openxmlformats.org/officeDocument/2006/relationships/slide" Target="slides/slide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2991806102362203"/>
          <c:y val="0.12645896121684541"/>
          <c:w val="0.53242962598425192"/>
          <c:h val="0.7986443898471709"/>
        </c:manualLayout>
      </c:layout>
      <c:radarChart>
        <c:radarStyle val="marker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Before</c:v>
                </c:pt>
              </c:strCache>
            </c:strRef>
          </c:tx>
          <c:marker>
            <c:symbol val="none"/>
          </c:marker>
          <c:cat>
            <c:strRef>
              <c:f>Feuil1!$A$2:$A$6</c:f>
              <c:strCache>
                <c:ptCount val="5"/>
                <c:pt idx="0">
                  <c:v>Team work</c:v>
                </c:pt>
                <c:pt idx="1">
                  <c:v>Language</c:v>
                </c:pt>
                <c:pt idx="2">
                  <c:v>Analytical calculation</c:v>
                </c:pt>
                <c:pt idx="3">
                  <c:v>Aero knowledge</c:v>
                </c:pt>
                <c:pt idx="4">
                  <c:v>Numercial calculation</c:v>
                </c:pt>
              </c:strCache>
            </c:strRef>
          </c:cat>
          <c:val>
            <c:numRef>
              <c:f>Feuil1!$B$2:$B$6</c:f>
              <c:numCache>
                <c:formatCode>General</c:formatCode>
                <c:ptCount val="5"/>
                <c:pt idx="0">
                  <c:v>7</c:v>
                </c:pt>
                <c:pt idx="1">
                  <c:v>5</c:v>
                </c:pt>
                <c:pt idx="2">
                  <c:v>4</c:v>
                </c:pt>
                <c:pt idx="3">
                  <c:v>5</c:v>
                </c:pt>
                <c:pt idx="4">
                  <c:v>3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Now</c:v>
                </c:pt>
              </c:strCache>
            </c:strRef>
          </c:tx>
          <c:marker>
            <c:symbol val="none"/>
          </c:marker>
          <c:cat>
            <c:strRef>
              <c:f>Feuil1!$A$2:$A$6</c:f>
              <c:strCache>
                <c:ptCount val="5"/>
                <c:pt idx="0">
                  <c:v>Team work</c:v>
                </c:pt>
                <c:pt idx="1">
                  <c:v>Language</c:v>
                </c:pt>
                <c:pt idx="2">
                  <c:v>Analytical calculation</c:v>
                </c:pt>
                <c:pt idx="3">
                  <c:v>Aero knowledge</c:v>
                </c:pt>
                <c:pt idx="4">
                  <c:v>Numercial calculation</c:v>
                </c:pt>
              </c:strCache>
            </c:strRef>
          </c:cat>
          <c:val>
            <c:numRef>
              <c:f>Feuil1!$C$2:$C$6</c:f>
              <c:numCache>
                <c:formatCode>General</c:formatCode>
                <c:ptCount val="5"/>
                <c:pt idx="0">
                  <c:v>9</c:v>
                </c:pt>
                <c:pt idx="1">
                  <c:v>7</c:v>
                </c:pt>
                <c:pt idx="2">
                  <c:v>5</c:v>
                </c:pt>
                <c:pt idx="3">
                  <c:v>8</c:v>
                </c:pt>
                <c:pt idx="4">
                  <c:v>7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Max</c:v>
                </c:pt>
              </c:strCache>
            </c:strRef>
          </c:tx>
          <c:marker>
            <c:symbol val="none"/>
          </c:marker>
          <c:cat>
            <c:strRef>
              <c:f>Feuil1!$A$2:$A$6</c:f>
              <c:strCache>
                <c:ptCount val="5"/>
                <c:pt idx="0">
                  <c:v>Team work</c:v>
                </c:pt>
                <c:pt idx="1">
                  <c:v>Language</c:v>
                </c:pt>
                <c:pt idx="2">
                  <c:v>Analytical calculation</c:v>
                </c:pt>
                <c:pt idx="3">
                  <c:v>Aero knowledge</c:v>
                </c:pt>
                <c:pt idx="4">
                  <c:v>Numercial calculation</c:v>
                </c:pt>
              </c:strCache>
            </c:strRef>
          </c:cat>
          <c:val>
            <c:numRef>
              <c:f>Feuil1!$D$2:$D$6</c:f>
              <c:numCache>
                <c:formatCode>General</c:formatCode>
                <c:ptCount val="5"/>
                <c:pt idx="0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996800"/>
        <c:axId val="120988416"/>
      </c:radarChart>
      <c:catAx>
        <c:axId val="103996800"/>
        <c:scaling>
          <c:orientation val="minMax"/>
        </c:scaling>
        <c:delete val="0"/>
        <c:axPos val="b"/>
        <c:majorGridlines/>
        <c:numFmt formatCode="m/d/yyyy" sourceLinked="1"/>
        <c:majorTickMark val="out"/>
        <c:minorTickMark val="none"/>
        <c:tickLblPos val="nextTo"/>
        <c:crossAx val="120988416"/>
        <c:crosses val="autoZero"/>
        <c:auto val="1"/>
        <c:lblAlgn val="ctr"/>
        <c:lblOffset val="100"/>
        <c:noMultiLvlLbl val="0"/>
      </c:catAx>
      <c:valAx>
        <c:axId val="120988416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103996800"/>
        <c:crosses val="autoZero"/>
        <c:crossBetween val="between"/>
      </c:valAx>
    </c:plotArea>
    <c:legend>
      <c:legendPos val="r"/>
      <c:legendEntry>
        <c:idx val="2"/>
        <c:delete val="1"/>
      </c:legendEntry>
      <c:layout>
        <c:manualLayout>
          <c:xMode val="edge"/>
          <c:yMode val="edge"/>
          <c:x val="0.81693172588211127"/>
          <c:y val="0.49486892109333208"/>
          <c:w val="0.16338987799084506"/>
          <c:h val="0.1426901558610344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12608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36" name="Google Shape;1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223" name="Google Shape;2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223" name="Google Shape;2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223" name="Google Shape;2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364" name="Google Shape;364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347" name="Google Shape;3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364" name="Google Shape;364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brikbild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brik och lodrät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drät rubrik och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vå delar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brik och innehåll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snittsrubrik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ämförelse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5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5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ast rubrik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m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med bildtext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6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ed bildtext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6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" descr="En bild som visar vatten, utomhus, ocean, strand&#10;&#10;Automatiskt genererad beskrivning"/>
          <p:cNvPicPr preferRelativeResize="0"/>
          <p:nvPr/>
        </p:nvPicPr>
        <p:blipFill rotWithShape="1">
          <a:blip r:embed="rId3">
            <a:alphaModFix amt="80000"/>
          </a:blip>
          <a:srcRect/>
          <a:stretch/>
        </p:blipFill>
        <p:spPr>
          <a:xfrm>
            <a:off x="0" y="0"/>
            <a:ext cx="12191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5272515" y="5124000"/>
            <a:ext cx="19350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2020-05-18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046" y="90387"/>
            <a:ext cx="584775" cy="584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"/>
          <p:cNvCxnSpPr/>
          <p:nvPr/>
        </p:nvCxnSpPr>
        <p:spPr>
          <a:xfrm>
            <a:off x="0" y="6473309"/>
            <a:ext cx="12192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"/>
          <p:cNvSpPr txBox="1"/>
          <p:nvPr/>
        </p:nvSpPr>
        <p:spPr>
          <a:xfrm>
            <a:off x="-60819" y="6306719"/>
            <a:ext cx="1740763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5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Photo: Lucas Westin</a:t>
            </a: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07864" y="1772815"/>
            <a:ext cx="6464303" cy="18722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1824437" y="6524111"/>
            <a:ext cx="311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75719" y="3428999"/>
            <a:ext cx="5328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>
                <a:solidFill>
                  <a:schemeClr val="bg1">
                    <a:lumMod val="95000"/>
                  </a:schemeClr>
                </a:solidFill>
              </a:rPr>
              <a:t>Personal</a:t>
            </a:r>
            <a:r>
              <a:rPr lang="fr-FR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2400" dirty="0" err="1" smtClean="0">
                <a:solidFill>
                  <a:schemeClr val="bg1">
                    <a:lumMod val="95000"/>
                  </a:schemeClr>
                </a:solidFill>
              </a:rPr>
              <a:t>presentation</a:t>
            </a:r>
            <a:r>
              <a:rPr lang="fr-FR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algn="ctr"/>
            <a:r>
              <a:rPr lang="fr-FR" sz="2400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</a:p>
          <a:p>
            <a:pPr algn="ctr"/>
            <a:r>
              <a:rPr lang="fr-FR" sz="2400" dirty="0" smtClean="0">
                <a:solidFill>
                  <a:schemeClr val="bg1">
                    <a:lumMod val="95000"/>
                  </a:schemeClr>
                </a:solidFill>
              </a:rPr>
              <a:t>Duvivier Valentin</a:t>
            </a:r>
            <a:endParaRPr lang="fr-FR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/>
          <p:nvPr/>
        </p:nvSpPr>
        <p:spPr>
          <a:xfrm>
            <a:off x="321564" y="320040"/>
            <a:ext cx="11548800" cy="62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46" y="90387"/>
            <a:ext cx="584775" cy="58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3431" y="-1"/>
            <a:ext cx="2232163" cy="72175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609600" y="2760386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Aerodynamics/Aircraft Performance</a:t>
            </a:r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38" y="564135"/>
            <a:ext cx="10403452" cy="5729609"/>
          </a:xfrm>
          <a:prstGeom prst="rect">
            <a:avLst/>
          </a:prstGeom>
        </p:spPr>
      </p:pic>
      <p:sp>
        <p:nvSpPr>
          <p:cNvPr id="8" name="Google Shape;155;p5"/>
          <p:cNvSpPr txBox="1"/>
          <p:nvPr/>
        </p:nvSpPr>
        <p:spPr>
          <a:xfrm>
            <a:off x="672821" y="240171"/>
            <a:ext cx="494863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</a:t>
            </a:r>
            <a:endParaRPr sz="2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824437" y="6524111"/>
            <a:ext cx="311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0" y="6334316"/>
            <a:ext cx="12192000" cy="6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p8"/>
          <p:cNvCxnSpPr/>
          <p:nvPr/>
        </p:nvCxnSpPr>
        <p:spPr>
          <a:xfrm>
            <a:off x="1193532" y="1737845"/>
            <a:ext cx="99669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8" name="Google Shape;228;p8"/>
          <p:cNvSpPr/>
          <p:nvPr/>
        </p:nvSpPr>
        <p:spPr>
          <a:xfrm>
            <a:off x="0" y="0"/>
            <a:ext cx="1218900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321564" y="320040"/>
            <a:ext cx="11548800" cy="62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46" y="90387"/>
            <a:ext cx="584775" cy="58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3431" y="-1"/>
            <a:ext cx="2232163" cy="721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4895" y="913135"/>
            <a:ext cx="4306927" cy="120563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8"/>
          <p:cNvSpPr txBox="1"/>
          <p:nvPr/>
        </p:nvSpPr>
        <p:spPr>
          <a:xfrm>
            <a:off x="1614696" y="2346208"/>
            <a:ext cx="302433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K3311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35154" y="889247"/>
            <a:ext cx="6013330" cy="3423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5951" y="2897201"/>
            <a:ext cx="4907559" cy="30561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7" name="Google Shape;237;p8"/>
          <p:cNvGraphicFramePr/>
          <p:nvPr/>
        </p:nvGraphicFramePr>
        <p:xfrm>
          <a:off x="5837897" y="4615746"/>
          <a:ext cx="5796500" cy="1488150"/>
        </p:xfrm>
        <a:graphic>
          <a:graphicData uri="http://schemas.openxmlformats.org/drawingml/2006/table">
            <a:tbl>
              <a:tblPr>
                <a:noFill/>
                <a:tableStyleId>{C081CCE1-97B2-4642-A03C-D9B63E391446}</a:tableStyleId>
              </a:tblPr>
              <a:tblGrid>
                <a:gridCol w="1449125"/>
                <a:gridCol w="1449125"/>
                <a:gridCol w="1449125"/>
                <a:gridCol w="1449125"/>
              </a:tblGrid>
              <a:tr h="744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K3311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AOA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Cl / Cd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Cm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  <a:tr h="744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Ranges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/>
                        <a:t>3</a:t>
                      </a:r>
                      <a:r>
                        <a:rPr lang="en-US" sz="1400" u="none" strike="noStrike" cap="none"/>
                        <a:t> to </a:t>
                      </a:r>
                      <a:r>
                        <a:rPr lang="en-US" sz="1400" b="1" u="none" strike="noStrike" cap="none"/>
                        <a:t>7</a:t>
                      </a:r>
                      <a:r>
                        <a:rPr lang="en-US" sz="1400" u="none" strike="noStrike" cap="none"/>
                        <a:t>°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/>
                        <a:t>100</a:t>
                      </a:r>
                      <a:r>
                        <a:rPr lang="en-US" sz="1400" u="none" strike="noStrike" cap="none"/>
                        <a:t> to </a:t>
                      </a:r>
                      <a:r>
                        <a:rPr lang="en-US" sz="1400" b="1" u="none" strike="noStrike" cap="none"/>
                        <a:t>120</a:t>
                      </a: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/>
                        <a:t>-0.08 </a:t>
                      </a:r>
                      <a:r>
                        <a:rPr lang="en-US" sz="1400" u="none" strike="noStrike" cap="none"/>
                        <a:t>to </a:t>
                      </a:r>
                      <a:r>
                        <a:rPr lang="en-US" sz="1400" b="1" u="none" strike="noStrike" cap="none"/>
                        <a:t>-0.06 </a:t>
                      </a: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38" name="Google Shape;238;p8"/>
          <p:cNvSpPr txBox="1"/>
          <p:nvPr/>
        </p:nvSpPr>
        <p:spPr>
          <a:xfrm>
            <a:off x="672820" y="240171"/>
            <a:ext cx="989343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>
              <a:buSzPts val="2800"/>
            </a:pPr>
            <a:r>
              <a:rPr lang="en-US" sz="2800" b="1" dirty="0" err="1" smtClean="0"/>
              <a:t>I.a</a:t>
            </a:r>
            <a:r>
              <a:rPr lang="en-US" sz="2800" b="1" dirty="0" smtClean="0"/>
              <a:t>  -  A</a:t>
            </a:r>
            <a:r>
              <a:rPr lang="en-US" sz="2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irfoil 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Selection</a:t>
            </a:r>
            <a:endParaRPr sz="2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1824437" y="6524111"/>
            <a:ext cx="311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0" y="6334316"/>
            <a:ext cx="12192000" cy="6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p8"/>
          <p:cNvCxnSpPr/>
          <p:nvPr/>
        </p:nvCxnSpPr>
        <p:spPr>
          <a:xfrm>
            <a:off x="1193532" y="1737845"/>
            <a:ext cx="99669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8" name="Google Shape;228;p8"/>
          <p:cNvSpPr/>
          <p:nvPr/>
        </p:nvSpPr>
        <p:spPr>
          <a:xfrm>
            <a:off x="0" y="0"/>
            <a:ext cx="1218900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321564" y="320040"/>
            <a:ext cx="11548800" cy="62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46" y="90387"/>
            <a:ext cx="584775" cy="58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3431" y="-1"/>
            <a:ext cx="2232163" cy="721757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8"/>
          <p:cNvSpPr txBox="1"/>
          <p:nvPr/>
        </p:nvSpPr>
        <p:spPr>
          <a:xfrm>
            <a:off x="672820" y="240171"/>
            <a:ext cx="989343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2800" b="1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I.b</a:t>
            </a:r>
            <a:r>
              <a:rPr lang="en-US" sz="2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-  Airfoil </a:t>
            </a:r>
            <a:r>
              <a:rPr lang="en-US" sz="2800" b="1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Optimisation</a:t>
            </a:r>
            <a:endParaRPr sz="2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6" y="1146444"/>
            <a:ext cx="10058400" cy="5272421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11824437" y="6524111"/>
            <a:ext cx="311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232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0" y="6334316"/>
            <a:ext cx="12192000" cy="6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p8"/>
          <p:cNvCxnSpPr/>
          <p:nvPr/>
        </p:nvCxnSpPr>
        <p:spPr>
          <a:xfrm>
            <a:off x="1193532" y="1737845"/>
            <a:ext cx="99669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8" name="Google Shape;228;p8"/>
          <p:cNvSpPr/>
          <p:nvPr/>
        </p:nvSpPr>
        <p:spPr>
          <a:xfrm>
            <a:off x="0" y="0"/>
            <a:ext cx="1218900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321564" y="320040"/>
            <a:ext cx="11548800" cy="62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46" y="90387"/>
            <a:ext cx="584775" cy="58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3431" y="-1"/>
            <a:ext cx="2232163" cy="721757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8"/>
          <p:cNvSpPr txBox="1"/>
          <p:nvPr/>
        </p:nvSpPr>
        <p:spPr>
          <a:xfrm>
            <a:off x="672820" y="240171"/>
            <a:ext cx="989343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2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b="1" dirty="0"/>
              <a:t>I</a:t>
            </a:r>
            <a:r>
              <a:rPr lang="en-US" sz="2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-  3D model</a:t>
            </a:r>
            <a:endParaRPr sz="2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5" y="957423"/>
            <a:ext cx="4896544" cy="247157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825" y="957423"/>
            <a:ext cx="4758284" cy="247151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59" y="4005065"/>
            <a:ext cx="4896544" cy="21975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88483" y="3429000"/>
            <a:ext cx="3822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 err="1" smtClean="0"/>
              <a:t>Fig</a:t>
            </a:r>
            <a:r>
              <a:rPr lang="fr-FR" u="sng" dirty="0" smtClean="0"/>
              <a:t> 1</a:t>
            </a:r>
            <a:r>
              <a:rPr lang="fr-FR" dirty="0" smtClean="0"/>
              <a:t> : </a:t>
            </a:r>
            <a:r>
              <a:rPr lang="fr-FR" dirty="0" err="1" smtClean="0"/>
              <a:t>Plane’s</a:t>
            </a:r>
            <a:r>
              <a:rPr lang="fr-FR" dirty="0" smtClean="0"/>
              <a:t> model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645793" y="3435927"/>
            <a:ext cx="3822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 err="1" smtClean="0"/>
              <a:t>Fig</a:t>
            </a:r>
            <a:r>
              <a:rPr lang="fr-FR" u="sng" dirty="0" smtClean="0"/>
              <a:t> 2</a:t>
            </a:r>
            <a:r>
              <a:rPr lang="fr-FR" dirty="0" smtClean="0"/>
              <a:t> : Drag force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088483" y="6213427"/>
            <a:ext cx="3822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 err="1" smtClean="0"/>
              <a:t>Fig</a:t>
            </a:r>
            <a:r>
              <a:rPr lang="fr-FR" u="sng" dirty="0" smtClean="0"/>
              <a:t> 3</a:t>
            </a:r>
            <a:r>
              <a:rPr lang="fr-FR" dirty="0" smtClean="0"/>
              <a:t> : Lift force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384032" y="4005065"/>
            <a:ext cx="446449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err="1" smtClean="0"/>
              <a:t>Discontinuities</a:t>
            </a:r>
            <a:r>
              <a:rPr lang="fr-FR" sz="1800" dirty="0" smtClean="0"/>
              <a:t> at cross sections</a:t>
            </a:r>
          </a:p>
          <a:p>
            <a:endParaRPr lang="fr-FR" sz="1800" dirty="0" smtClean="0"/>
          </a:p>
          <a:p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smtClean="0"/>
              <a:t>AOA  =  5°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fr-FR" sz="1800" dirty="0" smtClean="0"/>
              <a:t>   v 	= 16.30 m/s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smtClean="0"/>
              <a:t>   h 	= 0.5 m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1824437" y="6524111"/>
            <a:ext cx="311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203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8"/>
          <p:cNvSpPr/>
          <p:nvPr/>
        </p:nvSpPr>
        <p:spPr>
          <a:xfrm>
            <a:off x="321564" y="320040"/>
            <a:ext cx="11548800" cy="62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93431" y="-1"/>
            <a:ext cx="2232163" cy="721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046" y="90387"/>
            <a:ext cx="584775" cy="58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1498" y="843220"/>
            <a:ext cx="10727779" cy="55624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/>
          <p:cNvSpPr txBox="1"/>
          <p:nvPr/>
        </p:nvSpPr>
        <p:spPr>
          <a:xfrm>
            <a:off x="11824437" y="6524111"/>
            <a:ext cx="311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10" name="Google Shape;238;p8"/>
          <p:cNvSpPr txBox="1"/>
          <p:nvPr/>
        </p:nvSpPr>
        <p:spPr>
          <a:xfrm>
            <a:off x="672820" y="240171"/>
            <a:ext cx="989343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2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b="1" dirty="0" smtClean="0"/>
              <a:t>II</a:t>
            </a:r>
            <a:r>
              <a:rPr lang="en-US" sz="2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-  Ground effect</a:t>
            </a:r>
            <a:endParaRPr sz="2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"/>
          <p:cNvSpPr/>
          <p:nvPr/>
        </p:nvSpPr>
        <p:spPr>
          <a:xfrm>
            <a:off x="321564" y="320040"/>
            <a:ext cx="11548800" cy="62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575" y="2824003"/>
            <a:ext cx="704521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3431" y="-1"/>
            <a:ext cx="2232163" cy="721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046" y="90387"/>
            <a:ext cx="584775" cy="58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7"/>
          <p:cNvSpPr txBox="1"/>
          <p:nvPr/>
        </p:nvSpPr>
        <p:spPr>
          <a:xfrm>
            <a:off x="672820" y="240171"/>
            <a:ext cx="989343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IV  -  Stability</a:t>
            </a:r>
            <a:endParaRPr sz="2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7"/>
          <p:cNvSpPr/>
          <p:nvPr/>
        </p:nvSpPr>
        <p:spPr>
          <a:xfrm>
            <a:off x="5208312" y="4661214"/>
            <a:ext cx="230798" cy="230798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5" name="Google Shape;355;p17"/>
          <p:cNvCxnSpPr>
            <a:stCxn id="354" idx="2"/>
          </p:cNvCxnSpPr>
          <p:nvPr/>
        </p:nvCxnSpPr>
        <p:spPr>
          <a:xfrm>
            <a:off x="5208312" y="4776613"/>
            <a:ext cx="3440700" cy="323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56" name="Google Shape;356;p17"/>
          <p:cNvSpPr txBox="1"/>
          <p:nvPr/>
        </p:nvSpPr>
        <p:spPr>
          <a:xfrm>
            <a:off x="8649093" y="4916000"/>
            <a:ext cx="213517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Point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17" descr="En bild som visar text, karta&#10;&#10;Automatiskt genererad beskrivni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87857" y="675162"/>
            <a:ext cx="6775568" cy="35867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8" name="Google Shape;358;p17"/>
          <p:cNvCxnSpPr/>
          <p:nvPr/>
        </p:nvCxnSpPr>
        <p:spPr>
          <a:xfrm flipH="1">
            <a:off x="9078010" y="2938645"/>
            <a:ext cx="612743" cy="198206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59" name="Google Shape;359;p17"/>
          <p:cNvSpPr/>
          <p:nvPr/>
        </p:nvSpPr>
        <p:spPr>
          <a:xfrm>
            <a:off x="9579204" y="2831022"/>
            <a:ext cx="205819" cy="205819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824437" y="6524111"/>
            <a:ext cx="311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53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8"/>
          <p:cNvSpPr/>
          <p:nvPr/>
        </p:nvSpPr>
        <p:spPr>
          <a:xfrm>
            <a:off x="321564" y="320040"/>
            <a:ext cx="11548800" cy="62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93431" y="-1"/>
            <a:ext cx="2232163" cy="721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046" y="90387"/>
            <a:ext cx="584775" cy="5847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/>
          <p:cNvSpPr txBox="1"/>
          <p:nvPr/>
        </p:nvSpPr>
        <p:spPr>
          <a:xfrm>
            <a:off x="11824437" y="6524111"/>
            <a:ext cx="311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  <a:endParaRPr lang="fr-FR" dirty="0"/>
          </a:p>
        </p:txBody>
      </p:sp>
      <p:sp>
        <p:nvSpPr>
          <p:cNvPr id="10" name="Google Shape;353;p17"/>
          <p:cNvSpPr txBox="1"/>
          <p:nvPr/>
        </p:nvSpPr>
        <p:spPr>
          <a:xfrm>
            <a:off x="672820" y="240171"/>
            <a:ext cx="268687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 smtClean="0"/>
              <a:t>Balance sheet</a:t>
            </a:r>
            <a:endParaRPr sz="2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84653" y="1340768"/>
            <a:ext cx="4896544" cy="4062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ctr"/>
            <a:r>
              <a:rPr lang="fr-FR" sz="2400" u="sng" dirty="0" smtClean="0"/>
              <a:t>Main </a:t>
            </a:r>
            <a:r>
              <a:rPr lang="fr-FR" sz="2400" u="sng" dirty="0" err="1" smtClean="0"/>
              <a:t>tasks</a:t>
            </a:r>
            <a:r>
              <a:rPr lang="fr-FR" sz="2400" u="sng" dirty="0" smtClean="0"/>
              <a:t> </a:t>
            </a:r>
            <a:r>
              <a:rPr lang="fr-FR" sz="2400" u="sng" dirty="0" err="1" smtClean="0"/>
              <a:t>achieved</a:t>
            </a:r>
            <a:endParaRPr lang="fr-FR" sz="2400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smtClean="0"/>
              <a:t>Consistent </a:t>
            </a:r>
            <a:r>
              <a:rPr lang="fr-FR" sz="1800" dirty="0" err="1" smtClean="0"/>
              <a:t>way</a:t>
            </a:r>
            <a:r>
              <a:rPr lang="fr-FR" sz="1800" dirty="0" smtClean="0"/>
              <a:t> of </a:t>
            </a:r>
            <a:r>
              <a:rPr lang="fr-FR" sz="1800" dirty="0" err="1" smtClean="0"/>
              <a:t>defining</a:t>
            </a:r>
            <a:r>
              <a:rPr lang="fr-FR" sz="1800" dirty="0" smtClean="0"/>
              <a:t> </a:t>
            </a:r>
            <a:r>
              <a:rPr lang="fr-FR" sz="1800" dirty="0" err="1" smtClean="0"/>
              <a:t>adapted</a:t>
            </a:r>
            <a:r>
              <a:rPr lang="fr-FR" sz="1800" dirty="0" smtClean="0"/>
              <a:t> </a:t>
            </a:r>
            <a:r>
              <a:rPr lang="fr-FR" sz="1800" dirty="0" err="1" smtClean="0"/>
              <a:t>airfoil</a:t>
            </a: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smtClean="0"/>
              <a:t>Natural </a:t>
            </a:r>
            <a:r>
              <a:rPr lang="fr-FR" sz="1800" dirty="0" err="1" smtClean="0"/>
              <a:t>optimization</a:t>
            </a:r>
            <a:r>
              <a:rPr lang="fr-FR" sz="1800" dirty="0" smtClean="0"/>
              <a:t> of </a:t>
            </a:r>
            <a:r>
              <a:rPr lang="fr-FR" sz="1800" dirty="0" err="1" smtClean="0"/>
              <a:t>stability</a:t>
            </a: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err="1" smtClean="0"/>
              <a:t>Detailed</a:t>
            </a:r>
            <a:r>
              <a:rPr lang="fr-FR" sz="1800" dirty="0" smtClean="0"/>
              <a:t> </a:t>
            </a:r>
            <a:r>
              <a:rPr lang="fr-FR" sz="1800" dirty="0" err="1" smtClean="0"/>
              <a:t>stability</a:t>
            </a: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err="1" smtClean="0"/>
              <a:t>Principle</a:t>
            </a:r>
            <a:r>
              <a:rPr lang="fr-FR" sz="1800" dirty="0" smtClean="0"/>
              <a:t> of Ground </a:t>
            </a:r>
            <a:r>
              <a:rPr lang="fr-FR" sz="1800" dirty="0" err="1" smtClean="0"/>
              <a:t>effect</a:t>
            </a:r>
            <a:endParaRPr lang="fr-FR" sz="1800" dirty="0" smtClean="0"/>
          </a:p>
        </p:txBody>
      </p:sp>
      <p:graphicFrame>
        <p:nvGraphicFramePr>
          <p:cNvPr id="4" name="Graphique 3"/>
          <p:cNvGraphicFramePr/>
          <p:nvPr>
            <p:extLst>
              <p:ext uri="{D42A27DB-BD31-4B8C-83A1-F6EECF244321}">
                <p14:modId xmlns:p14="http://schemas.microsoft.com/office/powerpoint/2010/main" val="2543922357"/>
              </p:ext>
            </p:extLst>
          </p:nvPr>
        </p:nvGraphicFramePr>
        <p:xfrm>
          <a:off x="5370659" y="1643608"/>
          <a:ext cx="6453778" cy="4611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7392144" y="1181943"/>
            <a:ext cx="1800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b="1" dirty="0" err="1" smtClean="0"/>
              <a:t>Skill</a:t>
            </a:r>
            <a:r>
              <a:rPr lang="fr-FR" sz="2400" b="1" dirty="0" smtClean="0"/>
              <a:t> radar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258642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113</Words>
  <Application>Microsoft Office PowerPoint</Application>
  <PresentationFormat>Personnalisé</PresentationFormat>
  <Paragraphs>60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Office-tema</vt:lpstr>
      <vt:lpstr>Présentation PowerPoint</vt:lpstr>
      <vt:lpstr>Aerodynamics/Aircraft Performance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Jerry Osele</dc:creator>
  <cp:lastModifiedBy>Valentin DUVIVIER</cp:lastModifiedBy>
  <cp:revision>9</cp:revision>
  <dcterms:created xsi:type="dcterms:W3CDTF">2020-05-14T18:11:53Z</dcterms:created>
  <dcterms:modified xsi:type="dcterms:W3CDTF">2020-05-18T14:07:23Z</dcterms:modified>
</cp:coreProperties>
</file>