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588c45f5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588c45f5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5275f2ad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5275f2ad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5275f2ad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5275f2ad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5275f2ad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5275f2ad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5275f2ad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5275f2ad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563d82658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563d82658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588c45f5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588c45f5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563d82658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563d82658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563d82658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563d82658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336650" y="889850"/>
            <a:ext cx="6470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MU5MEF16 - (MEC 655) Numerical Methods for Fluid Mechanics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590850" y="1842000"/>
            <a:ext cx="5769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50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Collapse of a column of grain</a:t>
            </a:r>
            <a:endParaRPr sz="4500"/>
          </a:p>
        </p:txBody>
      </p:sp>
      <p:sp>
        <p:nvSpPr>
          <p:cNvPr id="56" name="Google Shape;56;p13"/>
          <p:cNvSpPr txBox="1"/>
          <p:nvPr/>
        </p:nvSpPr>
        <p:spPr>
          <a:xfrm>
            <a:off x="1961775" y="3712675"/>
            <a:ext cx="503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2"/>
                </a:solidFill>
              </a:rPr>
              <a:t>DUVIVIER Valentin - DELHAYE Victor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017550" y="1310125"/>
            <a:ext cx="31089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CompMech and Fluid Mechanics</a:t>
            </a:r>
            <a:endParaRPr sz="1200"/>
          </a:p>
        </p:txBody>
      </p:sp>
      <p:sp>
        <p:nvSpPr>
          <p:cNvPr id="58" name="Google Shape;58;p13"/>
          <p:cNvSpPr txBox="1"/>
          <p:nvPr/>
        </p:nvSpPr>
        <p:spPr>
          <a:xfrm>
            <a:off x="3643325" y="4500575"/>
            <a:ext cx="145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C4043"/>
                </a:solidFill>
              </a:rPr>
              <a:t>10</a:t>
            </a:r>
            <a:r>
              <a:rPr lang="fr">
                <a:solidFill>
                  <a:srgbClr val="3C4043"/>
                </a:solidFill>
              </a:rPr>
              <a:t>/04/2021</a:t>
            </a:r>
            <a:endParaRPr>
              <a:solidFill>
                <a:srgbClr val="3C4043"/>
              </a:solidFill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00" y="97675"/>
            <a:ext cx="1694625" cy="6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70" name="Google Shape;1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00" y="97675"/>
            <a:ext cx="1694625" cy="6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 txBox="1"/>
          <p:nvPr/>
        </p:nvSpPr>
        <p:spPr>
          <a:xfrm>
            <a:off x="1166475" y="1175650"/>
            <a:ext cx="630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6373" y="786100"/>
            <a:ext cx="5346002" cy="401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 txBox="1"/>
          <p:nvPr/>
        </p:nvSpPr>
        <p:spPr>
          <a:xfrm>
            <a:off x="6455000" y="1033550"/>
            <a:ext cx="22233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fluid behavior by association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self similar at low speed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diffusion like behavior</a:t>
            </a:r>
            <a:endParaRPr/>
          </a:p>
        </p:txBody>
      </p:sp>
      <p:sp>
        <p:nvSpPr>
          <p:cNvPr id="174" name="Google Shape;174;p22"/>
          <p:cNvSpPr txBox="1"/>
          <p:nvPr/>
        </p:nvSpPr>
        <p:spPr>
          <a:xfrm>
            <a:off x="3821775" y="3909500"/>
            <a:ext cx="23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t</a:t>
            </a:r>
            <a:endParaRPr sz="1000"/>
          </a:p>
        </p:txBody>
      </p:sp>
      <p:sp>
        <p:nvSpPr>
          <p:cNvPr id="175" name="Google Shape;175;p22"/>
          <p:cNvSpPr txBox="1"/>
          <p:nvPr/>
        </p:nvSpPr>
        <p:spPr>
          <a:xfrm>
            <a:off x="2925595" y="4675375"/>
            <a:ext cx="178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fig 6. Collapse behavior</a:t>
            </a:r>
            <a:endParaRPr sz="1200"/>
          </a:p>
        </p:txBody>
      </p:sp>
      <p:sp>
        <p:nvSpPr>
          <p:cNvPr id="176" name="Google Shape;176;p22"/>
          <p:cNvSpPr txBox="1"/>
          <p:nvPr/>
        </p:nvSpPr>
        <p:spPr>
          <a:xfrm>
            <a:off x="2146675" y="227050"/>
            <a:ext cx="435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romanUcPeriod" startAt="5"/>
            </a:pPr>
            <a:r>
              <a:rPr lang="fr" sz="2000">
                <a:solidFill>
                  <a:schemeClr val="dk1"/>
                </a:solidFill>
              </a:rPr>
              <a:t>Conclusion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00" y="97675"/>
            <a:ext cx="1694625" cy="6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1624650" y="1341731"/>
            <a:ext cx="73965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fr"/>
              <a:t>Introduction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fr"/>
              <a:t>System’s physics : solid/fluid modelisation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fr"/>
              <a:t>A.      </a:t>
            </a:r>
            <a:r>
              <a:rPr lang="fr">
                <a:solidFill>
                  <a:schemeClr val="dk1"/>
                </a:solidFill>
              </a:rPr>
              <a:t>PI theorem</a:t>
            </a:r>
            <a:endParaRPr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B.      Numerical model</a:t>
            </a:r>
            <a:endParaRPr/>
          </a:p>
          <a:p>
            <a:pPr indent="-3175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/>
              <a:t>scale invariance behavior</a:t>
            </a:r>
            <a:endParaRPr/>
          </a:p>
          <a:p>
            <a:pPr indent="-3175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/>
              <a:t>viscous behavior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UcPeriod"/>
            </a:pPr>
            <a:r>
              <a:rPr lang="fr">
                <a:solidFill>
                  <a:schemeClr val="dk1"/>
                </a:solidFill>
              </a:rPr>
              <a:t>Summarizing collapse behavior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fr"/>
              <a:t>Conclusion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3952075" y="241775"/>
            <a:ext cx="16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Plan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00" y="97675"/>
            <a:ext cx="1694625" cy="6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2146675" y="227050"/>
            <a:ext cx="208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romanUcPeriod"/>
            </a:pPr>
            <a:r>
              <a:rPr lang="fr" sz="2000"/>
              <a:t>Introduction</a:t>
            </a:r>
            <a:endParaRPr sz="2000"/>
          </a:p>
        </p:txBody>
      </p:sp>
      <p:sp>
        <p:nvSpPr>
          <p:cNvPr id="76" name="Google Shape;76;p15"/>
          <p:cNvSpPr txBox="1"/>
          <p:nvPr/>
        </p:nvSpPr>
        <p:spPr>
          <a:xfrm>
            <a:off x="897600" y="1384550"/>
            <a:ext cx="63117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Particularity model of fluid dynamic for solids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Theory to numerical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S</a:t>
            </a:r>
            <a:r>
              <a:rPr lang="fr">
                <a:solidFill>
                  <a:schemeClr val="dk1"/>
                </a:solidFill>
              </a:rPr>
              <a:t>ame approach with avalanches, rock falls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4">
            <a:alphaModFix/>
          </a:blip>
          <a:srcRect b="0" l="11292" r="0" t="194687"/>
          <a:stretch/>
        </p:blipFill>
        <p:spPr>
          <a:xfrm flipH="1" rot="10800000">
            <a:off x="6197000" y="6133751"/>
            <a:ext cx="2082299" cy="93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4425" y="6352908"/>
            <a:ext cx="2347449" cy="1110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75175" y="6165500"/>
            <a:ext cx="2325947" cy="90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00" y="97675"/>
            <a:ext cx="1694625" cy="6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" y="1246425"/>
            <a:ext cx="1694625" cy="33636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/>
          <p:nvPr/>
        </p:nvSpPr>
        <p:spPr>
          <a:xfrm>
            <a:off x="2383300" y="2590125"/>
            <a:ext cx="376500" cy="22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5202700" y="2590125"/>
            <a:ext cx="376500" cy="22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2918650" y="2454063"/>
            <a:ext cx="20490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V</a:t>
            </a:r>
            <a:r>
              <a:rPr baseline="-25000" lang="fr" sz="2000"/>
              <a:t>grain</a:t>
            </a:r>
            <a:r>
              <a:rPr lang="fr" sz="2000"/>
              <a:t> &lt;&lt; V</a:t>
            </a:r>
            <a:r>
              <a:rPr baseline="-25000" lang="fr" sz="2000"/>
              <a:t>column</a:t>
            </a:r>
            <a:endParaRPr sz="2000"/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5">
            <a:alphaModFix/>
          </a:blip>
          <a:srcRect b="0" l="0" r="0" t="3660"/>
          <a:stretch/>
        </p:blipFill>
        <p:spPr>
          <a:xfrm>
            <a:off x="5658275" y="1018538"/>
            <a:ext cx="3430202" cy="33636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667463" y="4635425"/>
            <a:ext cx="142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fig 1. solid system</a:t>
            </a:r>
            <a:endParaRPr sz="1200"/>
          </a:p>
        </p:txBody>
      </p:sp>
      <p:sp>
        <p:nvSpPr>
          <p:cNvPr id="92" name="Google Shape;92;p16"/>
          <p:cNvSpPr txBox="1"/>
          <p:nvPr/>
        </p:nvSpPr>
        <p:spPr>
          <a:xfrm>
            <a:off x="6727938" y="4619975"/>
            <a:ext cx="156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fig 2. fluid </a:t>
            </a:r>
            <a:r>
              <a:rPr lang="fr" sz="1200"/>
              <a:t>system</a:t>
            </a:r>
            <a:endParaRPr sz="1200"/>
          </a:p>
        </p:txBody>
      </p:sp>
      <p:sp>
        <p:nvSpPr>
          <p:cNvPr id="93" name="Google Shape;93;p16"/>
          <p:cNvSpPr txBox="1"/>
          <p:nvPr/>
        </p:nvSpPr>
        <p:spPr>
          <a:xfrm>
            <a:off x="2146675" y="227050"/>
            <a:ext cx="290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romanUcPeriod" startAt="2"/>
            </a:pPr>
            <a:r>
              <a:rPr lang="fr" sz="2000">
                <a:solidFill>
                  <a:schemeClr val="dk1"/>
                </a:solidFill>
              </a:rPr>
              <a:t>System’s physics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00" y="97675"/>
            <a:ext cx="1694625" cy="6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6313" y="2559100"/>
            <a:ext cx="5551375" cy="26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6448496" y="1227825"/>
            <a:ext cx="187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fig 3. Current state of column collapse</a:t>
            </a:r>
            <a:endParaRPr sz="1200"/>
          </a:p>
        </p:txBody>
      </p:sp>
      <p:grpSp>
        <p:nvGrpSpPr>
          <p:cNvPr id="102" name="Google Shape;102;p17"/>
          <p:cNvGrpSpPr/>
          <p:nvPr/>
        </p:nvGrpSpPr>
        <p:grpSpPr>
          <a:xfrm>
            <a:off x="1183750" y="719663"/>
            <a:ext cx="4646436" cy="1813676"/>
            <a:chOff x="3656400" y="273850"/>
            <a:chExt cx="5003700" cy="2119275"/>
          </a:xfrm>
        </p:grpSpPr>
        <p:pic>
          <p:nvPicPr>
            <p:cNvPr id="103" name="Google Shape;103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656400" y="557500"/>
              <a:ext cx="4726775" cy="148685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4" name="Google Shape;104;p17"/>
            <p:cNvCxnSpPr/>
            <p:nvPr/>
          </p:nvCxnSpPr>
          <p:spPr>
            <a:xfrm flipH="1" rot="10800000">
              <a:off x="6122875" y="2239275"/>
              <a:ext cx="2213700" cy="9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5" name="Google Shape;105;p17"/>
            <p:cNvSpPr txBox="1"/>
            <p:nvPr/>
          </p:nvSpPr>
          <p:spPr>
            <a:xfrm>
              <a:off x="7078100" y="1925425"/>
              <a:ext cx="548700" cy="46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L(t)</a:t>
              </a:r>
              <a:endParaRPr/>
            </a:p>
          </p:txBody>
        </p:sp>
        <p:cxnSp>
          <p:nvCxnSpPr>
            <p:cNvPr id="106" name="Google Shape;106;p17"/>
            <p:cNvCxnSpPr/>
            <p:nvPr/>
          </p:nvCxnSpPr>
          <p:spPr>
            <a:xfrm>
              <a:off x="5163900" y="1112375"/>
              <a:ext cx="9300" cy="679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07" name="Google Shape;107;p17"/>
            <p:cNvSpPr txBox="1"/>
            <p:nvPr/>
          </p:nvSpPr>
          <p:spPr>
            <a:xfrm>
              <a:off x="5115950" y="1314450"/>
              <a:ext cx="505200" cy="46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h(t)</a:t>
              </a:r>
              <a:endParaRPr/>
            </a:p>
          </p:txBody>
        </p:sp>
        <p:cxnSp>
          <p:nvCxnSpPr>
            <p:cNvPr id="108" name="Google Shape;108;p17"/>
            <p:cNvCxnSpPr/>
            <p:nvPr/>
          </p:nvCxnSpPr>
          <p:spPr>
            <a:xfrm flipH="1" rot="10800000">
              <a:off x="6666150" y="607150"/>
              <a:ext cx="485400" cy="4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9" name="Google Shape;109;p17"/>
            <p:cNvSpPr txBox="1"/>
            <p:nvPr/>
          </p:nvSpPr>
          <p:spPr>
            <a:xfrm>
              <a:off x="6671250" y="273850"/>
              <a:ext cx="505200" cy="46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u="sng"/>
                <a:t>u</a:t>
              </a:r>
              <a:r>
                <a:rPr lang="fr"/>
                <a:t>(t)</a:t>
              </a:r>
              <a:endParaRPr/>
            </a:p>
          </p:txBody>
        </p:sp>
        <p:cxnSp>
          <p:nvCxnSpPr>
            <p:cNvPr id="110" name="Google Shape;110;p17"/>
            <p:cNvCxnSpPr/>
            <p:nvPr/>
          </p:nvCxnSpPr>
          <p:spPr>
            <a:xfrm flipH="1">
              <a:off x="8477175" y="511625"/>
              <a:ext cx="9600" cy="412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1" name="Google Shape;111;p17"/>
            <p:cNvSpPr txBox="1"/>
            <p:nvPr/>
          </p:nvSpPr>
          <p:spPr>
            <a:xfrm>
              <a:off x="7945200" y="474900"/>
              <a:ext cx="714900" cy="46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-g.</a:t>
              </a:r>
              <a:r>
                <a:rPr lang="fr" u="sng"/>
                <a:t>e</a:t>
              </a:r>
              <a:r>
                <a:rPr baseline="-25000" lang="fr"/>
                <a:t>z</a:t>
              </a:r>
              <a:endParaRPr baseline="-25000"/>
            </a:p>
          </p:txBody>
        </p:sp>
      </p:grpSp>
      <p:sp>
        <p:nvSpPr>
          <p:cNvPr id="112" name="Google Shape;112;p17"/>
          <p:cNvSpPr txBox="1"/>
          <p:nvPr/>
        </p:nvSpPr>
        <p:spPr>
          <a:xfrm>
            <a:off x="2146675" y="227050"/>
            <a:ext cx="368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fr" sz="1800">
                <a:solidFill>
                  <a:schemeClr val="dk1"/>
                </a:solidFill>
              </a:rPr>
              <a:t>Buckingham-</a:t>
            </a:r>
            <a:r>
              <a:rPr lang="fr" sz="1800">
                <a:solidFill>
                  <a:schemeClr val="dk1"/>
                </a:solidFill>
              </a:rPr>
              <a:t>PI theorem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00" y="97675"/>
            <a:ext cx="1694625" cy="6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836825" y="984400"/>
            <a:ext cx="306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Conservative form of SW equations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5056425" y="1460800"/>
            <a:ext cx="3499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mass conservation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movement quantity conservation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3749450" y="3345050"/>
            <a:ext cx="128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Poiseuille viscous term</a:t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1311050" y="3345050"/>
            <a:ext cx="128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Convective terms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5425" y="1460800"/>
            <a:ext cx="3769525" cy="1475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18"/>
          <p:cNvCxnSpPr/>
          <p:nvPr/>
        </p:nvCxnSpPr>
        <p:spPr>
          <a:xfrm flipH="1">
            <a:off x="1956625" y="2844575"/>
            <a:ext cx="4500" cy="573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5" name="Google Shape;125;p18"/>
          <p:cNvCxnSpPr/>
          <p:nvPr/>
        </p:nvCxnSpPr>
        <p:spPr>
          <a:xfrm>
            <a:off x="4395100" y="2734350"/>
            <a:ext cx="0" cy="68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6" name="Google Shape;126;p18"/>
          <p:cNvSpPr/>
          <p:nvPr/>
        </p:nvSpPr>
        <p:spPr>
          <a:xfrm>
            <a:off x="776300" y="1445750"/>
            <a:ext cx="119400" cy="1475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3326600" y="4325025"/>
            <a:ext cx="18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→ numerical scheme</a:t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5133625" y="4319600"/>
            <a:ext cx="154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implicit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corrective</a:t>
            </a:r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1105175" y="4325025"/>
            <a:ext cx="25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We ensure convergence</a:t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2146675" y="227050"/>
            <a:ext cx="368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 startAt="2"/>
            </a:pPr>
            <a:r>
              <a:rPr lang="fr" sz="1800">
                <a:solidFill>
                  <a:schemeClr val="dk1"/>
                </a:solidFill>
              </a:rPr>
              <a:t>Shallow Water model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00" y="97675"/>
            <a:ext cx="1694625" cy="6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725" y="1053849"/>
            <a:ext cx="4130525" cy="3099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8226" y="1294932"/>
            <a:ext cx="4130524" cy="241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/>
          <p:nvPr/>
        </p:nvSpPr>
        <p:spPr>
          <a:xfrm>
            <a:off x="1280750" y="4549225"/>
            <a:ext cx="614700" cy="24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2008225" y="4487100"/>
            <a:ext cx="558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model responds well to the differential system</a:t>
            </a: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856925" y="4053525"/>
            <a:ext cx="349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fig 4. self similar function and numerical solution</a:t>
            </a:r>
            <a:endParaRPr sz="1200"/>
          </a:p>
        </p:txBody>
      </p:sp>
      <p:sp>
        <p:nvSpPr>
          <p:cNvPr id="142" name="Google Shape;142;p19"/>
          <p:cNvSpPr txBox="1"/>
          <p:nvPr/>
        </p:nvSpPr>
        <p:spPr>
          <a:xfrm>
            <a:off x="2146675" y="227050"/>
            <a:ext cx="259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fr" sz="1600">
                <a:solidFill>
                  <a:schemeClr val="dk1"/>
                </a:solidFill>
              </a:rPr>
              <a:t>Scale invariance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00" y="97675"/>
            <a:ext cx="1694625" cy="6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/>
        </p:nvSpPr>
        <p:spPr>
          <a:xfrm>
            <a:off x="5825300" y="1393650"/>
            <a:ext cx="26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3130950" y="4675375"/>
            <a:ext cx="288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fig 5. Collapse as a function of viscosity</a:t>
            </a:r>
            <a:endParaRPr sz="1200"/>
          </a:p>
        </p:txBody>
      </p:sp>
      <p:sp>
        <p:nvSpPr>
          <p:cNvPr id="151" name="Google Shape;151;p20"/>
          <p:cNvSpPr txBox="1"/>
          <p:nvPr/>
        </p:nvSpPr>
        <p:spPr>
          <a:xfrm>
            <a:off x="2428050" y="901488"/>
            <a:ext cx="428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8761D"/>
                </a:solidFill>
              </a:rPr>
              <a:t>How collapse is affected by viscosity ? How much </a:t>
            </a:r>
            <a:r>
              <a:rPr lang="fr">
                <a:solidFill>
                  <a:srgbClr val="38761D"/>
                </a:solidFill>
              </a:rPr>
              <a:t>?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2000" y="1301700"/>
            <a:ext cx="4483944" cy="328982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 txBox="1"/>
          <p:nvPr/>
        </p:nvSpPr>
        <p:spPr>
          <a:xfrm>
            <a:off x="2146675" y="227050"/>
            <a:ext cx="259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 startAt="2"/>
            </a:pPr>
            <a:r>
              <a:rPr lang="fr" sz="1600">
                <a:solidFill>
                  <a:schemeClr val="dk1"/>
                </a:solidFill>
              </a:rPr>
              <a:t>viscosity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00" y="97675"/>
            <a:ext cx="1694625" cy="6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 txBox="1"/>
          <p:nvPr/>
        </p:nvSpPr>
        <p:spPr>
          <a:xfrm>
            <a:off x="900100" y="3896775"/>
            <a:ext cx="26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 startAt="2"/>
            </a:pPr>
            <a:r>
              <a:rPr lang="fr"/>
              <a:t>Convergence rate </a:t>
            </a:r>
            <a:r>
              <a:rPr lang="fr" u="sng"/>
              <a:t>time</a:t>
            </a:r>
            <a:endParaRPr u="sng"/>
          </a:p>
        </p:txBody>
      </p:sp>
      <p:sp>
        <p:nvSpPr>
          <p:cNvPr id="161" name="Google Shape;161;p21"/>
          <p:cNvSpPr txBox="1"/>
          <p:nvPr/>
        </p:nvSpPr>
        <p:spPr>
          <a:xfrm>
            <a:off x="1566175" y="4350550"/>
            <a:ext cx="503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Solving with dynamic dt → ensures stability, non constant</a:t>
            </a:r>
            <a:endParaRPr/>
          </a:p>
        </p:txBody>
      </p:sp>
      <p:sp>
        <p:nvSpPr>
          <p:cNvPr id="162" name="Google Shape;162;p21"/>
          <p:cNvSpPr txBox="1"/>
          <p:nvPr/>
        </p:nvSpPr>
        <p:spPr>
          <a:xfrm>
            <a:off x="900100" y="1001175"/>
            <a:ext cx="26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/>
              <a:t>Convergence rate </a:t>
            </a:r>
            <a:r>
              <a:rPr lang="fr" u="sng"/>
              <a:t>space</a:t>
            </a:r>
            <a:endParaRPr u="sng"/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0025" y="1373650"/>
            <a:ext cx="6012350" cy="254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 txBox="1"/>
          <p:nvPr/>
        </p:nvSpPr>
        <p:spPr>
          <a:xfrm>
            <a:off x="2146675" y="227050"/>
            <a:ext cx="323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romanUcPeriod" startAt="4"/>
            </a:pPr>
            <a:r>
              <a:rPr lang="fr" sz="2000">
                <a:solidFill>
                  <a:schemeClr val="dk1"/>
                </a:solidFill>
              </a:rPr>
              <a:t>Convergence rate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