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588c45f5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588c45f5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ac4aac33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ac4aac33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5275f2ad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5275f2ad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5275f2a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5275f2a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ab88c548d_6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ab88c548d_6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ab88c548d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ab88c548d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ab88c548d_6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ab88c548d_6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588c45f5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588c45f5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5275f2ad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5275f2ad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563d82658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563d82658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lmm.jussieu.fr/~lagree/TEXTES/PDF/JFMcollapsePYLLSSP11.pdf#cite.midi04" TargetMode="External"/><Relationship Id="rId4" Type="http://schemas.openxmlformats.org/officeDocument/2006/relationships/hyperlink" Target="http://www.lmm.jussieu.fr/~lagree/SOURCES/GERRIS/BAGNOLDP/BAGNOLDP.pdf" TargetMode="External"/><Relationship Id="rId5" Type="http://schemas.openxmlformats.org/officeDocument/2006/relationships/hyperlink" Target="http://basilisk.fr/sandbox/M1EMN/Exemples/granular_column_cohesif.c#if-quadtree" TargetMode="External"/><Relationship Id="rId6" Type="http://schemas.openxmlformats.org/officeDocument/2006/relationships/hyperlink" Target="http://basilisk.fr/sandbox/M1EMN/Exemples/bingham_collapse_noSV.c" TargetMode="External"/><Relationship Id="rId7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1.png"/><Relationship Id="rId8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336650" y="889850"/>
            <a:ext cx="6470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MU5MEF16 - (MEC 655) Numerical Methods for Fluid Mechanics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590850" y="1842000"/>
            <a:ext cx="5769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50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Collapse of a column of grain</a:t>
            </a:r>
            <a:endParaRPr sz="4500"/>
          </a:p>
        </p:txBody>
      </p:sp>
      <p:sp>
        <p:nvSpPr>
          <p:cNvPr id="56" name="Google Shape;56;p13"/>
          <p:cNvSpPr txBox="1"/>
          <p:nvPr/>
        </p:nvSpPr>
        <p:spPr>
          <a:xfrm>
            <a:off x="1961775" y="3712675"/>
            <a:ext cx="503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2"/>
                </a:solidFill>
              </a:rPr>
              <a:t>DUVIVIER Valentin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017550" y="1310125"/>
            <a:ext cx="31089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Comp Mech</a:t>
            </a:r>
            <a:endParaRPr sz="1200"/>
          </a:p>
        </p:txBody>
      </p:sp>
      <p:sp>
        <p:nvSpPr>
          <p:cNvPr id="58" name="Google Shape;58;p13"/>
          <p:cNvSpPr txBox="1"/>
          <p:nvPr/>
        </p:nvSpPr>
        <p:spPr>
          <a:xfrm>
            <a:off x="3643325" y="4500575"/>
            <a:ext cx="14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4043"/>
                </a:solidFill>
              </a:rPr>
              <a:t>10</a:t>
            </a:r>
            <a:r>
              <a:rPr lang="fr">
                <a:solidFill>
                  <a:srgbClr val="3C4043"/>
                </a:solidFill>
              </a:rPr>
              <a:t>/25/2021</a:t>
            </a:r>
            <a:endParaRPr>
              <a:solidFill>
                <a:srgbClr val="3C4043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00" y="97675"/>
            <a:ext cx="1694625" cy="6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00" y="97675"/>
            <a:ext cx="1694625" cy="6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 txBox="1"/>
          <p:nvPr/>
        </p:nvSpPr>
        <p:spPr>
          <a:xfrm>
            <a:off x="1133700" y="1453550"/>
            <a:ext cx="6724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Recovery of most the shape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Model developed last decade → more to come from slender approach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Combinatory behaviors and approaches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2146675" y="227050"/>
            <a:ext cx="435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UcPeriod" startAt="3"/>
            </a:pPr>
            <a:r>
              <a:rPr lang="fr" sz="2000">
                <a:solidFill>
                  <a:schemeClr val="dk1"/>
                </a:solidFill>
              </a:rPr>
              <a:t>Conclusion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ct val="100000"/>
              <a:buChar char="●"/>
            </a:pPr>
            <a:r>
              <a:rPr lang="fr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http://www.lmm.jussieu.fr/~lagree/TEXTES/PDF/JFMcollapsePYLLSSP11.pdf#cite.midi04</a:t>
            </a:r>
            <a:r>
              <a:rPr lang="fr">
                <a:solidFill>
                  <a:srgbClr val="1155CC"/>
                </a:solidFill>
              </a:rPr>
              <a:t> 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1155CC"/>
              </a:buClr>
              <a:buSzPct val="100000"/>
              <a:buChar char="●"/>
            </a:pPr>
            <a:r>
              <a:rPr lang="fr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http://www.lmm.jussieu.fr/~lagree/SOURCES/GERRIS/BAGNOLDP/BAGNOLDP.pdf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1155CC"/>
              </a:buClr>
              <a:buSzPct val="100000"/>
              <a:buChar char="●"/>
            </a:pPr>
            <a:r>
              <a:rPr lang="fr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http://basilisk.fr/sandbox/M1EMN/Exemples/granular_column_cohesif.c#if-quadtree</a:t>
            </a:r>
            <a:r>
              <a:rPr lang="fr">
                <a:solidFill>
                  <a:srgbClr val="1155CC"/>
                </a:solidFill>
              </a:rPr>
              <a:t> 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1155CC"/>
              </a:buClr>
              <a:buSzPct val="100000"/>
              <a:buChar char="●"/>
            </a:pPr>
            <a:r>
              <a:rPr lang="fr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http://basilisk.fr/sandbox/M1EMN/Exemples/bingham_collapse_noSV.c</a:t>
            </a:r>
            <a:r>
              <a:rPr lang="fr">
                <a:solidFill>
                  <a:srgbClr val="1155CC"/>
                </a:solidFill>
              </a:rPr>
              <a:t> 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9900" y="97675"/>
            <a:ext cx="1694625" cy="6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/>
        </p:nvSpPr>
        <p:spPr>
          <a:xfrm>
            <a:off x="2146675" y="227050"/>
            <a:ext cx="435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Bibliography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00" y="97675"/>
            <a:ext cx="1694625" cy="6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015050" y="884531"/>
            <a:ext cx="73965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fr"/>
              <a:t>Recall problem</a:t>
            </a:r>
            <a:endParaRPr/>
          </a:p>
          <a:p>
            <a:pPr indent="-3175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fr"/>
              <a:t>μ(I) - rheology</a:t>
            </a:r>
            <a:endParaRPr/>
          </a:p>
          <a:p>
            <a:pPr indent="-317500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fr">
                <a:solidFill>
                  <a:schemeClr val="dk1"/>
                </a:solidFill>
              </a:rPr>
              <a:t>Numerical study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>
                <a:solidFill>
                  <a:schemeClr val="dk1"/>
                </a:solidFill>
              </a:rPr>
              <a:t>Discretization - Implementation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fr">
                <a:solidFill>
                  <a:schemeClr val="dk1"/>
                </a:solidFill>
              </a:rPr>
              <a:t>Dynamic behavior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fr"/>
              <a:t>Consistency model</a:t>
            </a:r>
            <a:endParaRPr/>
          </a:p>
          <a:p>
            <a:pPr indent="-317500" lvl="2" marL="13716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fr">
                <a:solidFill>
                  <a:schemeClr val="dk1"/>
                </a:solidFill>
              </a:rPr>
              <a:t>Discrete solid case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fr">
                <a:solidFill>
                  <a:schemeClr val="dk1"/>
                </a:solidFill>
              </a:rPr>
              <a:t>Other models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UcPeriod"/>
            </a:pPr>
            <a:r>
              <a:rPr lang="fr">
                <a:solidFill>
                  <a:schemeClr val="dk1"/>
                </a:solidFill>
              </a:rPr>
              <a:t>Summarizing collapse behavior</a:t>
            </a:r>
            <a:endParaRPr/>
          </a:p>
          <a:p>
            <a:pPr indent="-3175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fr"/>
              <a:t>Conclusion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2146675" y="227050"/>
            <a:ext cx="142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Plan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00" y="97675"/>
            <a:ext cx="1694625" cy="6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b="0" l="11292" r="0" t="194687"/>
          <a:stretch/>
        </p:blipFill>
        <p:spPr>
          <a:xfrm flipH="1" rot="10800000">
            <a:off x="6197000" y="6133751"/>
            <a:ext cx="2082299" cy="93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025" y="1207673"/>
            <a:ext cx="946814" cy="17768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1371842" y="1939120"/>
            <a:ext cx="210300" cy="13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6">
            <a:alphaModFix/>
          </a:blip>
          <a:srcRect b="0" l="0" r="0" t="3660"/>
          <a:stretch/>
        </p:blipFill>
        <p:spPr>
          <a:xfrm>
            <a:off x="1779035" y="869750"/>
            <a:ext cx="1916515" cy="212568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5870278" y="2979225"/>
            <a:ext cx="1206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/>
              <a:t>fig 2. fluid system</a:t>
            </a:r>
            <a:endParaRPr sz="900"/>
          </a:p>
        </p:txBody>
      </p:sp>
      <p:sp>
        <p:nvSpPr>
          <p:cNvPr id="80" name="Google Shape;80;p15"/>
          <p:cNvSpPr txBox="1"/>
          <p:nvPr/>
        </p:nvSpPr>
        <p:spPr>
          <a:xfrm>
            <a:off x="7322625" y="3264200"/>
            <a:ext cx="128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Poiseuille viscous term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4884225" y="3264200"/>
            <a:ext cx="128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Convective terms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38600" y="1379950"/>
            <a:ext cx="3769525" cy="1475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5"/>
          <p:cNvCxnSpPr/>
          <p:nvPr/>
        </p:nvCxnSpPr>
        <p:spPr>
          <a:xfrm flipH="1">
            <a:off x="5529800" y="2763725"/>
            <a:ext cx="4500" cy="573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84" name="Google Shape;8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1837" y="2995450"/>
            <a:ext cx="2923152" cy="20879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146675" y="227050"/>
            <a:ext cx="368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UcPeriod"/>
            </a:pPr>
            <a:r>
              <a:rPr lang="fr" sz="1800">
                <a:solidFill>
                  <a:schemeClr val="dk1"/>
                </a:solidFill>
              </a:rPr>
              <a:t>Recall 1</a:t>
            </a:r>
            <a:r>
              <a:rPr baseline="30000" lang="fr" sz="1800">
                <a:solidFill>
                  <a:schemeClr val="dk1"/>
                </a:solidFill>
              </a:rPr>
              <a:t>st</a:t>
            </a:r>
            <a:r>
              <a:rPr lang="fr" sz="1800">
                <a:solidFill>
                  <a:schemeClr val="dk1"/>
                </a:solidFill>
              </a:rPr>
              <a:t> problem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00" y="97675"/>
            <a:ext cx="1694625" cy="6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 rotWithShape="1">
          <a:blip r:embed="rId4">
            <a:alphaModFix/>
          </a:blip>
          <a:srcRect b="0" l="11292" r="0" t="194687"/>
          <a:stretch/>
        </p:blipFill>
        <p:spPr>
          <a:xfrm flipH="1" rot="10800000">
            <a:off x="6197000" y="6133751"/>
            <a:ext cx="2082299" cy="9375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2146675" y="227050"/>
            <a:ext cx="368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 startAt="2"/>
            </a:pPr>
            <a:r>
              <a:rPr lang="fr" sz="1800">
                <a:solidFill>
                  <a:schemeClr val="dk1"/>
                </a:solidFill>
              </a:rPr>
              <a:t>μ(I) - rheology model</a:t>
            </a:r>
            <a:endParaRPr sz="1800"/>
          </a:p>
        </p:txBody>
      </p:sp>
      <p:sp>
        <p:nvSpPr>
          <p:cNvPr id="94" name="Google Shape;94;p16"/>
          <p:cNvSpPr txBox="1"/>
          <p:nvPr/>
        </p:nvSpPr>
        <p:spPr>
          <a:xfrm>
            <a:off x="1484025" y="1561050"/>
            <a:ext cx="48033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P</a:t>
            </a:r>
            <a:r>
              <a:rPr lang="fr">
                <a:solidFill>
                  <a:schemeClr val="dk1"/>
                </a:solidFill>
              </a:rPr>
              <a:t>hysical link system / model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M</a:t>
            </a:r>
            <a:r>
              <a:rPr lang="fr">
                <a:solidFill>
                  <a:schemeClr val="dk1"/>
                </a:solidFill>
              </a:rPr>
              <a:t>odels most cases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V</a:t>
            </a:r>
            <a:r>
              <a:rPr lang="fr">
                <a:solidFill>
                  <a:schemeClr val="dk1"/>
                </a:solidFill>
              </a:rPr>
              <a:t>iscosity of a flow ran by solids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00" y="97675"/>
            <a:ext cx="1694625" cy="6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2146675" y="227050"/>
            <a:ext cx="368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 startAt="2"/>
            </a:pPr>
            <a:r>
              <a:rPr lang="fr" sz="1800">
                <a:solidFill>
                  <a:schemeClr val="dk1"/>
                </a:solidFill>
              </a:rPr>
              <a:t>μ(I) - rheology model</a:t>
            </a:r>
            <a:endParaRPr sz="1800"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67100"/>
            <a:ext cx="5626821" cy="13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5791200" y="1121575"/>
            <a:ext cx="35568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incompressible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movement quantity conservation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color function</a:t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5349" y="2919700"/>
            <a:ext cx="5243125" cy="78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10677" y="4011376"/>
            <a:ext cx="1147873" cy="85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574" y="4176700"/>
            <a:ext cx="2059075" cy="6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00" y="97675"/>
            <a:ext cx="1694625" cy="6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2146675" y="227050"/>
            <a:ext cx="399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fr" sz="1800">
                <a:solidFill>
                  <a:schemeClr val="dk1"/>
                </a:solidFill>
              </a:rPr>
              <a:t>Discretization - Implementation</a:t>
            </a:r>
            <a:endParaRPr sz="1800"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7650" y="1015400"/>
            <a:ext cx="5328675" cy="204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7850" y="3278200"/>
            <a:ext cx="524827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00" y="97675"/>
            <a:ext cx="1694625" cy="6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2146675" y="227050"/>
            <a:ext cx="259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 startAt="2"/>
            </a:pPr>
            <a:r>
              <a:rPr lang="fr" sz="1600">
                <a:solidFill>
                  <a:schemeClr val="dk1"/>
                </a:solidFill>
              </a:rPr>
              <a:t>Dynamic behavior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750" y="1086500"/>
            <a:ext cx="8089875" cy="30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639325" y="4318225"/>
            <a:ext cx="23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non viscous bottom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3382525" y="4318225"/>
            <a:ext cx="23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 intern shape</a:t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5744725" y="4318225"/>
            <a:ext cx="23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finite spreading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00" y="97675"/>
            <a:ext cx="1694625" cy="6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2146675" y="227050"/>
            <a:ext cx="368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sz="1800">
                <a:solidFill>
                  <a:schemeClr val="dk1"/>
                </a:solidFill>
              </a:rPr>
              <a:t>Discrete solid case</a:t>
            </a:r>
            <a:endParaRPr sz="1800"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7722" y="4224163"/>
            <a:ext cx="8488130" cy="832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1588" y="171150"/>
            <a:ext cx="3940400" cy="270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89810" y="2670154"/>
            <a:ext cx="4203953" cy="144338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401200" y="1432225"/>
            <a:ext cx="335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800">
                <a:solidFill>
                  <a:schemeClr val="dk1"/>
                </a:solidFill>
              </a:rPr>
              <a:t>μ(I) </a:t>
            </a:r>
            <a:r>
              <a:rPr lang="fr" sz="1500">
                <a:solidFill>
                  <a:schemeClr val="dk1"/>
                </a:solidFill>
              </a:rPr>
              <a:t>vs </a:t>
            </a:r>
            <a:r>
              <a:rPr lang="fr" sz="1800">
                <a:solidFill>
                  <a:schemeClr val="dk1"/>
                </a:solidFill>
              </a:rPr>
              <a:t>discrete mechanics</a:t>
            </a:r>
            <a:endParaRPr sz="1800"/>
          </a:p>
        </p:txBody>
      </p:sp>
      <p:sp>
        <p:nvSpPr>
          <p:cNvPr id="138" name="Google Shape;138;p20"/>
          <p:cNvSpPr txBox="1"/>
          <p:nvPr/>
        </p:nvSpPr>
        <p:spPr>
          <a:xfrm>
            <a:off x="401200" y="2651425"/>
            <a:ext cx="335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800">
                <a:solidFill>
                  <a:schemeClr val="dk1"/>
                </a:solidFill>
              </a:rPr>
              <a:t>inner and outer behavior</a:t>
            </a:r>
            <a:endParaRPr sz="1800"/>
          </a:p>
        </p:txBody>
      </p:sp>
      <p:cxnSp>
        <p:nvCxnSpPr>
          <p:cNvPr id="139" name="Google Shape;139;p20"/>
          <p:cNvCxnSpPr/>
          <p:nvPr/>
        </p:nvCxnSpPr>
        <p:spPr>
          <a:xfrm>
            <a:off x="7132450" y="1099900"/>
            <a:ext cx="304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20"/>
          <p:cNvSpPr txBox="1"/>
          <p:nvPr/>
        </p:nvSpPr>
        <p:spPr>
          <a:xfrm>
            <a:off x="7503150" y="909775"/>
            <a:ext cx="114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</a:rPr>
              <a:t>μ(I) rheology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00" y="97675"/>
            <a:ext cx="1694625" cy="6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/>
        </p:nvSpPr>
        <p:spPr>
          <a:xfrm>
            <a:off x="5291850" y="786100"/>
            <a:ext cx="211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μ(I)</a:t>
            </a:r>
            <a:endParaRPr sz="1500"/>
          </a:p>
        </p:txBody>
      </p:sp>
      <p:sp>
        <p:nvSpPr>
          <p:cNvPr id="148" name="Google Shape;148;p21"/>
          <p:cNvSpPr txBox="1"/>
          <p:nvPr/>
        </p:nvSpPr>
        <p:spPr>
          <a:xfrm>
            <a:off x="2146675" y="227050"/>
            <a:ext cx="259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 startAt="2"/>
            </a:pPr>
            <a:r>
              <a:rPr lang="fr" sz="1600">
                <a:solidFill>
                  <a:schemeClr val="dk1"/>
                </a:solidFill>
              </a:rPr>
              <a:t>Other models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1064425" y="4564600"/>
            <a:ext cx="4887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Confirmation </a:t>
            </a:r>
            <a:r>
              <a:rPr lang="fr" sz="1500">
                <a:solidFill>
                  <a:schemeClr val="dk1"/>
                </a:solidFill>
              </a:rPr>
              <a:t>μ(I) methodology and approach with I term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2125" y="734350"/>
            <a:ext cx="4311766" cy="375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/>
        </p:nvSpPr>
        <p:spPr>
          <a:xfrm>
            <a:off x="5291850" y="1538015"/>
            <a:ext cx="21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5291850" y="2289930"/>
            <a:ext cx="211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mix viscous behaviors</a:t>
            </a:r>
            <a:endParaRPr sz="1500"/>
          </a:p>
        </p:txBody>
      </p:sp>
      <p:sp>
        <p:nvSpPr>
          <p:cNvPr id="153" name="Google Shape;153;p21"/>
          <p:cNvSpPr txBox="1"/>
          <p:nvPr/>
        </p:nvSpPr>
        <p:spPr>
          <a:xfrm>
            <a:off x="5291850" y="3031746"/>
            <a:ext cx="21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5291850" y="3829574"/>
            <a:ext cx="211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linear </a:t>
            </a:r>
            <a:r>
              <a:rPr lang="fr" sz="1500">
                <a:solidFill>
                  <a:schemeClr val="dk1"/>
                </a:solidFill>
              </a:rPr>
              <a:t>μ(I)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5291850" y="1471902"/>
            <a:ext cx="211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</a:rPr>
              <a:t>μ = cst</a:t>
            </a:r>
            <a:endParaRPr sz="1500"/>
          </a:p>
        </p:txBody>
      </p:sp>
      <p:sp>
        <p:nvSpPr>
          <p:cNvPr id="156" name="Google Shape;156;p21"/>
          <p:cNvSpPr txBox="1"/>
          <p:nvPr/>
        </p:nvSpPr>
        <p:spPr>
          <a:xfrm>
            <a:off x="5291850" y="2975733"/>
            <a:ext cx="211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μ = ρ d² √2 D</a:t>
            </a:r>
            <a:r>
              <a:rPr baseline="-25000" lang="fr" sz="1500"/>
              <a:t>2</a:t>
            </a:r>
            <a:endParaRPr baseline="-25000" sz="1500"/>
          </a:p>
        </p:txBody>
      </p:sp>
      <p:sp>
        <p:nvSpPr>
          <p:cNvPr id="157" name="Google Shape;157;p21"/>
          <p:cNvSpPr txBox="1"/>
          <p:nvPr/>
        </p:nvSpPr>
        <p:spPr>
          <a:xfrm>
            <a:off x="7806450" y="786100"/>
            <a:ext cx="211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stops</a:t>
            </a:r>
            <a:endParaRPr sz="1500"/>
          </a:p>
        </p:txBody>
      </p:sp>
      <p:sp>
        <p:nvSpPr>
          <p:cNvPr id="158" name="Google Shape;158;p21"/>
          <p:cNvSpPr txBox="1"/>
          <p:nvPr/>
        </p:nvSpPr>
        <p:spPr>
          <a:xfrm>
            <a:off x="7806450" y="1471902"/>
            <a:ext cx="211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doesn’t  stop</a:t>
            </a:r>
            <a:endParaRPr sz="1500"/>
          </a:p>
        </p:txBody>
      </p:sp>
      <p:sp>
        <p:nvSpPr>
          <p:cNvPr id="159" name="Google Shape;159;p21"/>
          <p:cNvSpPr txBox="1"/>
          <p:nvPr/>
        </p:nvSpPr>
        <p:spPr>
          <a:xfrm>
            <a:off x="7806450" y="2310102"/>
            <a:ext cx="211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stops</a:t>
            </a:r>
            <a:endParaRPr sz="1500"/>
          </a:p>
        </p:txBody>
      </p:sp>
      <p:sp>
        <p:nvSpPr>
          <p:cNvPr id="160" name="Google Shape;160;p21"/>
          <p:cNvSpPr txBox="1"/>
          <p:nvPr/>
        </p:nvSpPr>
        <p:spPr>
          <a:xfrm>
            <a:off x="7806450" y="2995902"/>
            <a:ext cx="211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doesn’t </a:t>
            </a:r>
            <a:r>
              <a:rPr lang="fr" sz="1500">
                <a:solidFill>
                  <a:schemeClr val="dk1"/>
                </a:solidFill>
              </a:rPr>
              <a:t>stop</a:t>
            </a:r>
            <a:endParaRPr sz="1500"/>
          </a:p>
        </p:txBody>
      </p:sp>
      <p:sp>
        <p:nvSpPr>
          <p:cNvPr id="161" name="Google Shape;161;p21"/>
          <p:cNvSpPr txBox="1"/>
          <p:nvPr/>
        </p:nvSpPr>
        <p:spPr>
          <a:xfrm>
            <a:off x="7806450" y="3834102"/>
            <a:ext cx="211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stops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