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275f2a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275f2a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588c45f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588c45f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ac4aac3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ac4aac3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275f2a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275f2a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275f2a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275f2a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27c40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27c40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b88c548d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b88c548d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b88c548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b88c548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ab88c548d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ab88c548d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a27c40b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a27c40b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88c45f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88c45f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lmm.jussieu.fr/~lagree/TEXTES/PDF/JFMcollapsePYLLSSP11.pdf#cite.midi04" TargetMode="External"/><Relationship Id="rId4" Type="http://schemas.openxmlformats.org/officeDocument/2006/relationships/hyperlink" Target="http://www.lmm.jussieu.fr/~lagree/SOURCES/GERRIS/BAGNOLDP/BAGNOLDP.pdf" TargetMode="External"/><Relationship Id="rId5" Type="http://schemas.openxmlformats.org/officeDocument/2006/relationships/hyperlink" Target="http://basilisk.fr/sandbox/M1EMN/Exemples/granular_column_cohesif.c#if-quadtree" TargetMode="External"/><Relationship Id="rId6" Type="http://schemas.openxmlformats.org/officeDocument/2006/relationships/hyperlink" Target="http://basilisk.fr/sandbox/M1EMN/Exemples/bingham_collapse_noSV.c" TargetMode="External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gif"/><Relationship Id="rId5" Type="http://schemas.openxmlformats.org/officeDocument/2006/relationships/image" Target="../media/image13.gif"/><Relationship Id="rId6" Type="http://schemas.openxmlformats.org/officeDocument/2006/relationships/image" Target="../media/image1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gif"/><Relationship Id="rId5" Type="http://schemas.openxmlformats.org/officeDocument/2006/relationships/image" Target="../media/image20.gif"/><Relationship Id="rId6" Type="http://schemas.openxmlformats.org/officeDocument/2006/relationships/image" Target="../media/image18.gif"/><Relationship Id="rId7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6650" y="889850"/>
            <a:ext cx="647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MU5MEF16 - (MEC 655) Numerical Methods for Fluid Mechanics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90850" y="1842000"/>
            <a:ext cx="57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Collapse of a column of grain</a:t>
            </a:r>
            <a:endParaRPr sz="4500"/>
          </a:p>
        </p:txBody>
      </p:sp>
      <p:sp>
        <p:nvSpPr>
          <p:cNvPr id="56" name="Google Shape;56;p13"/>
          <p:cNvSpPr txBox="1"/>
          <p:nvPr/>
        </p:nvSpPr>
        <p:spPr>
          <a:xfrm>
            <a:off x="1961775" y="3712675"/>
            <a:ext cx="503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</a:rPr>
              <a:t>DUVIVIER Valentin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017550" y="1310125"/>
            <a:ext cx="31089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Comp Mech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3643325" y="4500575"/>
            <a:ext cx="14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043"/>
                </a:solidFill>
              </a:rPr>
              <a:t>11</a:t>
            </a:r>
            <a:r>
              <a:rPr lang="fr">
                <a:solidFill>
                  <a:srgbClr val="3C4043"/>
                </a:solidFill>
              </a:rPr>
              <a:t>/08/2021</a:t>
            </a:r>
            <a:endParaRPr>
              <a:solidFill>
                <a:srgbClr val="3C4043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 startAt="2"/>
            </a:pPr>
            <a:r>
              <a:rPr lang="fr" sz="1800">
                <a:solidFill>
                  <a:schemeClr val="dk1"/>
                </a:solidFill>
              </a:rPr>
              <a:t>Discrete solid case</a:t>
            </a:r>
            <a:endParaRPr sz="18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722" y="4224163"/>
            <a:ext cx="8488130" cy="83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588" y="171150"/>
            <a:ext cx="3940400" cy="27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810" y="2670154"/>
            <a:ext cx="4203953" cy="144338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01200" y="1432225"/>
            <a:ext cx="3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800">
                <a:solidFill>
                  <a:schemeClr val="dk1"/>
                </a:solidFill>
              </a:rPr>
              <a:t>μ(I) </a:t>
            </a:r>
            <a:r>
              <a:rPr lang="fr" sz="1500">
                <a:solidFill>
                  <a:schemeClr val="dk1"/>
                </a:solidFill>
              </a:rPr>
              <a:t>vs </a:t>
            </a:r>
            <a:r>
              <a:rPr lang="fr" sz="1800">
                <a:solidFill>
                  <a:schemeClr val="dk1"/>
                </a:solidFill>
              </a:rPr>
              <a:t>discrete mechanics</a:t>
            </a:r>
            <a:endParaRPr sz="1800"/>
          </a:p>
        </p:txBody>
      </p:sp>
      <p:sp>
        <p:nvSpPr>
          <p:cNvPr id="174" name="Google Shape;174;p22"/>
          <p:cNvSpPr txBox="1"/>
          <p:nvPr/>
        </p:nvSpPr>
        <p:spPr>
          <a:xfrm>
            <a:off x="401200" y="2651425"/>
            <a:ext cx="33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800">
                <a:solidFill>
                  <a:schemeClr val="dk1"/>
                </a:solidFill>
              </a:rPr>
              <a:t>inner and outer behavior</a:t>
            </a:r>
            <a:endParaRPr sz="1800"/>
          </a:p>
        </p:txBody>
      </p:sp>
      <p:cxnSp>
        <p:nvCxnSpPr>
          <p:cNvPr id="175" name="Google Shape;175;p22"/>
          <p:cNvCxnSpPr/>
          <p:nvPr/>
        </p:nvCxnSpPr>
        <p:spPr>
          <a:xfrm>
            <a:off x="7132450" y="1099900"/>
            <a:ext cx="30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 txBox="1"/>
          <p:nvPr/>
        </p:nvSpPr>
        <p:spPr>
          <a:xfrm>
            <a:off x="7503150" y="909775"/>
            <a:ext cx="114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μ(I) rheology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1133700" y="1453550"/>
            <a:ext cx="672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Recovery of most the shape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Model developed last decade → more to come from slender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Combinatory behaviors and approaches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146675" y="227050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UcPeriod" startAt="3"/>
            </a:pPr>
            <a:r>
              <a:rPr lang="fr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http://www.lmm.jussieu.fr/~lagree/TEXTES/PDF/JFMcollapsePYLLSSP11.pdf#cite.midi04</a:t>
            </a:r>
            <a:r>
              <a:rPr lang="fr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http://www.lmm.jussieu.fr/~lagree/SOURCES/GERRIS/BAGNOLDP/BAGNOLDP.pdf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http://basilisk.fr/sandbox/M1EMN/Exemples/granular_column_cohesif.c#if-quadtree</a:t>
            </a:r>
            <a:r>
              <a:rPr lang="fr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●"/>
            </a:pPr>
            <a:r>
              <a:rPr lang="fr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http://basilisk.fr/sandbox/M1EMN/Exemples/bingham_collapse_noSV.c</a:t>
            </a:r>
            <a:r>
              <a:rPr lang="fr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2146675" y="227050"/>
            <a:ext cx="43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Bibliography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15050" y="1189331"/>
            <a:ext cx="73965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Collapse - rheologies</a:t>
            </a:r>
            <a:endParaRPr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μ(I) - rheology</a:t>
            </a:r>
            <a:endParaRPr/>
          </a:p>
          <a:p>
            <a:pPr indent="-3175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>
                <a:solidFill>
                  <a:schemeClr val="dk1"/>
                </a:solidFill>
              </a:rPr>
              <a:t>Numerical implementation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Level refinement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Aspect ratio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Size grain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fr"/>
              <a:t>Consistency model : </a:t>
            </a:r>
            <a:r>
              <a:rPr lang="fr">
                <a:solidFill>
                  <a:schemeClr val="dk1"/>
                </a:solidFill>
              </a:rPr>
              <a:t>Discrete solid case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fr"/>
              <a:t>Conclusion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146675" y="227050"/>
            <a:ext cx="142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Plan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11292" r="0" t="194687"/>
          <a:stretch/>
        </p:blipFill>
        <p:spPr>
          <a:xfrm flipH="1" rot="10800000">
            <a:off x="6197000" y="6133751"/>
            <a:ext cx="2082299" cy="9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25" y="979073"/>
            <a:ext cx="946814" cy="17768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371842" y="1939120"/>
            <a:ext cx="210300" cy="1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0" l="0" r="0" t="3660"/>
          <a:stretch/>
        </p:blipFill>
        <p:spPr>
          <a:xfrm>
            <a:off x="1779035" y="641150"/>
            <a:ext cx="1916515" cy="21256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870278" y="2979225"/>
            <a:ext cx="120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fig 1b : fluid system</a:t>
            </a:r>
            <a:endParaRPr sz="900"/>
          </a:p>
        </p:txBody>
      </p:sp>
      <p:sp>
        <p:nvSpPr>
          <p:cNvPr id="80" name="Google Shape;80;p15"/>
          <p:cNvSpPr txBox="1"/>
          <p:nvPr/>
        </p:nvSpPr>
        <p:spPr>
          <a:xfrm>
            <a:off x="7322625" y="3264200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Poiseuille viscous term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884225" y="3264200"/>
            <a:ext cx="12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Convective terms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8600" y="1379950"/>
            <a:ext cx="3769525" cy="147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>
            <a:off x="5529800" y="2763725"/>
            <a:ext cx="4500" cy="57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837" y="2766850"/>
            <a:ext cx="2923152" cy="20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fr" sz="1800">
                <a:solidFill>
                  <a:schemeClr val="dk1"/>
                </a:solidFill>
              </a:rPr>
              <a:t>Recall 1</a:t>
            </a:r>
            <a:r>
              <a:rPr baseline="30000" lang="fr" sz="1800">
                <a:solidFill>
                  <a:schemeClr val="dk1"/>
                </a:solidFill>
              </a:rPr>
              <a:t>st</a:t>
            </a:r>
            <a:r>
              <a:rPr lang="fr" sz="1800">
                <a:solidFill>
                  <a:schemeClr val="dk1"/>
                </a:solidFill>
              </a:rPr>
              <a:t> problem</a:t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1224150" y="4774200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1a : general problem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11292" r="0" t="194687"/>
          <a:stretch/>
        </p:blipFill>
        <p:spPr>
          <a:xfrm flipH="1" rot="10800000">
            <a:off x="6197000" y="6133751"/>
            <a:ext cx="2082299" cy="9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fr" sz="1800">
                <a:solidFill>
                  <a:schemeClr val="dk1"/>
                </a:solidFill>
              </a:rPr>
              <a:t>Navier-Stokes</a:t>
            </a:r>
            <a:endParaRPr sz="1800"/>
          </a:p>
        </p:txBody>
      </p:sp>
      <p:sp>
        <p:nvSpPr>
          <p:cNvPr id="95" name="Google Shape;95;p16"/>
          <p:cNvSpPr txBox="1"/>
          <p:nvPr/>
        </p:nvSpPr>
        <p:spPr>
          <a:xfrm>
            <a:off x="6467375" y="1366950"/>
            <a:ext cx="232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constant viscosity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stability can’t ensure  good physics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not well adapted for our case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52400" y="938500"/>
            <a:ext cx="6162575" cy="385161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6"/>
          <p:cNvSpPr txBox="1"/>
          <p:nvPr/>
        </p:nvSpPr>
        <p:spPr>
          <a:xfrm>
            <a:off x="2367150" y="4774200"/>
            <a:ext cx="174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2 : Navier-Stokes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11292" r="0" t="194687"/>
          <a:stretch/>
        </p:blipFill>
        <p:spPr>
          <a:xfrm flipH="1" rot="10800000">
            <a:off x="6197000" y="6133751"/>
            <a:ext cx="2082299" cy="9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fr" sz="1800">
                <a:solidFill>
                  <a:schemeClr val="dk1"/>
                </a:solidFill>
              </a:rPr>
              <a:t>Numerical implementation</a:t>
            </a:r>
            <a:endParaRPr sz="18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7100"/>
            <a:ext cx="5626821" cy="1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5791200" y="1121575"/>
            <a:ext cx="3556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incompressible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movement quantity conservation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color function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349" y="2919700"/>
            <a:ext cx="5243125" cy="7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0677" y="4011376"/>
            <a:ext cx="1147873" cy="8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74" y="4176700"/>
            <a:ext cx="2059075" cy="6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146675" y="227050"/>
            <a:ext cx="36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>
                <a:solidFill>
                  <a:schemeClr val="dk1"/>
                </a:solidFill>
              </a:rPr>
              <a:t>Refinement</a:t>
            </a:r>
            <a:endParaRPr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650" y="1188200"/>
            <a:ext cx="3360801" cy="15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925" y="3321800"/>
            <a:ext cx="3360801" cy="15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925" y="1188201"/>
            <a:ext cx="3360801" cy="15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0925" y="3321800"/>
            <a:ext cx="3360801" cy="152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533125" y="2771100"/>
            <a:ext cx="13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3a : LEVEL=5 </a:t>
            </a:r>
            <a:endParaRPr sz="1200"/>
          </a:p>
        </p:txBody>
      </p:sp>
      <p:sp>
        <p:nvSpPr>
          <p:cNvPr id="123" name="Google Shape;123;p18"/>
          <p:cNvSpPr txBox="1"/>
          <p:nvPr/>
        </p:nvSpPr>
        <p:spPr>
          <a:xfrm>
            <a:off x="6181325" y="2771100"/>
            <a:ext cx="13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3b : LEVEL=7 </a:t>
            </a:r>
            <a:endParaRPr sz="1200"/>
          </a:p>
        </p:txBody>
      </p:sp>
      <p:sp>
        <p:nvSpPr>
          <p:cNvPr id="124" name="Google Shape;124;p18"/>
          <p:cNvSpPr txBox="1"/>
          <p:nvPr/>
        </p:nvSpPr>
        <p:spPr>
          <a:xfrm>
            <a:off x="1533125" y="4828500"/>
            <a:ext cx="13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3c : LEVEL=8 </a:t>
            </a:r>
            <a:endParaRPr sz="1200"/>
          </a:p>
        </p:txBody>
      </p:sp>
      <p:sp>
        <p:nvSpPr>
          <p:cNvPr id="125" name="Google Shape;125;p18"/>
          <p:cNvSpPr txBox="1"/>
          <p:nvPr/>
        </p:nvSpPr>
        <p:spPr>
          <a:xfrm>
            <a:off x="6105125" y="4828500"/>
            <a:ext cx="14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3d : LEVEL=10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2146675" y="227050"/>
            <a:ext cx="39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2"/>
            </a:pPr>
            <a:r>
              <a:rPr lang="fr" sz="1800">
                <a:solidFill>
                  <a:schemeClr val="dk1"/>
                </a:solidFill>
              </a:rPr>
              <a:t>Aspect ratio</a:t>
            </a:r>
            <a:endParaRPr sz="18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25" y="1049362"/>
            <a:ext cx="4085163" cy="153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675" y="1087375"/>
            <a:ext cx="3961390" cy="14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637" y="3538500"/>
            <a:ext cx="3001550" cy="11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090625" y="3164900"/>
            <a:ext cx="384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physical behavior for several ratio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LEVEL=10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</a:t>
            </a:r>
            <a:r>
              <a:rPr baseline="-25000" lang="fr"/>
              <a:t>grains</a:t>
            </a:r>
            <a:r>
              <a:rPr lang="fr"/>
              <a:t> = 0.04 m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829950" y="2516675"/>
            <a:ext cx="13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4a : ratio 10/1 </a:t>
            </a:r>
            <a:endParaRPr sz="1200"/>
          </a:p>
        </p:txBody>
      </p:sp>
      <p:sp>
        <p:nvSpPr>
          <p:cNvPr id="138" name="Google Shape;138;p19"/>
          <p:cNvSpPr txBox="1"/>
          <p:nvPr/>
        </p:nvSpPr>
        <p:spPr>
          <a:xfrm>
            <a:off x="6173350" y="2516675"/>
            <a:ext cx="13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4b : ratio 5/1 </a:t>
            </a:r>
            <a:endParaRPr sz="1200"/>
          </a:p>
        </p:txBody>
      </p:sp>
      <p:sp>
        <p:nvSpPr>
          <p:cNvPr id="139" name="Google Shape;139;p19"/>
          <p:cNvSpPr txBox="1"/>
          <p:nvPr/>
        </p:nvSpPr>
        <p:spPr>
          <a:xfrm>
            <a:off x="1829950" y="4574075"/>
            <a:ext cx="13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4c : ratio 1/1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2146675" y="227050"/>
            <a:ext cx="39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1st Balance sheet</a:t>
            </a:r>
            <a:endParaRPr sz="1800"/>
          </a:p>
        </p:txBody>
      </p:sp>
      <p:sp>
        <p:nvSpPr>
          <p:cNvPr id="147" name="Google Shape;147;p20"/>
          <p:cNvSpPr txBox="1"/>
          <p:nvPr/>
        </p:nvSpPr>
        <p:spPr>
          <a:xfrm>
            <a:off x="1183375" y="1522950"/>
            <a:ext cx="683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Refinement adapted from LEVEL = 8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method good for several aspect ratio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fr">
                <a:solidFill>
                  <a:srgbClr val="38761D"/>
                </a:solidFill>
              </a:rPr>
              <a:t>What details on solid influence ?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" y="97675"/>
            <a:ext cx="1694625" cy="6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2146675" y="227050"/>
            <a:ext cx="25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fr" sz="1600">
                <a:solidFill>
                  <a:schemeClr val="dk1"/>
                </a:solidFill>
              </a:rPr>
              <a:t>Size grains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62300"/>
            <a:ext cx="4336075" cy="16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625488" y="2412125"/>
            <a:ext cx="169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5a : </a:t>
            </a:r>
            <a:r>
              <a:rPr lang="fr" sz="1200">
                <a:solidFill>
                  <a:schemeClr val="dk1"/>
                </a:solidFill>
              </a:rPr>
              <a:t>d</a:t>
            </a:r>
            <a:r>
              <a:rPr baseline="-25000" lang="fr" sz="1200">
                <a:solidFill>
                  <a:schemeClr val="dk1"/>
                </a:solidFill>
              </a:rPr>
              <a:t>grains</a:t>
            </a:r>
            <a:r>
              <a:rPr lang="fr" sz="1200">
                <a:solidFill>
                  <a:schemeClr val="dk1"/>
                </a:solidFill>
              </a:rPr>
              <a:t> = 0.08 m</a:t>
            </a:r>
            <a:endParaRPr sz="12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000" y="823063"/>
            <a:ext cx="4440667" cy="16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5816488" y="2412125"/>
            <a:ext cx="169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5b : </a:t>
            </a:r>
            <a:r>
              <a:rPr lang="fr" sz="1200">
                <a:solidFill>
                  <a:schemeClr val="dk1"/>
                </a:solidFill>
              </a:rPr>
              <a:t>d</a:t>
            </a:r>
            <a:r>
              <a:rPr baseline="-25000" lang="fr" sz="1200">
                <a:solidFill>
                  <a:schemeClr val="dk1"/>
                </a:solidFill>
              </a:rPr>
              <a:t>grains</a:t>
            </a:r>
            <a:r>
              <a:rPr lang="fr" sz="1200">
                <a:solidFill>
                  <a:schemeClr val="dk1"/>
                </a:solidFill>
              </a:rPr>
              <a:t> = 0.16 m</a:t>
            </a:r>
            <a:endParaRPr sz="1200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800" y="2997275"/>
            <a:ext cx="4470067" cy="1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3788" y="3008288"/>
            <a:ext cx="4560125" cy="16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1625475" y="4545600"/>
            <a:ext cx="169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5c : </a:t>
            </a:r>
            <a:r>
              <a:rPr lang="fr" sz="1200">
                <a:solidFill>
                  <a:schemeClr val="dk1"/>
                </a:solidFill>
              </a:rPr>
              <a:t>d</a:t>
            </a:r>
            <a:r>
              <a:rPr baseline="-25000" lang="fr" sz="1200">
                <a:solidFill>
                  <a:schemeClr val="dk1"/>
                </a:solidFill>
              </a:rPr>
              <a:t>grains</a:t>
            </a:r>
            <a:r>
              <a:rPr lang="fr" sz="1200">
                <a:solidFill>
                  <a:schemeClr val="dk1"/>
                </a:solidFill>
              </a:rPr>
              <a:t> = 0.50 m</a:t>
            </a:r>
            <a:endParaRPr sz="1200"/>
          </a:p>
        </p:txBody>
      </p:sp>
      <p:sp>
        <p:nvSpPr>
          <p:cNvPr id="162" name="Google Shape;162;p21"/>
          <p:cNvSpPr txBox="1"/>
          <p:nvPr/>
        </p:nvSpPr>
        <p:spPr>
          <a:xfrm>
            <a:off x="5816475" y="4545600"/>
            <a:ext cx="169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fig 5d : </a:t>
            </a:r>
            <a:r>
              <a:rPr lang="fr" sz="1200">
                <a:solidFill>
                  <a:schemeClr val="dk1"/>
                </a:solidFill>
              </a:rPr>
              <a:t>d</a:t>
            </a:r>
            <a:r>
              <a:rPr baseline="-25000" lang="fr" sz="1200">
                <a:solidFill>
                  <a:schemeClr val="dk1"/>
                </a:solidFill>
              </a:rPr>
              <a:t>grains</a:t>
            </a:r>
            <a:r>
              <a:rPr lang="fr" sz="1200">
                <a:solidFill>
                  <a:schemeClr val="dk1"/>
                </a:solidFill>
              </a:rPr>
              <a:t> = 1.50 m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