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4bf81ee7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84bf81ee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84bf81ee7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84bf81ee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4bf81e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4bf81e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4bf81ee7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4bf81ee7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da902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da902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4bf81ee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4bf81ee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4bf81ee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4bf81ee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da902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da902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4bf81ee7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84bf81ee7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earlotsuka.com/?portfolio=animations" TargetMode="External"/><Relationship Id="rId4" Type="http://schemas.openxmlformats.org/officeDocument/2006/relationships/hyperlink" Target="http://users.wpi.edu/~paravind/Publications/PKASpace%20Elevators.pdf" TargetMode="External"/><Relationship Id="rId5" Type="http://schemas.openxmlformats.org/officeDocument/2006/relationships/hyperlink" Target="https://redshift.autodesk.com/japan-space-elevator/" TargetMode="External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37200" y="1559700"/>
            <a:ext cx="36924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Space elevators</a:t>
            </a:r>
            <a:endParaRPr b="1" sz="3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100" y="2820475"/>
            <a:ext cx="42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</a:rPr>
              <a:t>DUVIVIER Valentin - M1 CMI - April 2</a:t>
            </a:r>
            <a:r>
              <a:rPr b="1" baseline="30000" lang="fr">
                <a:solidFill>
                  <a:srgbClr val="1C4587"/>
                </a:solidFill>
              </a:rPr>
              <a:t>nd </a:t>
            </a:r>
            <a:r>
              <a:rPr b="1" lang="fr">
                <a:solidFill>
                  <a:srgbClr val="1C4587"/>
                </a:solidFill>
              </a:rPr>
              <a:t>2021</a:t>
            </a:r>
            <a:endParaRPr b="1" baseline="30000">
              <a:solidFill>
                <a:srgbClr val="1C4587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</a:rPr>
              <a:t>1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640425" y="180975"/>
            <a:ext cx="2067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Bibliography</a:t>
            </a:r>
            <a:endParaRPr sz="2000" u="sng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472950" y="1423950"/>
            <a:ext cx="8151300" cy="28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❏"/>
            </a:pPr>
            <a:r>
              <a:rPr lang="fr" sz="1700">
                <a:latin typeface="Proxima Nova"/>
                <a:ea typeface="Proxima Nova"/>
                <a:cs typeface="Proxima Nova"/>
                <a:sym typeface="Proxima Nova"/>
              </a:rPr>
              <a:t>O. Earl. GIF image. </a:t>
            </a:r>
            <a:r>
              <a:rPr lang="fr" sz="1700" u="sng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http://www.earlotsuka.com/?portfolio=animations</a:t>
            </a:r>
            <a:r>
              <a:rPr lang="fr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fr" sz="1700">
                <a:solidFill>
                  <a:srgbClr val="202122"/>
                </a:solidFill>
                <a:latin typeface="Proxima Nova"/>
                <a:ea typeface="Proxima Nova"/>
                <a:cs typeface="Proxima Nova"/>
                <a:sym typeface="Proxima Nova"/>
              </a:rPr>
              <a:t>[consulted on 24/03/2021]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721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roxima Nova"/>
              <a:buChar char="❏"/>
            </a:pPr>
            <a:r>
              <a:rPr lang="fr" sz="1750">
                <a:solidFill>
                  <a:srgbClr val="202122"/>
                </a:solidFill>
                <a:latin typeface="Proxima Nova"/>
                <a:ea typeface="Proxima Nova"/>
                <a:cs typeface="Proxima Nova"/>
                <a:sym typeface="Proxima Nova"/>
              </a:rPr>
              <a:t>P.K. Aravind, (2007. </a:t>
            </a:r>
            <a:r>
              <a:rPr lang="fr" sz="1750" u="sng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“The physics of the space elevator”</a:t>
            </a:r>
            <a:r>
              <a:rPr lang="fr" sz="1750">
                <a:solidFill>
                  <a:srgbClr val="202122"/>
                </a:solidFill>
                <a:latin typeface="Proxima Nova"/>
                <a:ea typeface="Proxima Nova"/>
                <a:cs typeface="Proxima Nova"/>
                <a:sym typeface="Proxima Nova"/>
              </a:rPr>
              <a:t>. American Journal of Physics.’ [consulted on 24/03/2021]</a:t>
            </a:r>
            <a:endParaRPr sz="1750">
              <a:solidFill>
                <a:srgbClr val="2021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021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2261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Proxima Nova"/>
              <a:buChar char="❏"/>
            </a:pPr>
            <a:r>
              <a:rPr lang="fr" sz="1700">
                <a:solidFill>
                  <a:srgbClr val="1F1F1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Y. Matsunaka, March 13</a:t>
            </a:r>
            <a:r>
              <a:rPr baseline="30000" lang="fr" sz="1700">
                <a:solidFill>
                  <a:srgbClr val="1F1F1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r>
              <a:rPr lang="fr" sz="1700">
                <a:solidFill>
                  <a:srgbClr val="1F1F1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2019, </a:t>
            </a:r>
            <a:r>
              <a:rPr lang="fr" sz="1700" u="sng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https://redshift.autodesk.com/japan-space-elevator/</a:t>
            </a:r>
            <a:r>
              <a:rPr lang="fr" sz="1700">
                <a:solidFill>
                  <a:srgbClr val="202122"/>
                </a:solidFill>
                <a:latin typeface="Proxima Nova"/>
                <a:ea typeface="Proxima Nova"/>
                <a:cs typeface="Proxima Nova"/>
                <a:sym typeface="Proxima Nova"/>
              </a:rPr>
              <a:t> [consulted on 26/03/2021]</a:t>
            </a:r>
            <a:endParaRPr sz="1700">
              <a:solidFill>
                <a:srgbClr val="2021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021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2261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fr" sz="1700">
                <a:latin typeface="Proxima Nova"/>
                <a:ea typeface="Proxima Nova"/>
                <a:cs typeface="Proxima Nova"/>
                <a:sym typeface="Proxima Nova"/>
              </a:rPr>
              <a:t>Course “</a:t>
            </a:r>
            <a:r>
              <a:rPr i="1" lang="fr" sz="1700">
                <a:latin typeface="Proxima Nova"/>
                <a:ea typeface="Proxima Nova"/>
                <a:cs typeface="Proxima Nova"/>
                <a:sym typeface="Proxima Nova"/>
              </a:rPr>
              <a:t>Waves and vibrations</a:t>
            </a:r>
            <a:r>
              <a:rPr lang="fr" sz="1700">
                <a:latin typeface="Proxima Nova"/>
                <a:ea typeface="Proxima Nova"/>
                <a:cs typeface="Proxima Nova"/>
                <a:sym typeface="Proxima Nova"/>
              </a:rPr>
              <a:t>” Master Spi - Sorbonne Université </a:t>
            </a:r>
            <a:r>
              <a:rPr lang="fr" sz="1700">
                <a:solidFill>
                  <a:srgbClr val="202122"/>
                </a:solidFill>
                <a:latin typeface="Proxima Nova"/>
                <a:ea typeface="Proxima Nova"/>
                <a:cs typeface="Proxima Nova"/>
                <a:sym typeface="Proxima Nova"/>
              </a:rPr>
              <a:t>[consulted on 28/03/2021]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8668950" y="4747025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40425" y="180975"/>
            <a:ext cx="1904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Plan</a:t>
            </a:r>
            <a:endParaRPr sz="2000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943750" y="663075"/>
            <a:ext cx="32565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Objectives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Working principle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Cable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Tension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Equations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Visual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Buckling eigenmodes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Equations</a:t>
            </a:r>
            <a:endParaRPr sz="14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/>
              <a:t>Visual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Conclusion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Bibliography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640425" y="180975"/>
            <a:ext cx="1904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 u="sng"/>
              <a:t>Objectives</a:t>
            </a:r>
            <a:endParaRPr sz="2000" u="sng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13750" y="1311275"/>
            <a:ext cx="58284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Reach space to d</a:t>
            </a:r>
            <a:r>
              <a:rPr lang="fr"/>
              <a:t>evelop space conquest</a:t>
            </a:r>
            <a:r>
              <a:rPr lang="fr"/>
              <a:t>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Spatial </a:t>
            </a:r>
            <a:r>
              <a:rPr lang="fr"/>
              <a:t>platform.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Satellite launching.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640425" y="180975"/>
            <a:ext cx="26781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2"/>
            </a:pPr>
            <a:r>
              <a:rPr lang="fr" sz="2000" u="sng"/>
              <a:t>Working principle</a:t>
            </a:r>
            <a:endParaRPr sz="2000" u="sng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4085" l="0" r="0" t="0"/>
          <a:stretch/>
        </p:blipFill>
        <p:spPr>
          <a:xfrm rot="2699957">
            <a:off x="3997686" y="674061"/>
            <a:ext cx="1543478" cy="148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22251" l="36159" r="36092" t="22118"/>
          <a:stretch/>
        </p:blipFill>
        <p:spPr>
          <a:xfrm>
            <a:off x="4014425" y="3245375"/>
            <a:ext cx="1501200" cy="140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rot="10800000">
            <a:off x="4750600" y="1650550"/>
            <a:ext cx="0" cy="174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23265" l="17992" r="0" t="20605"/>
          <a:stretch/>
        </p:blipFill>
        <p:spPr>
          <a:xfrm flipH="1" rot="5400000">
            <a:off x="4598675" y="2696113"/>
            <a:ext cx="668074" cy="38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endCxn id="86" idx="4"/>
          </p:cNvCxnSpPr>
          <p:nvPr/>
        </p:nvCxnSpPr>
        <p:spPr>
          <a:xfrm rot="10800000">
            <a:off x="7874975" y="1614375"/>
            <a:ext cx="12000" cy="184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7682075" y="1214175"/>
            <a:ext cx="385800" cy="400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7465150" y="3440375"/>
            <a:ext cx="819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7991500" y="3447050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7686700" y="3447050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7381900" y="3447050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7824900" y="2687075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10800000">
            <a:off x="7672500" y="1772675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4479125" y="2456300"/>
            <a:ext cx="3694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6079475" y="2113300"/>
            <a:ext cx="6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Proxima Nova"/>
                <a:ea typeface="Proxima Nova"/>
                <a:cs typeface="Proxima Nova"/>
                <a:sym typeface="Proxima Nova"/>
              </a:rPr>
              <a:t>GEO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125900" y="971325"/>
            <a:ext cx="1714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fr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39350" y="1195350"/>
            <a:ext cx="33327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fr" sz="1700"/>
              <a:t>GEO - Geostationary Orbite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Equilibrium gravity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Spacecraft launching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7865200" y="503775"/>
            <a:ext cx="9600" cy="7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98" name="Google Shape;98;p16"/>
          <p:cNvSpPr txBox="1"/>
          <p:nvPr/>
        </p:nvSpPr>
        <p:spPr>
          <a:xfrm>
            <a:off x="7864075" y="394100"/>
            <a:ext cx="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endParaRPr sz="12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>
            <a:off x="7945250" y="1763313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1640425" y="180975"/>
            <a:ext cx="2776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3"/>
            </a:pPr>
            <a:r>
              <a:rPr lang="fr" sz="2000" u="sng"/>
              <a:t>Cable - </a:t>
            </a:r>
            <a:r>
              <a:rPr lang="fr" sz="2000" u="sng"/>
              <a:t>Tension</a:t>
            </a:r>
            <a:endParaRPr sz="2000" u="sng"/>
          </a:p>
        </p:txBody>
      </p:sp>
      <p:cxnSp>
        <p:nvCxnSpPr>
          <p:cNvPr id="107" name="Google Shape;107;p17"/>
          <p:cNvCxnSpPr>
            <a:endCxn id="108" idx="4"/>
          </p:cNvCxnSpPr>
          <p:nvPr/>
        </p:nvCxnSpPr>
        <p:spPr>
          <a:xfrm rot="10800000">
            <a:off x="1711200" y="2365350"/>
            <a:ext cx="12000" cy="184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1518300" y="1965150"/>
            <a:ext cx="385800" cy="400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>
            <a:off x="1301375" y="4191350"/>
            <a:ext cx="819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 rot="10800000">
            <a:off x="1827725" y="4198025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flipH="1" rot="10800000">
            <a:off x="1522925" y="4198025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 flipH="1" rot="10800000">
            <a:off x="1218125" y="4198025"/>
            <a:ext cx="228600" cy="34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1661125" y="3438050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1508725" y="2523650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962125" y="1722300"/>
            <a:ext cx="1714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fr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1701425" y="1254750"/>
            <a:ext cx="9600" cy="7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17" name="Google Shape;117;p17"/>
          <p:cNvSpPr txBox="1"/>
          <p:nvPr/>
        </p:nvSpPr>
        <p:spPr>
          <a:xfrm>
            <a:off x="1700300" y="1145075"/>
            <a:ext cx="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endParaRPr sz="12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7"/>
          <p:cNvSpPr/>
          <p:nvPr/>
        </p:nvSpPr>
        <p:spPr>
          <a:xfrm rot="10800000">
            <a:off x="1781475" y="2514288"/>
            <a:ext cx="1119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500" y="744875"/>
            <a:ext cx="3772109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/>
          <p:nvPr/>
        </p:nvCxnSpPr>
        <p:spPr>
          <a:xfrm>
            <a:off x="3040600" y="942275"/>
            <a:ext cx="351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8525" y="1646450"/>
            <a:ext cx="3139800" cy="580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>
            <a:off x="3026925" y="1857750"/>
            <a:ext cx="351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500" y="2608200"/>
            <a:ext cx="4668506" cy="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3057625" y="2895025"/>
            <a:ext cx="3513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523188" y="3636500"/>
            <a:ext cx="313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R</a:t>
            </a:r>
            <a:r>
              <a:rPr baseline="-25000" lang="fr"/>
              <a:t>g</a:t>
            </a:r>
            <a:r>
              <a:rPr lang="fr"/>
              <a:t>   : GEO’s altitude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R    : Earth’s radius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A    : Cross section area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640425" y="180975"/>
            <a:ext cx="1904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4"/>
            </a:pPr>
            <a:r>
              <a:rPr lang="fr" sz="2000" u="sng"/>
              <a:t>Cable</a:t>
            </a:r>
            <a:endParaRPr sz="2000" u="sng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5935300" y="2571750"/>
            <a:ext cx="10932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Material</a:t>
            </a:r>
            <a:endParaRPr sz="2000" u="sng"/>
          </a:p>
        </p:txBody>
      </p:sp>
      <p:sp>
        <p:nvSpPr>
          <p:cNvPr id="134" name="Google Shape;134;p18"/>
          <p:cNvSpPr txBox="1"/>
          <p:nvPr/>
        </p:nvSpPr>
        <p:spPr>
          <a:xfrm>
            <a:off x="5859100" y="3130050"/>
            <a:ext cx="231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Kevlar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Steel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Carbon </a:t>
            </a:r>
            <a:r>
              <a:rPr lang="fr" sz="1600"/>
              <a:t>nanotube</a:t>
            </a:r>
            <a:endParaRPr sz="16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25" y="945700"/>
            <a:ext cx="4926000" cy="3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6386025" y="1405175"/>
            <a:ext cx="15012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A</a:t>
            </a:r>
            <a:r>
              <a:rPr baseline="-25000" lang="fr" sz="1700"/>
              <a:t>EGO</a:t>
            </a:r>
            <a:r>
              <a:rPr lang="fr" sz="1700">
                <a:solidFill>
                  <a:schemeClr val="dk1"/>
                </a:solidFill>
              </a:rPr>
              <a:t> = 5 x A</a:t>
            </a:r>
            <a:r>
              <a:rPr baseline="-25000" lang="fr" sz="1700">
                <a:solidFill>
                  <a:schemeClr val="dk1"/>
                </a:solidFill>
              </a:rPr>
              <a:t>s</a:t>
            </a:r>
            <a:endParaRPr baseline="-25000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640425" y="180975"/>
            <a:ext cx="3149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5"/>
            </a:pPr>
            <a:r>
              <a:rPr lang="fr" sz="2000" u="sng"/>
              <a:t>Buckling eigenmodes</a:t>
            </a:r>
            <a:endParaRPr sz="2000" u="sng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721000" y="1541400"/>
            <a:ext cx="394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Payload : s</a:t>
            </a:r>
            <a:r>
              <a:rPr lang="fr"/>
              <a:t>peed of probe / satellite / spacecraft at launching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Natural : big winds, Coriolis force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05000" y="957400"/>
            <a:ext cx="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Causes</a:t>
            </a:r>
            <a:endParaRPr u="sng"/>
          </a:p>
        </p:txBody>
      </p:sp>
      <p:sp>
        <p:nvSpPr>
          <p:cNvPr id="146" name="Google Shape;146;p19"/>
          <p:cNvSpPr txBox="1"/>
          <p:nvPr/>
        </p:nvSpPr>
        <p:spPr>
          <a:xfrm>
            <a:off x="5188825" y="957400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Consequences</a:t>
            </a:r>
            <a:endParaRPr u="sng"/>
          </a:p>
        </p:txBody>
      </p:sp>
      <p:sp>
        <p:nvSpPr>
          <p:cNvPr id="147" name="Google Shape;147;p19"/>
          <p:cNvSpPr txBox="1"/>
          <p:nvPr/>
        </p:nvSpPr>
        <p:spPr>
          <a:xfrm>
            <a:off x="5077700" y="1504400"/>
            <a:ext cx="374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Direct damage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Oscillations : flexion / longitudinal eigen-modes 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064800" y="3507225"/>
            <a:ext cx="18783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403600" y="3681825"/>
            <a:ext cx="120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Launching</a:t>
            </a:r>
            <a:endParaRPr sz="1700"/>
          </a:p>
        </p:txBody>
      </p:sp>
      <p:sp>
        <p:nvSpPr>
          <p:cNvPr id="150" name="Google Shape;150;p19"/>
          <p:cNvSpPr/>
          <p:nvPr/>
        </p:nvSpPr>
        <p:spPr>
          <a:xfrm>
            <a:off x="3632850" y="3507225"/>
            <a:ext cx="18783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008025" y="3681825"/>
            <a:ext cx="111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Impulsion</a:t>
            </a:r>
            <a:endParaRPr sz="1700"/>
          </a:p>
        </p:txBody>
      </p:sp>
      <p:sp>
        <p:nvSpPr>
          <p:cNvPr id="152" name="Google Shape;152;p19"/>
          <p:cNvSpPr/>
          <p:nvPr/>
        </p:nvSpPr>
        <p:spPr>
          <a:xfrm>
            <a:off x="6164750" y="3529625"/>
            <a:ext cx="18783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395750" y="3568875"/>
            <a:ext cx="141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Oscillations/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Vibrations</a:t>
            </a:r>
            <a:endParaRPr sz="1700"/>
          </a:p>
        </p:txBody>
      </p:sp>
      <p:sp>
        <p:nvSpPr>
          <p:cNvPr id="154" name="Google Shape;154;p19"/>
          <p:cNvSpPr/>
          <p:nvPr/>
        </p:nvSpPr>
        <p:spPr>
          <a:xfrm>
            <a:off x="3133825" y="3809425"/>
            <a:ext cx="3513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648425" y="3809425"/>
            <a:ext cx="3513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640425" y="180975"/>
            <a:ext cx="3149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5"/>
            </a:pPr>
            <a:r>
              <a:rPr lang="fr" sz="2000" u="sng"/>
              <a:t>Buckling eigenmodes</a:t>
            </a:r>
            <a:endParaRPr sz="2000" u="sng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900" y="953150"/>
            <a:ext cx="4391875" cy="34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125" y="3989029"/>
            <a:ext cx="1869375" cy="57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8784" y="1320189"/>
            <a:ext cx="1644807" cy="44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675" y="953150"/>
            <a:ext cx="1215200" cy="124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695425" y="4190425"/>
            <a:ext cx="3513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1765075" y="1540850"/>
            <a:ext cx="351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850" y="2500225"/>
            <a:ext cx="4079250" cy="109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640425" y="180975"/>
            <a:ext cx="19044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 startAt="6"/>
            </a:pPr>
            <a:r>
              <a:rPr lang="fr" sz="2000" u="sng"/>
              <a:t>Conclusion</a:t>
            </a:r>
            <a:endParaRPr sz="2000" u="sng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1501200" cy="61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8767775" y="4747025"/>
            <a:ext cx="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361825" y="1281050"/>
            <a:ext cx="48534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Major technological project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Cross scientific fields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L</a:t>
            </a:r>
            <a:r>
              <a:rPr lang="fr"/>
              <a:t>aunchable by 2030 - Nihon University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